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52" r:id="rId2"/>
  </p:sldMasterIdLst>
  <p:notesMasterIdLst>
    <p:notesMasterId r:id="rId58"/>
  </p:notesMasterIdLst>
  <p:handoutMasterIdLst>
    <p:handoutMasterId r:id="rId59"/>
  </p:handoutMasterIdLst>
  <p:sldIdLst>
    <p:sldId id="258" r:id="rId3"/>
    <p:sldId id="835" r:id="rId4"/>
    <p:sldId id="811" r:id="rId5"/>
    <p:sldId id="819" r:id="rId6"/>
    <p:sldId id="814" r:id="rId7"/>
    <p:sldId id="813" r:id="rId8"/>
    <p:sldId id="778" r:id="rId9"/>
    <p:sldId id="817" r:id="rId10"/>
    <p:sldId id="821" r:id="rId11"/>
    <p:sldId id="704" r:id="rId12"/>
    <p:sldId id="760" r:id="rId13"/>
    <p:sldId id="823" r:id="rId14"/>
    <p:sldId id="836" r:id="rId15"/>
    <p:sldId id="822" r:id="rId16"/>
    <p:sldId id="834" r:id="rId17"/>
    <p:sldId id="707" r:id="rId18"/>
    <p:sldId id="803" r:id="rId19"/>
    <p:sldId id="850" r:id="rId20"/>
    <p:sldId id="696" r:id="rId21"/>
    <p:sldId id="691" r:id="rId22"/>
    <p:sldId id="776" r:id="rId23"/>
    <p:sldId id="824" r:id="rId24"/>
    <p:sldId id="750" r:id="rId25"/>
    <p:sldId id="782" r:id="rId26"/>
    <p:sldId id="839" r:id="rId27"/>
    <p:sldId id="840" r:id="rId28"/>
    <p:sldId id="805" r:id="rId29"/>
    <p:sldId id="786" r:id="rId30"/>
    <p:sldId id="787" r:id="rId31"/>
    <p:sldId id="788" r:id="rId32"/>
    <p:sldId id="763" r:id="rId33"/>
    <p:sldId id="806" r:id="rId34"/>
    <p:sldId id="747" r:id="rId35"/>
    <p:sldId id="837" r:id="rId36"/>
    <p:sldId id="789" r:id="rId37"/>
    <p:sldId id="807" r:id="rId38"/>
    <p:sldId id="792" r:id="rId39"/>
    <p:sldId id="808" r:id="rId40"/>
    <p:sldId id="826" r:id="rId41"/>
    <p:sldId id="825" r:id="rId42"/>
    <p:sldId id="827" r:id="rId43"/>
    <p:sldId id="799" r:id="rId44"/>
    <p:sldId id="828" r:id="rId45"/>
    <p:sldId id="829" r:id="rId46"/>
    <p:sldId id="262" r:id="rId47"/>
    <p:sldId id="831" r:id="rId48"/>
    <p:sldId id="832" r:id="rId49"/>
    <p:sldId id="833" r:id="rId50"/>
    <p:sldId id="848" r:id="rId51"/>
    <p:sldId id="849" r:id="rId52"/>
    <p:sldId id="841" r:id="rId53"/>
    <p:sldId id="846" r:id="rId54"/>
    <p:sldId id="847" r:id="rId55"/>
    <p:sldId id="851" r:id="rId56"/>
    <p:sldId id="852" r:id="rId57"/>
  </p:sldIdLst>
  <p:sldSz cx="9144000" cy="6858000" type="screen4x3"/>
  <p:notesSz cx="6797675" cy="9926638"/>
  <p:defaultTextStyle>
    <a:defPPr>
      <a:defRPr lang="en-US"/>
    </a:defPPr>
    <a:lvl1pPr algn="l" defTabSz="457200" rtl="0" fontAlgn="base">
      <a:spcBef>
        <a:spcPct val="0"/>
      </a:spcBef>
      <a:spcAft>
        <a:spcPct val="0"/>
      </a:spcAft>
      <a:defRPr kern="1200">
        <a:solidFill>
          <a:schemeClr val="tx1"/>
        </a:solidFill>
        <a:latin typeface="Calibri" pitchFamily="34" charset="0"/>
        <a:ea typeface="+mn-ea"/>
        <a:cs typeface="Arial" charset="0"/>
      </a:defRPr>
    </a:lvl1pPr>
    <a:lvl2pPr marL="457200" algn="l" defTabSz="457200" rtl="0" fontAlgn="base">
      <a:spcBef>
        <a:spcPct val="0"/>
      </a:spcBef>
      <a:spcAft>
        <a:spcPct val="0"/>
      </a:spcAft>
      <a:defRPr kern="1200">
        <a:solidFill>
          <a:schemeClr val="tx1"/>
        </a:solidFill>
        <a:latin typeface="Calibri" pitchFamily="34" charset="0"/>
        <a:ea typeface="+mn-ea"/>
        <a:cs typeface="Arial" charset="0"/>
      </a:defRPr>
    </a:lvl2pPr>
    <a:lvl3pPr marL="914400" algn="l" defTabSz="457200" rtl="0" fontAlgn="base">
      <a:spcBef>
        <a:spcPct val="0"/>
      </a:spcBef>
      <a:spcAft>
        <a:spcPct val="0"/>
      </a:spcAft>
      <a:defRPr kern="1200">
        <a:solidFill>
          <a:schemeClr val="tx1"/>
        </a:solidFill>
        <a:latin typeface="Calibri" pitchFamily="34" charset="0"/>
        <a:ea typeface="+mn-ea"/>
        <a:cs typeface="Arial" charset="0"/>
      </a:defRPr>
    </a:lvl3pPr>
    <a:lvl4pPr marL="1371600" algn="l" defTabSz="457200" rtl="0" fontAlgn="base">
      <a:spcBef>
        <a:spcPct val="0"/>
      </a:spcBef>
      <a:spcAft>
        <a:spcPct val="0"/>
      </a:spcAft>
      <a:defRPr kern="1200">
        <a:solidFill>
          <a:schemeClr val="tx1"/>
        </a:solidFill>
        <a:latin typeface="Calibri" pitchFamily="34" charset="0"/>
        <a:ea typeface="+mn-ea"/>
        <a:cs typeface="Arial" charset="0"/>
      </a:defRPr>
    </a:lvl4pPr>
    <a:lvl5pPr marL="1828800" algn="l" defTabSz="457200"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6">
          <p15:clr>
            <a:srgbClr val="A4A3A4"/>
          </p15:clr>
        </p15:guide>
        <p15:guide id="2"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INO Anthony" initials="MA" lastIdx="2" clrIdx="0">
    <p:extLst>
      <p:ext uri="{19B8F6BF-5375-455C-9EA6-DF929625EA0E}">
        <p15:presenceInfo xmlns:p15="http://schemas.microsoft.com/office/powerpoint/2012/main" userId="MARINO Anthony"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68B"/>
    <a:srgbClr val="483771"/>
    <a:srgbClr val="548235"/>
    <a:srgbClr val="006600"/>
    <a:srgbClr val="44546A"/>
    <a:srgbClr val="800000"/>
    <a:srgbClr val="336600"/>
    <a:srgbClr val="00FF00"/>
    <a:srgbClr val="003A8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93D81CF-94F2-401A-BA57-92F5A7B2D0C5}" styleName="Style moyen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CF1AB2-1976-4502-BF36-3FF5EA218861}" styleName="Style moyen 4 - Accentuation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676" autoAdjust="0"/>
    <p:restoredTop sz="94343" autoAdjust="0"/>
  </p:normalViewPr>
  <p:slideViewPr>
    <p:cSldViewPr snapToGrid="0" snapToObjects="1">
      <p:cViewPr varScale="1">
        <p:scale>
          <a:sx n="105" d="100"/>
          <a:sy n="105" d="100"/>
        </p:scale>
        <p:origin x="182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11706"/>
    </p:cViewPr>
  </p:sorterViewPr>
  <p:notesViewPr>
    <p:cSldViewPr snapToGrid="0" snapToObjects="1">
      <p:cViewPr varScale="1">
        <p:scale>
          <a:sx n="73" d="100"/>
          <a:sy n="73" d="100"/>
        </p:scale>
        <p:origin x="3624" y="54"/>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theme" Target="theme/theme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notesMaster" Target="notesMasters/notesMaster1.xml"/><Relationship Id="rId5" Type="http://schemas.openxmlformats.org/officeDocument/2006/relationships/slide" Target="slides/slide3.xml"/><Relationship Id="rId61" Type="http://schemas.openxmlformats.org/officeDocument/2006/relationships/presProps" Target="presProps.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tableStyles" Target="tableStyle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handoutMaster" Target="handoutMasters/handoutMaster1.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commentAuthors" Target="commentAuthors.xml"/><Relationship Id="rId4" Type="http://schemas.openxmlformats.org/officeDocument/2006/relationships/slide" Target="slides/slide2.xml"/><Relationship Id="rId9"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B969F2B-DCE3-4B94-80F1-7AA658331556}" type="datetime1">
              <a:rPr lang="fr-FR"/>
              <a:pPr>
                <a:defRPr/>
              </a:pPr>
              <a:t>13/06/2024</a:t>
            </a:fld>
            <a:endParaRPr lang="en-US" dirty="0"/>
          </a:p>
        </p:txBody>
      </p:sp>
      <p:sp>
        <p:nvSpPr>
          <p:cNvPr id="4" name="Footer Placeholder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dirty="0"/>
          </a:p>
        </p:txBody>
      </p:sp>
      <p:sp>
        <p:nvSpPr>
          <p:cNvPr id="5" name="Slide Number Placeholder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98820404-B6A8-4DB8-ACF7-0A0F86E57DA5}" type="slidenum">
              <a:rPr lang="en-US"/>
              <a:pPr>
                <a:defRPr/>
              </a:pPr>
              <a:t>‹N°›</a:t>
            </a:fld>
            <a:endParaRPr lang="en-US" dirty="0"/>
          </a:p>
        </p:txBody>
      </p:sp>
    </p:spTree>
    <p:extLst>
      <p:ext uri="{BB962C8B-B14F-4D97-AF65-F5344CB8AC3E}">
        <p14:creationId xmlns:p14="http://schemas.microsoft.com/office/powerpoint/2010/main" val="141380041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CD17BA61-42C0-4AE5-A2CB-9FAAB5386B3C}" type="datetime1">
              <a:rPr lang="fr-FR"/>
              <a:pPr>
                <a:defRPr/>
              </a:pPr>
              <a:t>13/06/2024</a:t>
            </a:fld>
            <a:endParaRPr lang="en-US" dirty="0"/>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79450" y="4714875"/>
            <a:ext cx="5438775" cy="4467225"/>
          </a:xfrm>
          <a:prstGeom prst="rect">
            <a:avLst/>
          </a:prstGeom>
        </p:spPr>
        <p:txBody>
          <a:bodyPr vert="horz" lIns="91440" tIns="45720" rIns="91440" bIns="45720" rtlCol="0"/>
          <a:lstStyle/>
          <a:p>
            <a:pPr lvl="0"/>
            <a:r>
              <a:rPr lang="fr-FR" noProof="0" smtClean="0"/>
              <a:t>Click to edit Master text styles</a:t>
            </a:r>
          </a:p>
          <a:p>
            <a:pPr lvl="1"/>
            <a:r>
              <a:rPr lang="fr-FR" noProof="0" smtClean="0"/>
              <a:t>Second level</a:t>
            </a:r>
          </a:p>
          <a:p>
            <a:pPr lvl="2"/>
            <a:r>
              <a:rPr lang="fr-FR" noProof="0" smtClean="0"/>
              <a:t>Third level</a:t>
            </a:r>
          </a:p>
          <a:p>
            <a:pPr lvl="3"/>
            <a:r>
              <a:rPr lang="fr-FR" noProof="0" smtClean="0"/>
              <a:t>Fourth level</a:t>
            </a:r>
          </a:p>
          <a:p>
            <a:pPr lvl="4"/>
            <a:r>
              <a:rPr lang="fr-FR" noProof="0" smtClean="0"/>
              <a:t>Fifth level</a:t>
            </a:r>
            <a:endParaRPr lang="en-US" noProof="0"/>
          </a:p>
        </p:txBody>
      </p:sp>
      <p:sp>
        <p:nvSpPr>
          <p:cNvPr id="6" name="Footer Placeholder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8682BB5D-21EB-49E0-95C1-505190FEED8C}" type="slidenum">
              <a:rPr lang="en-US"/>
              <a:pPr>
                <a:defRPr/>
              </a:pPr>
              <a:t>‹N°›</a:t>
            </a:fld>
            <a:endParaRPr lang="en-US" dirty="0"/>
          </a:p>
        </p:txBody>
      </p:sp>
    </p:spTree>
    <p:extLst>
      <p:ext uri="{BB962C8B-B14F-4D97-AF65-F5344CB8AC3E}">
        <p14:creationId xmlns:p14="http://schemas.microsoft.com/office/powerpoint/2010/main" val="1208922626"/>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mn-ea"/>
        <a:cs typeface="+mn-cs"/>
      </a:defRPr>
    </a:lvl1pPr>
    <a:lvl2pPr marL="457200" algn="l" defTabSz="457200" rtl="0" eaLnBrk="0" fontAlgn="base" hangingPunct="0">
      <a:spcBef>
        <a:spcPct val="30000"/>
      </a:spcBef>
      <a:spcAft>
        <a:spcPct val="0"/>
      </a:spcAft>
      <a:defRPr sz="1200" kern="1200">
        <a:solidFill>
          <a:schemeClr val="tx1"/>
        </a:solidFill>
        <a:latin typeface="+mn-lt"/>
        <a:ea typeface="+mn-ea"/>
        <a:cs typeface="+mn-cs"/>
      </a:defRPr>
    </a:lvl2pPr>
    <a:lvl3pPr marL="914400" algn="l" defTabSz="457200" rtl="0" eaLnBrk="0" fontAlgn="base" hangingPunct="0">
      <a:spcBef>
        <a:spcPct val="30000"/>
      </a:spcBef>
      <a:spcAft>
        <a:spcPct val="0"/>
      </a:spcAft>
      <a:defRPr sz="1200" kern="1200">
        <a:solidFill>
          <a:schemeClr val="tx1"/>
        </a:solidFill>
        <a:latin typeface="+mn-lt"/>
        <a:ea typeface="+mn-ea"/>
        <a:cs typeface="+mn-cs"/>
      </a:defRPr>
    </a:lvl3pPr>
    <a:lvl4pPr marL="1371600" algn="l" defTabSz="457200" rtl="0" eaLnBrk="0" fontAlgn="base" hangingPunct="0">
      <a:spcBef>
        <a:spcPct val="30000"/>
      </a:spcBef>
      <a:spcAft>
        <a:spcPct val="0"/>
      </a:spcAft>
      <a:defRPr sz="1200" kern="1200">
        <a:solidFill>
          <a:schemeClr val="tx1"/>
        </a:solidFill>
        <a:latin typeface="+mn-lt"/>
        <a:ea typeface="+mn-ea"/>
        <a:cs typeface="+mn-cs"/>
      </a:defRPr>
    </a:lvl4pPr>
    <a:lvl5pPr marL="1828800" algn="l" defTabSz="457200" rtl="0" eaLnBrk="0" fontAlgn="base" hangingPunct="0">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altLang="fr-FR" dirty="0" smtClean="0"/>
          </a:p>
          <a:p>
            <a:endParaRPr lang="fr-FR" altLang="fr-FR" dirty="0" smtClean="0"/>
          </a:p>
        </p:txBody>
      </p:sp>
      <p:sp>
        <p:nvSpPr>
          <p:cNvPr id="4" name="Espace réservé du numéro de diapositive 3"/>
          <p:cNvSpPr>
            <a:spLocks noGrp="1"/>
          </p:cNvSpPr>
          <p:nvPr>
            <p:ph type="sldNum" sz="quarter" idx="5"/>
          </p:nvPr>
        </p:nvSpPr>
        <p:spPr/>
        <p:txBody>
          <a:bodyPr/>
          <a:lstStyle/>
          <a:p>
            <a:pPr>
              <a:defRPr/>
            </a:pPr>
            <a:fld id="{03640506-C37F-473A-858D-B112B9E47672}" type="slidenum">
              <a:rPr lang="en-US" smtClean="0"/>
              <a:pPr>
                <a:defRPr/>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altLang="fr-FR" dirty="0" smtClean="0"/>
          </a:p>
        </p:txBody>
      </p:sp>
      <p:sp>
        <p:nvSpPr>
          <p:cNvPr id="4" name="Espace réservé du numéro de diapositive 3"/>
          <p:cNvSpPr>
            <a:spLocks noGrp="1"/>
          </p:cNvSpPr>
          <p:nvPr>
            <p:ph type="sldNum" sz="quarter" idx="5"/>
          </p:nvPr>
        </p:nvSpPr>
        <p:spPr/>
        <p:txBody>
          <a:bodyPr/>
          <a:lstStyle/>
          <a:p>
            <a:pPr>
              <a:defRPr/>
            </a:pPr>
            <a:fld id="{DF487042-81EE-43EF-9BE0-66A4E81E6D98}" type="slidenum">
              <a:rPr lang="en-US" smtClean="0"/>
              <a:pPr>
                <a:defRPr/>
              </a:pPr>
              <a:t>6</a:t>
            </a:fld>
            <a:endParaRPr lang="en-US"/>
          </a:p>
        </p:txBody>
      </p:sp>
    </p:spTree>
    <p:extLst>
      <p:ext uri="{BB962C8B-B14F-4D97-AF65-F5344CB8AC3E}">
        <p14:creationId xmlns:p14="http://schemas.microsoft.com/office/powerpoint/2010/main" val="31428300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8682BB5D-21EB-49E0-95C1-505190FEED8C}" type="slidenum">
              <a:rPr lang="en-US" smtClean="0"/>
              <a:pPr>
                <a:defRPr/>
              </a:pPr>
              <a:t>23</a:t>
            </a:fld>
            <a:endParaRPr lang="en-US" dirty="0"/>
          </a:p>
        </p:txBody>
      </p:sp>
    </p:spTree>
    <p:extLst>
      <p:ext uri="{BB962C8B-B14F-4D97-AF65-F5344CB8AC3E}">
        <p14:creationId xmlns:p14="http://schemas.microsoft.com/office/powerpoint/2010/main" val="11138005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8682BB5D-21EB-49E0-95C1-505190FEED8C}" type="slidenum">
              <a:rPr lang="en-US" smtClean="0"/>
              <a:pPr>
                <a:defRPr/>
              </a:pPr>
              <a:t>24</a:t>
            </a:fld>
            <a:endParaRPr lang="en-US" dirty="0"/>
          </a:p>
        </p:txBody>
      </p:sp>
    </p:spTree>
    <p:extLst>
      <p:ext uri="{BB962C8B-B14F-4D97-AF65-F5344CB8AC3E}">
        <p14:creationId xmlns:p14="http://schemas.microsoft.com/office/powerpoint/2010/main" val="19990457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altLang="fr-FR" dirty="0" smtClean="0"/>
          </a:p>
        </p:txBody>
      </p:sp>
      <p:sp>
        <p:nvSpPr>
          <p:cNvPr id="4" name="Espace réservé du numéro de diapositive 3"/>
          <p:cNvSpPr>
            <a:spLocks noGrp="1"/>
          </p:cNvSpPr>
          <p:nvPr>
            <p:ph type="sldNum" sz="quarter" idx="5"/>
          </p:nvPr>
        </p:nvSpPr>
        <p:spPr/>
        <p:txBody>
          <a:bodyPr/>
          <a:lstStyle/>
          <a:p>
            <a:pPr>
              <a:defRPr/>
            </a:pPr>
            <a:fld id="{D81F7502-1574-497D-9F41-5E0A0D2B278C}" type="slidenum">
              <a:rPr lang="en-US" smtClean="0"/>
              <a:pPr>
                <a:defRPr/>
              </a:pPr>
              <a:t>25</a:t>
            </a:fld>
            <a:endParaRPr lang="en-US" dirty="0"/>
          </a:p>
        </p:txBody>
      </p:sp>
    </p:spTree>
    <p:extLst>
      <p:ext uri="{BB962C8B-B14F-4D97-AF65-F5344CB8AC3E}">
        <p14:creationId xmlns:p14="http://schemas.microsoft.com/office/powerpoint/2010/main" val="30427915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altLang="fr-FR" dirty="0" smtClean="0"/>
          </a:p>
        </p:txBody>
      </p:sp>
      <p:sp>
        <p:nvSpPr>
          <p:cNvPr id="4" name="Espace réservé du numéro de diapositive 3"/>
          <p:cNvSpPr>
            <a:spLocks noGrp="1"/>
          </p:cNvSpPr>
          <p:nvPr>
            <p:ph type="sldNum" sz="quarter" idx="5"/>
          </p:nvPr>
        </p:nvSpPr>
        <p:spPr/>
        <p:txBody>
          <a:bodyPr/>
          <a:lstStyle/>
          <a:p>
            <a:pPr>
              <a:defRPr/>
            </a:pPr>
            <a:fld id="{D81F7502-1574-497D-9F41-5E0A0D2B278C}" type="slidenum">
              <a:rPr lang="en-US" smtClean="0"/>
              <a:pPr>
                <a:defRPr/>
              </a:pPr>
              <a:t>26</a:t>
            </a:fld>
            <a:endParaRPr lang="en-US" dirty="0"/>
          </a:p>
        </p:txBody>
      </p:sp>
    </p:spTree>
    <p:extLst>
      <p:ext uri="{BB962C8B-B14F-4D97-AF65-F5344CB8AC3E}">
        <p14:creationId xmlns:p14="http://schemas.microsoft.com/office/powerpoint/2010/main" val="23631369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fr-FR" altLang="fr-FR" dirty="0" smtClean="0"/>
              <a:t>Aligner les axes des abscisses</a:t>
            </a:r>
          </a:p>
        </p:txBody>
      </p:sp>
      <p:sp>
        <p:nvSpPr>
          <p:cNvPr id="4" name="Espace réservé du numéro de diapositive 3"/>
          <p:cNvSpPr>
            <a:spLocks noGrp="1"/>
          </p:cNvSpPr>
          <p:nvPr>
            <p:ph type="sldNum" sz="quarter" idx="5"/>
          </p:nvPr>
        </p:nvSpPr>
        <p:spPr/>
        <p:txBody>
          <a:bodyPr/>
          <a:lstStyle/>
          <a:p>
            <a:pPr>
              <a:defRPr/>
            </a:pPr>
            <a:fld id="{0608B618-693F-4D9C-AAA5-54203AE15D90}" type="slidenum">
              <a:rPr lang="en-US" smtClean="0"/>
              <a:pPr>
                <a:defRPr/>
              </a:pPr>
              <a:t>28</a:t>
            </a:fld>
            <a:endParaRPr lang="en-US" dirty="0"/>
          </a:p>
        </p:txBody>
      </p:sp>
    </p:spTree>
    <p:extLst>
      <p:ext uri="{BB962C8B-B14F-4D97-AF65-F5344CB8AC3E}">
        <p14:creationId xmlns:p14="http://schemas.microsoft.com/office/powerpoint/2010/main" val="25332872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fr-FR" altLang="fr-FR" dirty="0" smtClean="0"/>
              <a:t>Aligner les axes des abscisses</a:t>
            </a:r>
          </a:p>
        </p:txBody>
      </p:sp>
      <p:sp>
        <p:nvSpPr>
          <p:cNvPr id="4" name="Espace réservé du numéro de diapositive 3"/>
          <p:cNvSpPr>
            <a:spLocks noGrp="1"/>
          </p:cNvSpPr>
          <p:nvPr>
            <p:ph type="sldNum" sz="quarter" idx="5"/>
          </p:nvPr>
        </p:nvSpPr>
        <p:spPr/>
        <p:txBody>
          <a:bodyPr/>
          <a:lstStyle/>
          <a:p>
            <a:pPr>
              <a:defRPr/>
            </a:pPr>
            <a:fld id="{0608B618-693F-4D9C-AAA5-54203AE15D90}" type="slidenum">
              <a:rPr lang="en-US" smtClean="0"/>
              <a:pPr>
                <a:defRPr/>
              </a:pPr>
              <a:t>33</a:t>
            </a:fld>
            <a:endParaRPr lang="en-US" dirty="0"/>
          </a:p>
        </p:txBody>
      </p:sp>
    </p:spTree>
    <p:extLst>
      <p:ext uri="{BB962C8B-B14F-4D97-AF65-F5344CB8AC3E}">
        <p14:creationId xmlns:p14="http://schemas.microsoft.com/office/powerpoint/2010/main" val="19670324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8682BB5D-21EB-49E0-95C1-505190FEED8C}" type="slidenum">
              <a:rPr lang="en-US" smtClean="0"/>
              <a:pPr>
                <a:defRPr/>
              </a:pPr>
              <a:t>45</a:t>
            </a:fld>
            <a:endParaRPr lang="en-US" dirty="0"/>
          </a:p>
        </p:txBody>
      </p:sp>
    </p:spTree>
    <p:extLst>
      <p:ext uri="{BB962C8B-B14F-4D97-AF65-F5344CB8AC3E}">
        <p14:creationId xmlns:p14="http://schemas.microsoft.com/office/powerpoint/2010/main" val="13901221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
        <p:nvSpPr>
          <p:cNvPr id="4" name="TextBox 16"/>
          <p:cNvSpPr txBox="1">
            <a:spLocks noChangeArrowheads="1"/>
          </p:cNvSpPr>
          <p:nvPr userDrawn="1"/>
        </p:nvSpPr>
        <p:spPr bwMode="auto">
          <a:xfrm>
            <a:off x="4076700" y="4152900"/>
            <a:ext cx="184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fontAlgn="base">
              <a:spcBef>
                <a:spcPct val="0"/>
              </a:spcBef>
              <a:spcAft>
                <a:spcPct val="0"/>
              </a:spcAft>
              <a:defRPr>
                <a:solidFill>
                  <a:schemeClr val="tx1"/>
                </a:solidFill>
                <a:latin typeface="Calibri" pitchFamily="34" charset="0"/>
              </a:defRPr>
            </a:lvl6pPr>
            <a:lvl7pPr marL="2971800" indent="-228600" defTabSz="457200" fontAlgn="base">
              <a:spcBef>
                <a:spcPct val="0"/>
              </a:spcBef>
              <a:spcAft>
                <a:spcPct val="0"/>
              </a:spcAft>
              <a:defRPr>
                <a:solidFill>
                  <a:schemeClr val="tx1"/>
                </a:solidFill>
                <a:latin typeface="Calibri" pitchFamily="34" charset="0"/>
              </a:defRPr>
            </a:lvl7pPr>
            <a:lvl8pPr marL="3429000" indent="-228600" defTabSz="457200" fontAlgn="base">
              <a:spcBef>
                <a:spcPct val="0"/>
              </a:spcBef>
              <a:spcAft>
                <a:spcPct val="0"/>
              </a:spcAft>
              <a:defRPr>
                <a:solidFill>
                  <a:schemeClr val="tx1"/>
                </a:solidFill>
                <a:latin typeface="Calibri" pitchFamily="34" charset="0"/>
              </a:defRPr>
            </a:lvl8pPr>
            <a:lvl9pPr marL="3886200" indent="-228600" defTabSz="457200" fontAlgn="base">
              <a:spcBef>
                <a:spcPct val="0"/>
              </a:spcBef>
              <a:spcAft>
                <a:spcPct val="0"/>
              </a:spcAft>
              <a:defRPr>
                <a:solidFill>
                  <a:schemeClr val="tx1"/>
                </a:solidFill>
                <a:latin typeface="Calibri" pitchFamily="34" charset="0"/>
              </a:defRPr>
            </a:lvl9pPr>
          </a:lstStyle>
          <a:p>
            <a:pPr>
              <a:defRPr/>
            </a:pPr>
            <a:endParaRPr lang="fr-FR" altLang="fr-FR" dirty="0" smtClean="0"/>
          </a:p>
        </p:txBody>
      </p:sp>
      <p:sp>
        <p:nvSpPr>
          <p:cNvPr id="12" name="Title 1"/>
          <p:cNvSpPr>
            <a:spLocks noGrp="1"/>
          </p:cNvSpPr>
          <p:nvPr>
            <p:ph type="ctrTitle"/>
          </p:nvPr>
        </p:nvSpPr>
        <p:spPr>
          <a:xfrm>
            <a:off x="704673" y="1943099"/>
            <a:ext cx="7248701" cy="1000125"/>
          </a:xfrm>
          <a:prstGeom prst="rect">
            <a:avLst/>
          </a:prstGeom>
        </p:spPr>
        <p:txBody>
          <a:bodyPr/>
          <a:lstStyle>
            <a:lvl1pPr algn="l">
              <a:defRPr sz="3000" b="1">
                <a:solidFill>
                  <a:srgbClr val="00368B"/>
                </a:solidFill>
              </a:defRPr>
            </a:lvl1pPr>
          </a:lstStyle>
          <a:p>
            <a:r>
              <a:rPr lang="fr-FR" dirty="0" smtClean="0"/>
              <a:t>Modifiez le style du titre</a:t>
            </a:r>
            <a:endParaRPr lang="en-US" dirty="0"/>
          </a:p>
        </p:txBody>
      </p:sp>
      <p:sp>
        <p:nvSpPr>
          <p:cNvPr id="18" name="Subtitle 2"/>
          <p:cNvSpPr>
            <a:spLocks noGrp="1"/>
          </p:cNvSpPr>
          <p:nvPr>
            <p:ph type="subTitle" idx="1"/>
          </p:nvPr>
        </p:nvSpPr>
        <p:spPr>
          <a:xfrm>
            <a:off x="704673" y="2943224"/>
            <a:ext cx="6562902" cy="1428750"/>
          </a:xfrm>
          <a:prstGeom prst="rect">
            <a:avLst/>
          </a:prstGeom>
        </p:spPr>
        <p:txBody>
          <a:bodyPr/>
          <a:lstStyle>
            <a:lvl1pPr marL="0" indent="0" algn="l">
              <a:buNone/>
              <a:defRPr sz="1500" b="0">
                <a:solidFill>
                  <a:srgbClr val="00368B"/>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smtClean="0"/>
              <a:t>Modifiez le style des sous-titres du masque</a:t>
            </a:r>
            <a:endParaRPr lang="en-US" dirty="0"/>
          </a:p>
        </p:txBody>
      </p:sp>
    </p:spTree>
    <p:extLst>
      <p:ext uri="{BB962C8B-B14F-4D97-AF65-F5344CB8AC3E}">
        <p14:creationId xmlns:p14="http://schemas.microsoft.com/office/powerpoint/2010/main" val="28294099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re et contenu">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fld id="{467CB4ED-C4F0-4BE4-B4AC-8A395D5C1AD8}" type="slidenum">
              <a:rPr lang="fr-FR" smtClean="0"/>
              <a:t>‹N°›</a:t>
            </a:fld>
            <a:endParaRPr lang="fr-FR" dirty="0"/>
          </a:p>
        </p:txBody>
      </p:sp>
    </p:spTree>
    <p:extLst>
      <p:ext uri="{BB962C8B-B14F-4D97-AF65-F5344CB8AC3E}">
        <p14:creationId xmlns:p14="http://schemas.microsoft.com/office/powerpoint/2010/main" val="360421071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6" name="Content Placeholder 2"/>
          <p:cNvSpPr>
            <a:spLocks noGrp="1"/>
          </p:cNvSpPr>
          <p:nvPr>
            <p:ph idx="1"/>
          </p:nvPr>
        </p:nvSpPr>
        <p:spPr>
          <a:xfrm>
            <a:off x="685800" y="1533525"/>
            <a:ext cx="8141478" cy="4230688"/>
          </a:xfrm>
          <a:prstGeom prst="rect">
            <a:avLst/>
          </a:prstGeom>
        </p:spPr>
        <p:txBody>
          <a:bodyPr/>
          <a:lstStyle>
            <a:lvl1pPr marL="361950" marR="0" indent="-276225" algn="l" defTabSz="457200" rtl="0" eaLnBrk="0" fontAlgn="base" latinLnBrk="0" hangingPunct="0">
              <a:lnSpc>
                <a:spcPct val="100000"/>
              </a:lnSpc>
              <a:spcBef>
                <a:spcPct val="20000"/>
              </a:spcBef>
              <a:spcAft>
                <a:spcPct val="0"/>
              </a:spcAft>
              <a:buClrTx/>
              <a:buSzTx/>
              <a:buFont typeface="Arial" panose="020B0604020202020204" pitchFamily="34" charset="0"/>
              <a:buChar char="•"/>
              <a:tabLst/>
              <a:defRPr sz="2400" b="0">
                <a:solidFill>
                  <a:srgbClr val="00368B"/>
                </a:solidFill>
              </a:defRPr>
            </a:lvl1pPr>
            <a:lvl2pPr marL="628650" indent="-266700">
              <a:buFont typeface="Calibri" panose="020F0502020204030204" pitchFamily="34" charset="0"/>
              <a:buChar char="–"/>
              <a:defRPr sz="2000" b="0">
                <a:solidFill>
                  <a:schemeClr val="tx1"/>
                </a:solidFill>
              </a:defRPr>
            </a:lvl2pPr>
            <a:lvl3pPr marL="714375" indent="-352425">
              <a:buFont typeface="Calibri" panose="020F0502020204030204" pitchFamily="34" charset="0"/>
              <a:buChar char="–"/>
              <a:defRPr>
                <a:solidFill>
                  <a:schemeClr val="tx1">
                    <a:lumMod val="85000"/>
                    <a:lumOff val="15000"/>
                  </a:schemeClr>
                </a:solidFill>
              </a:defRPr>
            </a:lvl3pPr>
            <a:lvl4pPr>
              <a:defRPr>
                <a:solidFill>
                  <a:schemeClr val="tx1">
                    <a:lumMod val="85000"/>
                    <a:lumOff val="15000"/>
                  </a:schemeClr>
                </a:solidFill>
              </a:defRPr>
            </a:lvl4pPr>
            <a:lvl5pPr>
              <a:defRPr>
                <a:solidFill>
                  <a:schemeClr val="tx1">
                    <a:lumMod val="85000"/>
                    <a:lumOff val="15000"/>
                  </a:schemeClr>
                </a:solidFill>
              </a:defRPr>
            </a:lvl5pPr>
          </a:lstStyle>
          <a:p>
            <a:pPr lvl="0"/>
            <a:r>
              <a:rPr lang="fr-FR" dirty="0" smtClean="0"/>
              <a:t>Modifiez les styles du texte du masque</a:t>
            </a:r>
          </a:p>
          <a:p>
            <a:pPr lvl="1"/>
            <a:r>
              <a:rPr lang="fr-FR" dirty="0" err="1" smtClean="0"/>
              <a:t>Nd</a:t>
            </a:r>
            <a:r>
              <a:rPr lang="fr-FR" dirty="0" smtClean="0"/>
              <a:t> </a:t>
            </a:r>
          </a:p>
          <a:p>
            <a:pPr lvl="0"/>
            <a:endParaRPr lang="fr-FR" dirty="0" smtClean="0"/>
          </a:p>
        </p:txBody>
      </p:sp>
      <p:sp>
        <p:nvSpPr>
          <p:cNvPr id="8" name="Content Placeholder 2"/>
          <p:cNvSpPr>
            <a:spLocks noGrp="1"/>
          </p:cNvSpPr>
          <p:nvPr>
            <p:ph idx="13"/>
          </p:nvPr>
        </p:nvSpPr>
        <p:spPr>
          <a:xfrm>
            <a:off x="1009650" y="574935"/>
            <a:ext cx="7893828" cy="710940"/>
          </a:xfrm>
          <a:prstGeom prst="rect">
            <a:avLst/>
          </a:prstGeom>
        </p:spPr>
        <p:txBody>
          <a:bodyPr/>
          <a:lstStyle>
            <a:lvl1pPr marL="0" indent="0">
              <a:buNone/>
              <a:defRPr sz="2800" b="1" baseline="0">
                <a:solidFill>
                  <a:srgbClr val="00368B"/>
                </a:solidFill>
              </a:defRPr>
            </a:lvl1pPr>
            <a:lvl2pPr>
              <a:defRPr sz="2400">
                <a:solidFill>
                  <a:schemeClr val="tx1">
                    <a:lumMod val="85000"/>
                    <a:lumOff val="15000"/>
                  </a:schemeClr>
                </a:solidFill>
              </a:defRPr>
            </a:lvl2pPr>
            <a:lvl3pPr>
              <a:defRPr>
                <a:solidFill>
                  <a:schemeClr val="tx1">
                    <a:lumMod val="85000"/>
                    <a:lumOff val="15000"/>
                  </a:schemeClr>
                </a:solidFill>
              </a:defRPr>
            </a:lvl3pPr>
            <a:lvl4pPr>
              <a:defRPr>
                <a:solidFill>
                  <a:schemeClr val="tx1">
                    <a:lumMod val="85000"/>
                    <a:lumOff val="15000"/>
                  </a:schemeClr>
                </a:solidFill>
              </a:defRPr>
            </a:lvl4pPr>
            <a:lvl5pPr>
              <a:defRPr>
                <a:solidFill>
                  <a:schemeClr val="tx1">
                    <a:lumMod val="85000"/>
                    <a:lumOff val="15000"/>
                  </a:schemeClr>
                </a:solidFill>
              </a:defRPr>
            </a:lvl5pPr>
          </a:lstStyle>
          <a:p>
            <a:pPr lvl="0"/>
            <a:r>
              <a:rPr lang="fr-FR" altLang="fr-FR" smtClean="0"/>
              <a:t>Modifiez les styles du texte du masque</a:t>
            </a:r>
          </a:p>
        </p:txBody>
      </p:sp>
      <p:sp>
        <p:nvSpPr>
          <p:cNvPr id="7" name="Slide Number Placeholder 5"/>
          <p:cNvSpPr>
            <a:spLocks noGrp="1"/>
          </p:cNvSpPr>
          <p:nvPr>
            <p:ph type="sldNum" sz="quarter" idx="14"/>
          </p:nvPr>
        </p:nvSpPr>
        <p:spPr>
          <a:xfrm>
            <a:off x="3505200" y="6565900"/>
            <a:ext cx="2133600" cy="168275"/>
          </a:xfrm>
          <a:prstGeom prst="rect">
            <a:avLst/>
          </a:prstGeom>
        </p:spPr>
        <p:txBody>
          <a:bodyPr/>
          <a:lstStyle>
            <a:lvl1pPr algn="ctr" fontAlgn="auto">
              <a:spcBef>
                <a:spcPts val="0"/>
              </a:spcBef>
              <a:spcAft>
                <a:spcPts val="0"/>
              </a:spcAft>
              <a:defRPr sz="1200" b="1">
                <a:solidFill>
                  <a:schemeClr val="bg1"/>
                </a:solidFill>
                <a:latin typeface="+mn-lt"/>
                <a:cs typeface="+mn-cs"/>
              </a:defRPr>
            </a:lvl1pPr>
          </a:lstStyle>
          <a:p>
            <a:pPr>
              <a:defRPr/>
            </a:pPr>
            <a:fld id="{3C9F837A-1064-489C-8EF4-21EE41019901}" type="slidenum">
              <a:rPr lang="en-US"/>
              <a:pPr>
                <a:defRPr/>
              </a:pPr>
              <a:t>‹N°›</a:t>
            </a:fld>
            <a:endParaRPr lang="en-US" dirty="0"/>
          </a:p>
        </p:txBody>
      </p:sp>
    </p:spTree>
    <p:extLst>
      <p:ext uri="{BB962C8B-B14F-4D97-AF65-F5344CB8AC3E}">
        <p14:creationId xmlns:p14="http://schemas.microsoft.com/office/powerpoint/2010/main" val="44873044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re et contenu">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fld id="{467CB4ED-C4F0-4BE4-B4AC-8A395D5C1AD8}" type="slidenum">
              <a:rPr lang="fr-FR" smtClean="0"/>
              <a:t>‹N°›</a:t>
            </a:fld>
            <a:endParaRPr lang="fr-FR" dirty="0"/>
          </a:p>
        </p:txBody>
      </p:sp>
    </p:spTree>
    <p:extLst>
      <p:ext uri="{BB962C8B-B14F-4D97-AF65-F5344CB8AC3E}">
        <p14:creationId xmlns:p14="http://schemas.microsoft.com/office/powerpoint/2010/main" val="309217993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5" Type="http://schemas.openxmlformats.org/officeDocument/2006/relationships/image" Target="../media/image3.png"/><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4"/>
          <a:srcRect/>
          <a:stretch>
            <a:fillRect/>
          </a:stretch>
        </a:blipFill>
        <a:effectLst/>
      </p:bgPr>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809625" y="1731963"/>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FR" altLang="fr-FR" smtClean="0"/>
              <a:t>Titre de la présentation</a:t>
            </a:r>
          </a:p>
        </p:txBody>
      </p:sp>
      <p:sp>
        <p:nvSpPr>
          <p:cNvPr id="1027" name="Espace réservé du texte 2"/>
          <p:cNvSpPr>
            <a:spLocks noGrp="1"/>
          </p:cNvSpPr>
          <p:nvPr>
            <p:ph type="body" idx="1"/>
          </p:nvPr>
        </p:nvSpPr>
        <p:spPr bwMode="auto">
          <a:xfrm>
            <a:off x="809625" y="3162300"/>
            <a:ext cx="7143750" cy="2324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ltLang="fr-FR" smtClean="0"/>
              <a:t>Type</a:t>
            </a:r>
          </a:p>
          <a:p>
            <a:pPr lvl="1"/>
            <a:endParaRPr lang="fr-FR" altLang="fr-FR" smtClean="0"/>
          </a:p>
          <a:p>
            <a:pPr lvl="1"/>
            <a:endParaRPr lang="fr-FR" altLang="fr-FR" smtClean="0"/>
          </a:p>
          <a:p>
            <a:pPr lvl="1"/>
            <a:r>
              <a:rPr lang="fr-FR" altLang="fr-FR" smtClean="0"/>
              <a:t>Emetteur</a:t>
            </a:r>
          </a:p>
        </p:txBody>
      </p:sp>
    </p:spTree>
  </p:cSld>
  <p:clrMap bg1="lt1" tx1="dk1" bg2="lt2" tx2="dk2" accent1="accent1" accent2="accent2" accent3="accent3" accent4="accent4" accent5="accent5" accent6="accent6" hlink="hlink" folHlink="folHlink"/>
  <p:sldLayoutIdLst>
    <p:sldLayoutId id="2147484014" r:id="rId1"/>
    <p:sldLayoutId id="2147484019" r:id="rId2"/>
  </p:sldLayoutIdLst>
  <p:hf hdr="0" ftr="0" dt="0"/>
  <p:txStyles>
    <p:titleStyle>
      <a:lvl1pPr algn="l" defTabSz="457200" rtl="0" eaLnBrk="0" fontAlgn="base" hangingPunct="0">
        <a:spcBef>
          <a:spcPct val="0"/>
        </a:spcBef>
        <a:spcAft>
          <a:spcPct val="0"/>
        </a:spcAft>
        <a:defRPr sz="3000" b="1" kern="1200">
          <a:solidFill>
            <a:srgbClr val="00368B"/>
          </a:solidFill>
          <a:latin typeface="+mj-lt"/>
          <a:ea typeface="+mj-ea"/>
          <a:cs typeface="+mj-cs"/>
        </a:defRPr>
      </a:lvl1pPr>
      <a:lvl2pPr algn="l" defTabSz="457200" rtl="0" eaLnBrk="0" fontAlgn="base" hangingPunct="0">
        <a:spcBef>
          <a:spcPct val="0"/>
        </a:spcBef>
        <a:spcAft>
          <a:spcPct val="0"/>
        </a:spcAft>
        <a:defRPr sz="3000" b="1">
          <a:solidFill>
            <a:srgbClr val="00368B"/>
          </a:solidFill>
          <a:latin typeface="Calibri" pitchFamily="34" charset="0"/>
        </a:defRPr>
      </a:lvl2pPr>
      <a:lvl3pPr algn="l" defTabSz="457200" rtl="0" eaLnBrk="0" fontAlgn="base" hangingPunct="0">
        <a:spcBef>
          <a:spcPct val="0"/>
        </a:spcBef>
        <a:spcAft>
          <a:spcPct val="0"/>
        </a:spcAft>
        <a:defRPr sz="3000" b="1">
          <a:solidFill>
            <a:srgbClr val="00368B"/>
          </a:solidFill>
          <a:latin typeface="Calibri" pitchFamily="34" charset="0"/>
        </a:defRPr>
      </a:lvl3pPr>
      <a:lvl4pPr algn="l" defTabSz="457200" rtl="0" eaLnBrk="0" fontAlgn="base" hangingPunct="0">
        <a:spcBef>
          <a:spcPct val="0"/>
        </a:spcBef>
        <a:spcAft>
          <a:spcPct val="0"/>
        </a:spcAft>
        <a:defRPr sz="3000" b="1">
          <a:solidFill>
            <a:srgbClr val="00368B"/>
          </a:solidFill>
          <a:latin typeface="Calibri" pitchFamily="34" charset="0"/>
        </a:defRPr>
      </a:lvl4pPr>
      <a:lvl5pPr algn="l" defTabSz="457200" rtl="0" eaLnBrk="0" fontAlgn="base" hangingPunct="0">
        <a:spcBef>
          <a:spcPct val="0"/>
        </a:spcBef>
        <a:spcAft>
          <a:spcPct val="0"/>
        </a:spcAft>
        <a:defRPr sz="3000" b="1">
          <a:solidFill>
            <a:srgbClr val="00368B"/>
          </a:solidFill>
          <a:latin typeface="Calibri" pitchFamily="34"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algn="l" defTabSz="457200" rtl="0" eaLnBrk="0" fontAlgn="base" hangingPunct="0">
        <a:spcBef>
          <a:spcPct val="20000"/>
        </a:spcBef>
        <a:spcAft>
          <a:spcPct val="0"/>
        </a:spcAft>
        <a:buFont typeface="Arial" charset="0"/>
        <a:defRPr sz="2000" kern="1200">
          <a:solidFill>
            <a:srgbClr val="00368B"/>
          </a:solidFill>
          <a:latin typeface="+mn-lt"/>
          <a:ea typeface="+mn-ea"/>
          <a:cs typeface="+mn-cs"/>
        </a:defRPr>
      </a:lvl1pPr>
      <a:lvl2pPr marL="457200" algn="r" defTabSz="457200" rtl="0" eaLnBrk="0" fontAlgn="base" hangingPunct="0">
        <a:spcBef>
          <a:spcPct val="20000"/>
        </a:spcBef>
        <a:spcAft>
          <a:spcPct val="0"/>
        </a:spcAft>
        <a:buFont typeface="Arial" charset="0"/>
        <a:defRPr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6" descr="1bis.pn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5805488"/>
            <a:ext cx="9144000" cy="1052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1" name="Picture 7" descr="2.png"/>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284163" y="239713"/>
            <a:ext cx="527050" cy="53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9" name="Straight Connector 8"/>
          <p:cNvCxnSpPr/>
          <p:nvPr/>
        </p:nvCxnSpPr>
        <p:spPr>
          <a:xfrm>
            <a:off x="1012825" y="508000"/>
            <a:ext cx="7770813" cy="0"/>
          </a:xfrm>
          <a:prstGeom prst="line">
            <a:avLst/>
          </a:prstGeom>
          <a:ln>
            <a:solidFill>
              <a:srgbClr val="00368B"/>
            </a:solidFill>
          </a:ln>
        </p:spPr>
        <p:style>
          <a:lnRef idx="1">
            <a:schemeClr val="dk1"/>
          </a:lnRef>
          <a:fillRef idx="0">
            <a:schemeClr val="dk1"/>
          </a:fillRef>
          <a:effectRef idx="0">
            <a:schemeClr val="dk1"/>
          </a:effectRef>
          <a:fontRef idx="minor">
            <a:schemeClr val="tx1"/>
          </a:fontRef>
        </p:style>
      </p:cxnSp>
      <p:sp>
        <p:nvSpPr>
          <p:cNvPr id="5" name="Title 1"/>
          <p:cNvSpPr txBox="1">
            <a:spLocks/>
          </p:cNvSpPr>
          <p:nvPr userDrawn="1"/>
        </p:nvSpPr>
        <p:spPr>
          <a:xfrm>
            <a:off x="2463800" y="238125"/>
            <a:ext cx="6362700" cy="517525"/>
          </a:xfrm>
          <a:prstGeom prst="rect">
            <a:avLst/>
          </a:prstGeom>
        </p:spPr>
        <p:txBody>
          <a:bodyPr>
            <a:normAutofit/>
          </a:bodyPr>
          <a:lstStyle>
            <a:lvl1pPr algn="r" defTabSz="457200" rtl="0" eaLnBrk="0" fontAlgn="base" hangingPunct="0">
              <a:spcBef>
                <a:spcPct val="0"/>
              </a:spcBef>
              <a:spcAft>
                <a:spcPct val="0"/>
              </a:spcAft>
              <a:defRPr sz="1100" b="1" kern="1200" baseline="0">
                <a:solidFill>
                  <a:srgbClr val="00368B"/>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Calibri" pitchFamily="34" charset="0"/>
              </a:defRPr>
            </a:lvl2pPr>
            <a:lvl3pPr algn="ctr" defTabSz="457200" rtl="0" eaLnBrk="0" fontAlgn="base" hangingPunct="0">
              <a:spcBef>
                <a:spcPct val="0"/>
              </a:spcBef>
              <a:spcAft>
                <a:spcPct val="0"/>
              </a:spcAft>
              <a:defRPr sz="4400">
                <a:solidFill>
                  <a:schemeClr val="tx1"/>
                </a:solidFill>
                <a:latin typeface="Calibri" pitchFamily="34" charset="0"/>
              </a:defRPr>
            </a:lvl3pPr>
            <a:lvl4pPr algn="ctr" defTabSz="457200" rtl="0" eaLnBrk="0" fontAlgn="base" hangingPunct="0">
              <a:spcBef>
                <a:spcPct val="0"/>
              </a:spcBef>
              <a:spcAft>
                <a:spcPct val="0"/>
              </a:spcAft>
              <a:defRPr sz="4400">
                <a:solidFill>
                  <a:schemeClr val="tx1"/>
                </a:solidFill>
                <a:latin typeface="Calibri" pitchFamily="34" charset="0"/>
              </a:defRPr>
            </a:lvl4pPr>
            <a:lvl5pPr algn="ctr" defTabSz="457200" rtl="0" eaLnBrk="0" fontAlgn="base" hangingPunct="0">
              <a:spcBef>
                <a:spcPct val="0"/>
              </a:spcBef>
              <a:spcAft>
                <a:spcPct val="0"/>
              </a:spcAft>
              <a:defRPr sz="4400">
                <a:solidFill>
                  <a:schemeClr val="tx1"/>
                </a:solidFill>
                <a:latin typeface="Calibri" pitchFamily="34"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a:lstStyle>
          <a:p>
            <a:pPr>
              <a:defRPr/>
            </a:pPr>
            <a:r>
              <a:rPr lang="fr-FR" i="1" dirty="0" smtClean="0"/>
              <a:t>Évolutions et perspectives des retraites en France</a:t>
            </a:r>
            <a:r>
              <a:rPr lang="fr-FR" i="1" baseline="0" dirty="0" smtClean="0"/>
              <a:t> - </a:t>
            </a:r>
            <a:r>
              <a:rPr lang="fr-FR" i="0" dirty="0" smtClean="0"/>
              <a:t>Rapport annuel du COR de juin 2024</a:t>
            </a:r>
            <a:endParaRPr lang="en-US" i="0" dirty="0"/>
          </a:p>
        </p:txBody>
      </p:sp>
      <p:sp>
        <p:nvSpPr>
          <p:cNvPr id="6" name="Rectangle 5"/>
          <p:cNvSpPr>
            <a:spLocks noChangeArrowheads="1"/>
          </p:cNvSpPr>
          <p:nvPr userDrawn="1"/>
        </p:nvSpPr>
        <p:spPr bwMode="auto">
          <a:xfrm>
            <a:off x="188913" y="6564313"/>
            <a:ext cx="94448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defTabSz="457200" eaLnBrk="0" fontAlgn="base" hangingPunct="0">
              <a:spcBef>
                <a:spcPct val="0"/>
              </a:spcBef>
              <a:spcAft>
                <a:spcPct val="0"/>
              </a:spcAft>
              <a:defRPr>
                <a:solidFill>
                  <a:schemeClr val="tx1"/>
                </a:solidFill>
                <a:latin typeface="Calibri" pitchFamily="34" charset="0"/>
                <a:cs typeface="Arial" charset="0"/>
              </a:defRPr>
            </a:lvl6pPr>
            <a:lvl7pPr marL="2971800" indent="-228600" defTabSz="457200" eaLnBrk="0" fontAlgn="base" hangingPunct="0">
              <a:spcBef>
                <a:spcPct val="0"/>
              </a:spcBef>
              <a:spcAft>
                <a:spcPct val="0"/>
              </a:spcAft>
              <a:defRPr>
                <a:solidFill>
                  <a:schemeClr val="tx1"/>
                </a:solidFill>
                <a:latin typeface="Calibri" pitchFamily="34" charset="0"/>
                <a:cs typeface="Arial" charset="0"/>
              </a:defRPr>
            </a:lvl7pPr>
            <a:lvl8pPr marL="3429000" indent="-228600" defTabSz="457200" eaLnBrk="0" fontAlgn="base" hangingPunct="0">
              <a:spcBef>
                <a:spcPct val="0"/>
              </a:spcBef>
              <a:spcAft>
                <a:spcPct val="0"/>
              </a:spcAft>
              <a:defRPr>
                <a:solidFill>
                  <a:schemeClr val="tx1"/>
                </a:solidFill>
                <a:latin typeface="Calibri" pitchFamily="34" charset="0"/>
                <a:cs typeface="Arial" charset="0"/>
              </a:defRPr>
            </a:lvl8pPr>
            <a:lvl9pPr marL="3886200" indent="-228600" defTabSz="457200" eaLnBrk="0" fontAlgn="base" hangingPunct="0">
              <a:spcBef>
                <a:spcPct val="0"/>
              </a:spcBef>
              <a:spcAft>
                <a:spcPct val="0"/>
              </a:spcAft>
              <a:defRPr>
                <a:solidFill>
                  <a:schemeClr val="tx1"/>
                </a:solidFill>
                <a:latin typeface="Calibri" pitchFamily="34" charset="0"/>
                <a:cs typeface="Arial" charset="0"/>
              </a:defRPr>
            </a:lvl9pPr>
          </a:lstStyle>
          <a:p>
            <a:pPr eaLnBrk="1" hangingPunct="1">
              <a:defRPr/>
            </a:pPr>
            <a:r>
              <a:rPr lang="fr-FR" altLang="fr-FR" sz="1200" b="1" dirty="0" smtClean="0">
                <a:solidFill>
                  <a:schemeClr val="bg1"/>
                </a:solidFill>
              </a:rPr>
              <a:t>13/06/2024</a:t>
            </a:r>
          </a:p>
        </p:txBody>
      </p:sp>
      <p:sp>
        <p:nvSpPr>
          <p:cNvPr id="7" name="Slide Number Placeholder 5"/>
          <p:cNvSpPr>
            <a:spLocks noGrp="1"/>
          </p:cNvSpPr>
          <p:nvPr>
            <p:ph type="sldNum" sz="quarter" idx="4"/>
          </p:nvPr>
        </p:nvSpPr>
        <p:spPr>
          <a:xfrm>
            <a:off x="3505200" y="6565900"/>
            <a:ext cx="2133600" cy="168275"/>
          </a:xfrm>
          <a:prstGeom prst="rect">
            <a:avLst/>
          </a:prstGeom>
        </p:spPr>
        <p:txBody>
          <a:bodyPr/>
          <a:lstStyle>
            <a:lvl1pPr algn="ctr" fontAlgn="auto">
              <a:spcBef>
                <a:spcPts val="0"/>
              </a:spcBef>
              <a:spcAft>
                <a:spcPts val="0"/>
              </a:spcAft>
              <a:defRPr sz="1200" b="1">
                <a:solidFill>
                  <a:schemeClr val="bg1"/>
                </a:solidFill>
                <a:latin typeface="+mn-lt"/>
                <a:cs typeface="+mn-cs"/>
              </a:defRPr>
            </a:lvl1pPr>
          </a:lstStyle>
          <a:p>
            <a:pPr>
              <a:defRPr/>
            </a:pPr>
            <a:fld id="{3C9F837A-1064-489C-8EF4-21EE41019901}" type="slidenum">
              <a:rPr lang="en-US"/>
              <a:pPr>
                <a:defRPr/>
              </a:pPr>
              <a:t>‹N°›</a:t>
            </a:fld>
            <a:endParaRPr lang="en-US" dirty="0"/>
          </a:p>
        </p:txBody>
      </p:sp>
      <p:sp>
        <p:nvSpPr>
          <p:cNvPr id="8" name="Rectangle 7"/>
          <p:cNvSpPr>
            <a:spLocks noChangeArrowheads="1"/>
          </p:cNvSpPr>
          <p:nvPr userDrawn="1"/>
        </p:nvSpPr>
        <p:spPr bwMode="auto">
          <a:xfrm>
            <a:off x="7296150" y="6564313"/>
            <a:ext cx="16065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defTabSz="457200" eaLnBrk="0" fontAlgn="base" hangingPunct="0">
              <a:spcBef>
                <a:spcPct val="0"/>
              </a:spcBef>
              <a:spcAft>
                <a:spcPct val="0"/>
              </a:spcAft>
              <a:defRPr>
                <a:solidFill>
                  <a:schemeClr val="tx1"/>
                </a:solidFill>
                <a:latin typeface="Calibri" pitchFamily="34" charset="0"/>
                <a:cs typeface="Arial" charset="0"/>
              </a:defRPr>
            </a:lvl6pPr>
            <a:lvl7pPr marL="2971800" indent="-228600" defTabSz="457200" eaLnBrk="0" fontAlgn="base" hangingPunct="0">
              <a:spcBef>
                <a:spcPct val="0"/>
              </a:spcBef>
              <a:spcAft>
                <a:spcPct val="0"/>
              </a:spcAft>
              <a:defRPr>
                <a:solidFill>
                  <a:schemeClr val="tx1"/>
                </a:solidFill>
                <a:latin typeface="Calibri" pitchFamily="34" charset="0"/>
                <a:cs typeface="Arial" charset="0"/>
              </a:defRPr>
            </a:lvl7pPr>
            <a:lvl8pPr marL="3429000" indent="-228600" defTabSz="457200" eaLnBrk="0" fontAlgn="base" hangingPunct="0">
              <a:spcBef>
                <a:spcPct val="0"/>
              </a:spcBef>
              <a:spcAft>
                <a:spcPct val="0"/>
              </a:spcAft>
              <a:defRPr>
                <a:solidFill>
                  <a:schemeClr val="tx1"/>
                </a:solidFill>
                <a:latin typeface="Calibri" pitchFamily="34" charset="0"/>
                <a:cs typeface="Arial" charset="0"/>
              </a:defRPr>
            </a:lvl8pPr>
            <a:lvl9pPr marL="3886200" indent="-228600" defTabSz="4572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defRPr/>
            </a:pPr>
            <a:r>
              <a:rPr lang="fr-FR" altLang="fr-FR" sz="1200" b="1" dirty="0" smtClean="0">
                <a:solidFill>
                  <a:schemeClr val="bg1"/>
                </a:solidFill>
              </a:rPr>
              <a:t>www.cor-retraites.fr</a:t>
            </a:r>
          </a:p>
        </p:txBody>
      </p:sp>
    </p:spTree>
  </p:cSld>
  <p:clrMap bg1="lt1" tx1="dk1" bg2="lt2" tx2="dk2" accent1="accent1" accent2="accent2" accent3="accent3" accent4="accent4" accent5="accent5" accent6="accent6" hlink="hlink" folHlink="folHlink"/>
  <p:sldLayoutIdLst>
    <p:sldLayoutId id="2147484015" r:id="rId1"/>
    <p:sldLayoutId id="2147484018" r:id="rId2"/>
  </p:sldLayoutIdLst>
  <p:timing>
    <p:tnLst>
      <p:par>
        <p:cTn id="1" dur="indefinite" restart="never" nodeType="tmRoot"/>
      </p:par>
    </p:tnLst>
  </p:timing>
  <p:hf hdr="0" ftr="0" dt="0"/>
  <p:txStyles>
    <p:title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Calibri" pitchFamily="34" charset="0"/>
        </a:defRPr>
      </a:lvl2pPr>
      <a:lvl3pPr algn="ctr" defTabSz="457200" rtl="0" eaLnBrk="0" fontAlgn="base" hangingPunct="0">
        <a:spcBef>
          <a:spcPct val="0"/>
        </a:spcBef>
        <a:spcAft>
          <a:spcPct val="0"/>
        </a:spcAft>
        <a:defRPr sz="4400">
          <a:solidFill>
            <a:schemeClr val="tx1"/>
          </a:solidFill>
          <a:latin typeface="Calibri" pitchFamily="34" charset="0"/>
        </a:defRPr>
      </a:lvl3pPr>
      <a:lvl4pPr algn="ctr" defTabSz="457200" rtl="0" eaLnBrk="0" fontAlgn="base" hangingPunct="0">
        <a:spcBef>
          <a:spcPct val="0"/>
        </a:spcBef>
        <a:spcAft>
          <a:spcPct val="0"/>
        </a:spcAft>
        <a:defRPr sz="4400">
          <a:solidFill>
            <a:schemeClr val="tx1"/>
          </a:solidFill>
          <a:latin typeface="Calibri" pitchFamily="34" charset="0"/>
        </a:defRPr>
      </a:lvl4pPr>
      <a:lvl5pPr algn="ctr" defTabSz="457200" rtl="0" eaLnBrk="0" fontAlgn="base" hangingPunct="0">
        <a:spcBef>
          <a:spcPct val="0"/>
        </a:spcBef>
        <a:spcAft>
          <a:spcPct val="0"/>
        </a:spcAft>
        <a:defRPr sz="4400">
          <a:solidFill>
            <a:schemeClr val="tx1"/>
          </a:solidFill>
          <a:latin typeface="Calibri" pitchFamily="34"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1828800" algn="l" defTabSz="457200" rtl="0" eaLnBrk="0" fontAlgn="base" hangingPunct="0">
        <a:spcBef>
          <a:spcPct val="20000"/>
        </a:spcBef>
        <a:spcAft>
          <a:spcPct val="0"/>
        </a:spcAft>
        <a:buFont typeface="Arial" charset="0"/>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image" Target="../media/image20.emf"/><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image" Target="../media/image22.emf"/><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3" Type="http://schemas.openxmlformats.org/officeDocument/2006/relationships/image" Target="../media/image23.emf"/><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image" Target="../media/image24.emf"/><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2" Type="http://schemas.openxmlformats.org/officeDocument/2006/relationships/image" Target="../media/image25.emf"/><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2" Type="http://schemas.openxmlformats.org/officeDocument/2006/relationships/image" Target="../media/image26.emf"/><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2" Type="http://schemas.openxmlformats.org/officeDocument/2006/relationships/image" Target="../media/image27.emf"/><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image" Target="../media/image28.emf"/><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2" Type="http://schemas.openxmlformats.org/officeDocument/2006/relationships/image" Target="../media/image29.emf"/><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2" Type="http://schemas.openxmlformats.org/officeDocument/2006/relationships/image" Target="../media/image30.emf"/><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2" Type="http://schemas.openxmlformats.org/officeDocument/2006/relationships/image" Target="../media/image31.emf"/><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2" Type="http://schemas.openxmlformats.org/officeDocument/2006/relationships/image" Target="../media/image32.emf"/><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2" Type="http://schemas.openxmlformats.org/officeDocument/2006/relationships/image" Target="../media/image33.emf"/><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0.xml.rels><?xml version="1.0" encoding="UTF-8" standalone="yes"?>
<Relationships xmlns="http://schemas.openxmlformats.org/package/2006/relationships"><Relationship Id="rId2" Type="http://schemas.openxmlformats.org/officeDocument/2006/relationships/image" Target="../media/image34.emf"/><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2.xml.rels><?xml version="1.0" encoding="UTF-8" standalone="yes"?>
<Relationships xmlns="http://schemas.openxmlformats.org/package/2006/relationships"><Relationship Id="rId2" Type="http://schemas.openxmlformats.org/officeDocument/2006/relationships/image" Target="../media/image35.emf"/><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2" Type="http://schemas.openxmlformats.org/officeDocument/2006/relationships/image" Target="../media/image36.emf"/><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3" Type="http://schemas.openxmlformats.org/officeDocument/2006/relationships/image" Target="../media/image38.emf"/><Relationship Id="rId2" Type="http://schemas.openxmlformats.org/officeDocument/2006/relationships/image" Target="../media/image37.emf"/><Relationship Id="rId1" Type="http://schemas.openxmlformats.org/officeDocument/2006/relationships/slideLayout" Target="../slideLayouts/slideLayout4.xml"/><Relationship Id="rId4" Type="http://schemas.openxmlformats.org/officeDocument/2006/relationships/image" Target="../media/image39.emf"/></Relationships>
</file>

<file path=ppt/slides/_rels/slide55.xml.rels><?xml version="1.0" encoding="UTF-8" standalone="yes"?>
<Relationships xmlns="http://schemas.openxmlformats.org/package/2006/relationships"><Relationship Id="rId3" Type="http://schemas.openxmlformats.org/officeDocument/2006/relationships/image" Target="../media/image41.png"/><Relationship Id="rId2" Type="http://schemas.openxmlformats.org/officeDocument/2006/relationships/image" Target="../media/image40.emf"/><Relationship Id="rId1" Type="http://schemas.openxmlformats.org/officeDocument/2006/relationships/slideLayout" Target="../slideLayouts/slideLayout4.xml"/><Relationship Id="rId4" Type="http://schemas.openxmlformats.org/officeDocument/2006/relationships/image" Target="../media/image42.emf"/></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ctrTitle"/>
          </p:nvPr>
        </p:nvSpPr>
        <p:spPr>
          <a:xfrm>
            <a:off x="1013013" y="2479675"/>
            <a:ext cx="7445188" cy="1457325"/>
          </a:xfrm>
        </p:spPr>
        <p:txBody>
          <a:bodyPr anchor="t"/>
          <a:lstStyle/>
          <a:p>
            <a:pPr eaLnBrk="1" hangingPunct="1"/>
            <a:r>
              <a:rPr lang="fr-FR" altLang="fr-FR" sz="3200" dirty="0" smtClean="0"/>
              <a:t>Évolutions et perspectives des retraites en France</a:t>
            </a:r>
            <a:br>
              <a:rPr lang="fr-FR" altLang="fr-FR" sz="3200" dirty="0" smtClean="0"/>
            </a:br>
            <a:r>
              <a:rPr lang="fr-FR" altLang="fr-FR" sz="2400" b="0" dirty="0" smtClean="0"/>
              <a:t>Rapport annuel du COR – Juin 2024</a:t>
            </a:r>
            <a:endParaRPr lang="fr-FR" altLang="fr-FR" sz="2400" i="1" dirty="0" smtClean="0"/>
          </a:p>
        </p:txBody>
      </p:sp>
      <p:sp>
        <p:nvSpPr>
          <p:cNvPr id="5123" name="Subtitle 3"/>
          <p:cNvSpPr txBox="1">
            <a:spLocks/>
          </p:cNvSpPr>
          <p:nvPr/>
        </p:nvSpPr>
        <p:spPr bwMode="auto">
          <a:xfrm>
            <a:off x="1758391" y="5040220"/>
            <a:ext cx="6562725" cy="842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charset="0"/>
              <a:defRPr sz="2000">
                <a:solidFill>
                  <a:srgbClr val="00368B"/>
                </a:solidFill>
                <a:latin typeface="Calibri" pitchFamily="34" charset="0"/>
              </a:defRPr>
            </a:lvl1pPr>
            <a:lvl2pPr marL="742950" indent="-285750" algn="r" eaLnBrk="0" hangingPunct="0">
              <a:spcBef>
                <a:spcPct val="20000"/>
              </a:spcBef>
              <a:buFont typeface="Arial" charset="0"/>
              <a:defRPr>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eaLnBrk="1" hangingPunct="1"/>
            <a:r>
              <a:rPr lang="fr-FR" altLang="fr-FR" dirty="0" smtClean="0">
                <a:solidFill>
                  <a:schemeClr val="tx1"/>
                </a:solidFill>
              </a:rPr>
              <a:t>13 juin 2024</a:t>
            </a:r>
            <a:endParaRPr lang="fr-FR" altLang="fr-FR" dirty="0">
              <a:solidFill>
                <a:schemeClr val="tx1"/>
              </a:solidFill>
            </a:endParaRPr>
          </a:p>
          <a:p>
            <a:pPr algn="r" eaLnBrk="1" hangingPunct="1"/>
            <a:endParaRPr lang="fr-FR" altLang="fr-FR"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5"/>
          <p:cNvSpPr txBox="1">
            <a:spLocks/>
          </p:cNvSpPr>
          <p:nvPr/>
        </p:nvSpPr>
        <p:spPr>
          <a:xfrm>
            <a:off x="940076" y="574934"/>
            <a:ext cx="7893828" cy="1531451"/>
          </a:xfrm>
          <a:prstGeom prst="rect">
            <a:avLst/>
          </a:prstGeom>
        </p:spPr>
        <p:txBody>
          <a:bodyPr/>
          <a:lst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1828800" algn="l" defTabSz="457200" rtl="0" eaLnBrk="0" fontAlgn="base" hangingPunct="0">
              <a:spcBef>
                <a:spcPct val="20000"/>
              </a:spcBef>
              <a:spcAft>
                <a:spcPct val="0"/>
              </a:spcAft>
              <a:buFont typeface="Arial" charset="0"/>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fr-FR" b="1" dirty="0" smtClean="0">
                <a:solidFill>
                  <a:srgbClr val="00368B"/>
                </a:solidFill>
              </a:rPr>
              <a:t>Une baisse tendancielle du rapport démographique</a:t>
            </a:r>
            <a:endParaRPr lang="fr-FR" b="1" dirty="0">
              <a:solidFill>
                <a:srgbClr val="00368B"/>
              </a:solidFill>
            </a:endParaRPr>
          </a:p>
        </p:txBody>
      </p:sp>
      <p:graphicFrame>
        <p:nvGraphicFramePr>
          <p:cNvPr id="5" name="Espace réservé du contenu 4"/>
          <p:cNvGraphicFramePr>
            <a:graphicFrameLocks noGrp="1"/>
          </p:cNvGraphicFramePr>
          <p:nvPr>
            <p:ph idx="4294967295"/>
          </p:nvPr>
        </p:nvGraphicFramePr>
        <p:xfrm>
          <a:off x="0" y="0"/>
          <a:ext cx="0" cy="0"/>
        </p:xfrm>
        <a:graphic>
          <a:graphicData uri="http://schemas.openxmlformats.org/drawingml/2006/table">
            <a:tbl>
              <a:tblPr firstRow="1" bandRow="1">
                <a:tableStyleId>{5C22544A-7EE6-4342-B048-85BDC9FD1C3A}</a:tableStyleId>
              </a:tblPr>
              <a:tblGrid>
                <a:gridCol w="208280">
                  <a:extLst>
                    <a:ext uri="{9D8B030D-6E8A-4147-A177-3AD203B41FA5}">
                      <a16:colId xmlns:a16="http://schemas.microsoft.com/office/drawing/2014/main" val="2842267242"/>
                    </a:ext>
                  </a:extLst>
                </a:gridCol>
                <a:gridCol w="208280">
                  <a:extLst>
                    <a:ext uri="{9D8B030D-6E8A-4147-A177-3AD203B41FA5}">
                      <a16:colId xmlns:a16="http://schemas.microsoft.com/office/drawing/2014/main" val="748269296"/>
                    </a:ext>
                  </a:extLst>
                </a:gridCol>
                <a:gridCol w="208280">
                  <a:extLst>
                    <a:ext uri="{9D8B030D-6E8A-4147-A177-3AD203B41FA5}">
                      <a16:colId xmlns:a16="http://schemas.microsoft.com/office/drawing/2014/main" val="1172423600"/>
                    </a:ext>
                  </a:extLst>
                </a:gridCol>
                <a:gridCol w="208280">
                  <a:extLst>
                    <a:ext uri="{9D8B030D-6E8A-4147-A177-3AD203B41FA5}">
                      <a16:colId xmlns:a16="http://schemas.microsoft.com/office/drawing/2014/main" val="3333306932"/>
                    </a:ext>
                  </a:extLst>
                </a:gridCol>
                <a:gridCol w="208280">
                  <a:extLst>
                    <a:ext uri="{9D8B030D-6E8A-4147-A177-3AD203B41FA5}">
                      <a16:colId xmlns:a16="http://schemas.microsoft.com/office/drawing/2014/main" val="779938939"/>
                    </a:ext>
                  </a:extLst>
                </a:gridCol>
              </a:tblGrid>
              <a:tr h="370840">
                <a:tc>
                  <a:txBody>
                    <a:bodyPr/>
                    <a:lstStyle/>
                    <a:p>
                      <a:endParaRPr lang="fr-FR" dirty="0"/>
                    </a:p>
                  </a:txBody>
                  <a:tcPr/>
                </a:tc>
                <a:tc>
                  <a:txBody>
                    <a:bodyPr/>
                    <a:lstStyle/>
                    <a:p>
                      <a:endParaRPr lang="fr-FR" dirty="0"/>
                    </a:p>
                  </a:txBody>
                  <a:tcPr/>
                </a:tc>
                <a:tc>
                  <a:txBody>
                    <a:bodyPr/>
                    <a:lstStyle/>
                    <a:p>
                      <a:endParaRPr lang="fr-FR" dirty="0"/>
                    </a:p>
                  </a:txBody>
                  <a:tcPr/>
                </a:tc>
                <a:tc>
                  <a:txBody>
                    <a:bodyPr/>
                    <a:lstStyle/>
                    <a:p>
                      <a:endParaRPr lang="fr-FR" dirty="0"/>
                    </a:p>
                  </a:txBody>
                  <a:tcPr/>
                </a:tc>
                <a:tc>
                  <a:txBody>
                    <a:bodyPr/>
                    <a:lstStyle/>
                    <a:p>
                      <a:endParaRPr lang="fr-FR" dirty="0"/>
                    </a:p>
                  </a:txBody>
                  <a:tcPr/>
                </a:tc>
                <a:extLst>
                  <a:ext uri="{0D108BD9-81ED-4DB2-BD59-A6C34878D82A}">
                    <a16:rowId xmlns:a16="http://schemas.microsoft.com/office/drawing/2014/main" val="3256110122"/>
                  </a:ext>
                </a:extLst>
              </a:tr>
              <a:tr h="370840">
                <a:tc>
                  <a:txBody>
                    <a:bodyPr/>
                    <a:lstStyle/>
                    <a:p>
                      <a:endParaRPr lang="fr-FR" dirty="0"/>
                    </a:p>
                  </a:txBody>
                  <a:tcPr/>
                </a:tc>
                <a:tc>
                  <a:txBody>
                    <a:bodyPr/>
                    <a:lstStyle/>
                    <a:p>
                      <a:endParaRPr lang="fr-FR" dirty="0"/>
                    </a:p>
                  </a:txBody>
                  <a:tcPr/>
                </a:tc>
                <a:tc>
                  <a:txBody>
                    <a:bodyPr/>
                    <a:lstStyle/>
                    <a:p>
                      <a:endParaRPr lang="fr-FR" dirty="0"/>
                    </a:p>
                  </a:txBody>
                  <a:tcPr/>
                </a:tc>
                <a:tc>
                  <a:txBody>
                    <a:bodyPr/>
                    <a:lstStyle/>
                    <a:p>
                      <a:endParaRPr lang="fr-FR" dirty="0"/>
                    </a:p>
                  </a:txBody>
                  <a:tcPr/>
                </a:tc>
                <a:tc>
                  <a:txBody>
                    <a:bodyPr/>
                    <a:lstStyle/>
                    <a:p>
                      <a:endParaRPr lang="fr-FR" dirty="0"/>
                    </a:p>
                  </a:txBody>
                  <a:tcPr/>
                </a:tc>
                <a:extLst>
                  <a:ext uri="{0D108BD9-81ED-4DB2-BD59-A6C34878D82A}">
                    <a16:rowId xmlns:a16="http://schemas.microsoft.com/office/drawing/2014/main" val="3700892889"/>
                  </a:ext>
                </a:extLst>
              </a:tr>
              <a:tr h="370840">
                <a:tc>
                  <a:txBody>
                    <a:bodyPr/>
                    <a:lstStyle/>
                    <a:p>
                      <a:endParaRPr lang="fr-FR" dirty="0"/>
                    </a:p>
                  </a:txBody>
                  <a:tcPr/>
                </a:tc>
                <a:tc>
                  <a:txBody>
                    <a:bodyPr/>
                    <a:lstStyle/>
                    <a:p>
                      <a:endParaRPr lang="fr-FR" dirty="0"/>
                    </a:p>
                  </a:txBody>
                  <a:tcPr/>
                </a:tc>
                <a:tc>
                  <a:txBody>
                    <a:bodyPr/>
                    <a:lstStyle/>
                    <a:p>
                      <a:endParaRPr lang="fr-FR" dirty="0"/>
                    </a:p>
                  </a:txBody>
                  <a:tcPr/>
                </a:tc>
                <a:tc>
                  <a:txBody>
                    <a:bodyPr/>
                    <a:lstStyle/>
                    <a:p>
                      <a:endParaRPr lang="fr-FR" dirty="0"/>
                    </a:p>
                  </a:txBody>
                  <a:tcPr/>
                </a:tc>
                <a:tc>
                  <a:txBody>
                    <a:bodyPr/>
                    <a:lstStyle/>
                    <a:p>
                      <a:endParaRPr lang="fr-FR" dirty="0"/>
                    </a:p>
                  </a:txBody>
                  <a:tcPr/>
                </a:tc>
                <a:extLst>
                  <a:ext uri="{0D108BD9-81ED-4DB2-BD59-A6C34878D82A}">
                    <a16:rowId xmlns:a16="http://schemas.microsoft.com/office/drawing/2014/main" val="884843269"/>
                  </a:ext>
                </a:extLst>
              </a:tr>
            </a:tbl>
          </a:graphicData>
        </a:graphic>
      </p:graphicFrame>
      <p:sp>
        <p:nvSpPr>
          <p:cNvPr id="7" name="Rectangle 6"/>
          <p:cNvSpPr/>
          <p:nvPr/>
        </p:nvSpPr>
        <p:spPr>
          <a:xfrm>
            <a:off x="493776" y="1969593"/>
            <a:ext cx="8168438" cy="646331"/>
          </a:xfrm>
          <a:prstGeom prst="rect">
            <a:avLst/>
          </a:prstGeom>
        </p:spPr>
        <p:txBody>
          <a:bodyPr wrap="square">
            <a:spAutoFit/>
          </a:bodyPr>
          <a:lstStyle/>
          <a:p>
            <a:pPr algn="ctr"/>
            <a:r>
              <a:rPr lang="fr-FR" b="1" dirty="0" smtClean="0">
                <a:solidFill>
                  <a:schemeClr val="tx1">
                    <a:lumMod val="65000"/>
                    <a:lumOff val="35000"/>
                  </a:schemeClr>
                </a:solidFill>
                <a:ea typeface="Calibri" panose="020F0502020204030204" pitchFamily="34" charset="0"/>
                <a:cs typeface="Calibri" panose="020F0502020204030204" pitchFamily="34" charset="0"/>
              </a:rPr>
              <a:t>Rapport démographique de la population âgée </a:t>
            </a:r>
            <a:r>
              <a:rPr lang="fr-FR" b="1" dirty="0">
                <a:solidFill>
                  <a:schemeClr val="tx1">
                    <a:lumMod val="65000"/>
                    <a:lumOff val="35000"/>
                  </a:schemeClr>
                </a:solidFill>
                <a:ea typeface="Calibri" panose="020F0502020204030204" pitchFamily="34" charset="0"/>
                <a:cs typeface="Calibri" panose="020F0502020204030204" pitchFamily="34" charset="0"/>
              </a:rPr>
              <a:t>de </a:t>
            </a:r>
            <a:r>
              <a:rPr lang="fr-FR" b="1" dirty="0" smtClean="0">
                <a:solidFill>
                  <a:schemeClr val="tx1">
                    <a:lumMod val="65000"/>
                    <a:lumOff val="35000"/>
                  </a:schemeClr>
                </a:solidFill>
                <a:ea typeface="Calibri" panose="020F0502020204030204" pitchFamily="34" charset="0"/>
                <a:cs typeface="Calibri" panose="020F0502020204030204" pitchFamily="34" charset="0"/>
              </a:rPr>
              <a:t>20-64 ans rapportée </a:t>
            </a:r>
            <a:br>
              <a:rPr lang="fr-FR" b="1" dirty="0" smtClean="0">
                <a:solidFill>
                  <a:schemeClr val="tx1">
                    <a:lumMod val="65000"/>
                    <a:lumOff val="35000"/>
                  </a:schemeClr>
                </a:solidFill>
                <a:ea typeface="Calibri" panose="020F0502020204030204" pitchFamily="34" charset="0"/>
                <a:cs typeface="Calibri" panose="020F0502020204030204" pitchFamily="34" charset="0"/>
              </a:rPr>
            </a:br>
            <a:r>
              <a:rPr lang="fr-FR" b="1" dirty="0" smtClean="0">
                <a:solidFill>
                  <a:schemeClr val="tx1">
                    <a:lumMod val="65000"/>
                    <a:lumOff val="35000"/>
                  </a:schemeClr>
                </a:solidFill>
                <a:ea typeface="Calibri" panose="020F0502020204030204" pitchFamily="34" charset="0"/>
                <a:cs typeface="Calibri" panose="020F0502020204030204" pitchFamily="34" charset="0"/>
              </a:rPr>
              <a:t>aux 65 </a:t>
            </a:r>
            <a:r>
              <a:rPr lang="fr-FR" b="1" dirty="0">
                <a:solidFill>
                  <a:schemeClr val="tx1">
                    <a:lumMod val="65000"/>
                    <a:lumOff val="35000"/>
                  </a:schemeClr>
                </a:solidFill>
                <a:ea typeface="Calibri" panose="020F0502020204030204" pitchFamily="34" charset="0"/>
                <a:cs typeface="Calibri" panose="020F0502020204030204" pitchFamily="34" charset="0"/>
              </a:rPr>
              <a:t>ans et </a:t>
            </a:r>
            <a:r>
              <a:rPr lang="fr-FR" b="1" dirty="0" smtClean="0">
                <a:solidFill>
                  <a:schemeClr val="tx1">
                    <a:lumMod val="65000"/>
                    <a:lumOff val="35000"/>
                  </a:schemeClr>
                </a:solidFill>
                <a:ea typeface="Calibri" panose="020F0502020204030204" pitchFamily="34" charset="0"/>
                <a:cs typeface="Calibri" panose="020F0502020204030204" pitchFamily="34" charset="0"/>
              </a:rPr>
              <a:t>plus, observé </a:t>
            </a:r>
            <a:r>
              <a:rPr lang="fr-FR" b="1" dirty="0">
                <a:solidFill>
                  <a:schemeClr val="tx1">
                    <a:lumMod val="65000"/>
                    <a:lumOff val="35000"/>
                  </a:schemeClr>
                </a:solidFill>
                <a:ea typeface="Calibri" panose="020F0502020204030204" pitchFamily="34" charset="0"/>
                <a:cs typeface="Calibri" panose="020F0502020204030204" pitchFamily="34" charset="0"/>
              </a:rPr>
              <a:t>puis </a:t>
            </a:r>
            <a:r>
              <a:rPr lang="fr-FR" b="1" dirty="0" smtClean="0">
                <a:solidFill>
                  <a:schemeClr val="tx1">
                    <a:lumMod val="65000"/>
                    <a:lumOff val="35000"/>
                  </a:schemeClr>
                </a:solidFill>
                <a:ea typeface="Calibri" panose="020F0502020204030204" pitchFamily="34" charset="0"/>
                <a:cs typeface="Calibri" panose="020F0502020204030204" pitchFamily="34" charset="0"/>
              </a:rPr>
              <a:t>projeté</a:t>
            </a:r>
            <a:endParaRPr lang="fr-FR" dirty="0">
              <a:solidFill>
                <a:schemeClr val="tx1">
                  <a:lumMod val="65000"/>
                  <a:lumOff val="35000"/>
                </a:schemeClr>
              </a:solidFill>
              <a:cs typeface="Calibri" panose="020F0502020204030204" pitchFamily="34" charset="0"/>
            </a:endParaRPr>
          </a:p>
        </p:txBody>
      </p:sp>
      <p:sp>
        <p:nvSpPr>
          <p:cNvPr id="8" name="Rectangle 7"/>
          <p:cNvSpPr/>
          <p:nvPr/>
        </p:nvSpPr>
        <p:spPr>
          <a:xfrm>
            <a:off x="493776" y="5779008"/>
            <a:ext cx="7710543" cy="461665"/>
          </a:xfrm>
          <a:prstGeom prst="rect">
            <a:avLst/>
          </a:prstGeom>
        </p:spPr>
        <p:txBody>
          <a:bodyPr wrap="square">
            <a:spAutoFit/>
          </a:bodyPr>
          <a:lstStyle/>
          <a:p>
            <a:r>
              <a:rPr lang="fr-FR" sz="1200" i="1" dirty="0">
                <a:latin typeface="+mn-lt"/>
                <a:cs typeface="Times New Roman" panose="02020603050405020304" pitchFamily="18" charset="0"/>
              </a:rPr>
              <a:t>Champ : France hors Mayotte jusqu’en 2013, France entière à partir de 2014.</a:t>
            </a:r>
          </a:p>
          <a:p>
            <a:r>
              <a:rPr lang="fr-FR" sz="1200" i="1" dirty="0">
                <a:latin typeface="+mn-lt"/>
                <a:cs typeface="Times New Roman" panose="02020603050405020304" pitchFamily="18" charset="0"/>
              </a:rPr>
              <a:t>Source : INSEE, estimations de population (provisoires pour </a:t>
            </a:r>
            <a:r>
              <a:rPr lang="fr-FR" sz="1200" i="1" dirty="0" smtClean="0">
                <a:latin typeface="+mn-lt"/>
                <a:cs typeface="Times New Roman" panose="02020603050405020304" pitchFamily="18" charset="0"/>
              </a:rPr>
              <a:t>2021-2023)  </a:t>
            </a:r>
            <a:r>
              <a:rPr lang="fr-FR" sz="1200" i="1" dirty="0">
                <a:latin typeface="+mn-lt"/>
                <a:cs typeface="Times New Roman" panose="02020603050405020304" pitchFamily="18" charset="0"/>
              </a:rPr>
              <a:t>et projections de population 2021-2070.</a:t>
            </a:r>
          </a:p>
        </p:txBody>
      </p:sp>
      <p:sp>
        <p:nvSpPr>
          <p:cNvPr id="6" name="Espace réservé du numéro de diapositive 5"/>
          <p:cNvSpPr>
            <a:spLocks noGrp="1"/>
          </p:cNvSpPr>
          <p:nvPr>
            <p:ph type="sldNum" sz="quarter" idx="12"/>
          </p:nvPr>
        </p:nvSpPr>
        <p:spPr/>
        <p:txBody>
          <a:bodyPr/>
          <a:lstStyle/>
          <a:p>
            <a:fld id="{467CB4ED-C4F0-4BE4-B4AC-8A395D5C1AD8}" type="slidenum">
              <a:rPr lang="fr-FR" smtClean="0"/>
              <a:t>10</a:t>
            </a:fld>
            <a:endParaRPr lang="fr-FR" dirty="0"/>
          </a:p>
        </p:txBody>
      </p:sp>
      <p:pic>
        <p:nvPicPr>
          <p:cNvPr id="3" name="Image 2"/>
          <p:cNvPicPr>
            <a:picLocks noChangeAspect="1"/>
          </p:cNvPicPr>
          <p:nvPr/>
        </p:nvPicPr>
        <p:blipFill>
          <a:blip r:embed="rId2"/>
          <a:stretch>
            <a:fillRect/>
          </a:stretch>
        </p:blipFill>
        <p:spPr>
          <a:xfrm>
            <a:off x="493776" y="2615924"/>
            <a:ext cx="8168438" cy="3163084"/>
          </a:xfrm>
          <a:prstGeom prst="rect">
            <a:avLst/>
          </a:prstGeom>
        </p:spPr>
      </p:pic>
    </p:spTree>
    <p:extLst>
      <p:ext uri="{BB962C8B-B14F-4D97-AF65-F5344CB8AC3E}">
        <p14:creationId xmlns:p14="http://schemas.microsoft.com/office/powerpoint/2010/main" val="30651475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Espace réservé du contenu 2"/>
          <p:cNvSpPr>
            <a:spLocks noGrp="1"/>
          </p:cNvSpPr>
          <p:nvPr>
            <p:ph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altLang="fr-FR" dirty="0" smtClean="0"/>
              <a:t>Les hypothèses économiques </a:t>
            </a:r>
            <a:endParaRPr lang="fr-FR" altLang="fr-FR" dirty="0" smtClean="0">
              <a:solidFill>
                <a:srgbClr val="FF0000"/>
              </a:solidFill>
            </a:endParaRPr>
          </a:p>
          <a:p>
            <a:endParaRPr lang="fr-FR" altLang="fr-FR" dirty="0" smtClean="0"/>
          </a:p>
        </p:txBody>
      </p:sp>
      <p:sp>
        <p:nvSpPr>
          <p:cNvPr id="16" name="Rectangle 15"/>
          <p:cNvSpPr/>
          <p:nvPr/>
        </p:nvSpPr>
        <p:spPr>
          <a:xfrm>
            <a:off x="1009648" y="1184592"/>
            <a:ext cx="7454265" cy="707886"/>
          </a:xfrm>
          <a:prstGeom prst="rect">
            <a:avLst/>
          </a:prstGeom>
        </p:spPr>
        <p:txBody>
          <a:bodyPr wrap="square">
            <a:spAutoFit/>
          </a:bodyPr>
          <a:lstStyle/>
          <a:p>
            <a:r>
              <a:rPr lang="fr-FR" sz="2000" b="1" dirty="0">
                <a:solidFill>
                  <a:srgbClr val="00368B"/>
                </a:solidFill>
              </a:rPr>
              <a:t>Court </a:t>
            </a:r>
            <a:r>
              <a:rPr lang="fr-FR" sz="2000" b="1" dirty="0" smtClean="0">
                <a:solidFill>
                  <a:srgbClr val="00368B"/>
                </a:solidFill>
              </a:rPr>
              <a:t>terme : les prévisions du gouvernement (programme de stabilité 2024-2027) </a:t>
            </a:r>
            <a:endParaRPr lang="fr-FR" sz="2000" b="1" dirty="0">
              <a:solidFill>
                <a:srgbClr val="00368B"/>
              </a:solidFill>
            </a:endParaRPr>
          </a:p>
        </p:txBody>
      </p:sp>
      <p:sp>
        <p:nvSpPr>
          <p:cNvPr id="20" name="Rectangle 19"/>
          <p:cNvSpPr/>
          <p:nvPr/>
        </p:nvSpPr>
        <p:spPr>
          <a:xfrm>
            <a:off x="954785" y="4434685"/>
            <a:ext cx="6808560" cy="276999"/>
          </a:xfrm>
          <a:prstGeom prst="rect">
            <a:avLst/>
          </a:prstGeom>
        </p:spPr>
        <p:txBody>
          <a:bodyPr wrap="square">
            <a:spAutoFit/>
          </a:bodyPr>
          <a:lstStyle/>
          <a:p>
            <a:r>
              <a:rPr lang="fr-FR" sz="1200" i="1" dirty="0"/>
              <a:t>Sources : </a:t>
            </a:r>
            <a:r>
              <a:rPr lang="fr-FR" sz="1200" i="1" dirty="0">
                <a:solidFill>
                  <a:schemeClr val="accent1"/>
                </a:solidFill>
              </a:rPr>
              <a:t>Insee </a:t>
            </a:r>
            <a:r>
              <a:rPr lang="fr-FR" sz="1200" i="1" dirty="0" smtClean="0">
                <a:solidFill>
                  <a:schemeClr val="accent1"/>
                </a:solidFill>
              </a:rPr>
              <a:t>Comptes nationaux </a:t>
            </a:r>
            <a:r>
              <a:rPr lang="fr-FR" sz="1200" i="1" dirty="0" smtClean="0"/>
              <a:t>et Programme </a:t>
            </a:r>
            <a:r>
              <a:rPr lang="fr-FR" sz="1200" i="1" dirty="0"/>
              <a:t>de stabilité </a:t>
            </a:r>
            <a:r>
              <a:rPr lang="fr-FR" sz="1200" i="1" dirty="0" smtClean="0"/>
              <a:t>2024.</a:t>
            </a:r>
            <a:endParaRPr lang="fr-FR" sz="1200" dirty="0"/>
          </a:p>
        </p:txBody>
      </p:sp>
      <p:pic>
        <p:nvPicPr>
          <p:cNvPr id="5" name="Image 4"/>
          <p:cNvPicPr>
            <a:picLocks noChangeAspect="1"/>
          </p:cNvPicPr>
          <p:nvPr/>
        </p:nvPicPr>
        <p:blipFill>
          <a:blip r:embed="rId2"/>
          <a:stretch>
            <a:fillRect/>
          </a:stretch>
        </p:blipFill>
        <p:spPr>
          <a:xfrm>
            <a:off x="1009649" y="2343259"/>
            <a:ext cx="7454265" cy="2105025"/>
          </a:xfrm>
          <a:prstGeom prst="rect">
            <a:avLst/>
          </a:prstGeom>
        </p:spPr>
      </p:pic>
      <p:sp>
        <p:nvSpPr>
          <p:cNvPr id="6" name="ZoneTexte 5"/>
          <p:cNvSpPr txBox="1"/>
          <p:nvPr/>
        </p:nvSpPr>
        <p:spPr>
          <a:xfrm>
            <a:off x="1009650" y="4883120"/>
            <a:ext cx="7454264" cy="1323439"/>
          </a:xfrm>
          <a:prstGeom prst="rect">
            <a:avLst/>
          </a:prstGeom>
          <a:noFill/>
        </p:spPr>
        <p:txBody>
          <a:bodyPr wrap="square" rtlCol="0">
            <a:spAutoFit/>
          </a:bodyPr>
          <a:lstStyle/>
          <a:p>
            <a:r>
              <a:rPr lang="fr-FR" sz="2000" b="1" dirty="0" smtClean="0">
                <a:solidFill>
                  <a:srgbClr val="00368B"/>
                </a:solidFill>
              </a:rPr>
              <a:t>Par rapport aux projections de 2023</a:t>
            </a:r>
          </a:p>
          <a:p>
            <a:pPr marL="285750" indent="-285750">
              <a:buFont typeface="Wingdings" panose="05000000000000000000" pitchFamily="2" charset="2"/>
              <a:buChar char="Ø"/>
            </a:pPr>
            <a:r>
              <a:rPr lang="fr-FR" sz="2000" dirty="0" smtClean="0">
                <a:solidFill>
                  <a:srgbClr val="00368B"/>
                </a:solidFill>
              </a:rPr>
              <a:t>Output gap fermé en 2030 (2027 pour le rapport annuel de 2023)</a:t>
            </a:r>
          </a:p>
          <a:p>
            <a:pPr marL="285750" indent="-285750">
              <a:buFont typeface="Wingdings" panose="05000000000000000000" pitchFamily="2" charset="2"/>
              <a:buChar char="Ø"/>
            </a:pPr>
            <a:r>
              <a:rPr lang="fr-FR" sz="2000" dirty="0" smtClean="0">
                <a:solidFill>
                  <a:srgbClr val="00368B"/>
                </a:solidFill>
              </a:rPr>
              <a:t>Le </a:t>
            </a:r>
            <a:r>
              <a:rPr lang="fr-FR" sz="2000" dirty="0" err="1" smtClean="0">
                <a:solidFill>
                  <a:srgbClr val="00368B"/>
                </a:solidFill>
              </a:rPr>
              <a:t>rebasage</a:t>
            </a:r>
            <a:r>
              <a:rPr lang="fr-FR" sz="2000" dirty="0" smtClean="0">
                <a:solidFill>
                  <a:srgbClr val="00368B"/>
                </a:solidFill>
              </a:rPr>
              <a:t> des comptes nationaux : + 0,6 % sur le niveau du PIB valeur en 2023</a:t>
            </a:r>
            <a:endParaRPr lang="fr-FR" sz="2000" dirty="0">
              <a:solidFill>
                <a:srgbClr val="00368B"/>
              </a:solidFill>
            </a:endParaRPr>
          </a:p>
        </p:txBody>
      </p:sp>
      <p:sp>
        <p:nvSpPr>
          <p:cNvPr id="7" name="Espace réservé du numéro de diapositive 5"/>
          <p:cNvSpPr>
            <a:spLocks noGrp="1"/>
          </p:cNvSpPr>
          <p:nvPr>
            <p:ph type="sldNum" sz="quarter" idx="4294967295"/>
          </p:nvPr>
        </p:nvSpPr>
        <p:spPr>
          <a:xfrm>
            <a:off x="3505200" y="6565900"/>
            <a:ext cx="2133600" cy="168275"/>
          </a:xfrm>
          <a:prstGeom prst="rect">
            <a:avLst/>
          </a:prstGeom>
        </p:spPr>
        <p:txBody>
          <a:bodyPr/>
          <a:lstStyle/>
          <a:p>
            <a:pPr algn="ctr"/>
            <a:fld id="{467CB4ED-C4F0-4BE4-B4AC-8A395D5C1AD8}" type="slidenum">
              <a:rPr lang="fr-FR" sz="1200" b="1" smtClean="0">
                <a:solidFill>
                  <a:schemeClr val="bg1"/>
                </a:solidFill>
              </a:rPr>
              <a:pPr algn="ctr"/>
              <a:t>11</a:t>
            </a:fld>
            <a:endParaRPr lang="fr-FR" sz="1200" b="1" dirty="0">
              <a:solidFill>
                <a:schemeClr val="bg1"/>
              </a:solidFill>
            </a:endParaRPr>
          </a:p>
        </p:txBody>
      </p:sp>
      <p:sp>
        <p:nvSpPr>
          <p:cNvPr id="8" name="Rectangle 7"/>
          <p:cNvSpPr/>
          <p:nvPr/>
        </p:nvSpPr>
        <p:spPr>
          <a:xfrm>
            <a:off x="1009647" y="1942891"/>
            <a:ext cx="7454265" cy="400110"/>
          </a:xfrm>
          <a:prstGeom prst="rect">
            <a:avLst/>
          </a:prstGeom>
        </p:spPr>
        <p:txBody>
          <a:bodyPr wrap="square">
            <a:spAutoFit/>
          </a:bodyPr>
          <a:lstStyle/>
          <a:p>
            <a:pPr algn="ctr"/>
            <a:r>
              <a:rPr lang="fr-FR" sz="2000" b="1" dirty="0" smtClean="0">
                <a:solidFill>
                  <a:schemeClr val="tx1">
                    <a:lumMod val="65000"/>
                    <a:lumOff val="35000"/>
                  </a:schemeClr>
                </a:solidFill>
              </a:rPr>
              <a:t>Croissance du PIB en volume</a:t>
            </a:r>
            <a:endParaRPr lang="fr-FR" sz="2000" b="1" dirty="0">
              <a:solidFill>
                <a:schemeClr val="tx1">
                  <a:lumMod val="65000"/>
                  <a:lumOff val="35000"/>
                </a:schemeClr>
              </a:solidFill>
            </a:endParaRPr>
          </a:p>
        </p:txBody>
      </p:sp>
    </p:spTree>
    <p:extLst>
      <p:ext uri="{BB962C8B-B14F-4D97-AF65-F5344CB8AC3E}">
        <p14:creationId xmlns:p14="http://schemas.microsoft.com/office/powerpoint/2010/main" val="25185784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Espace réservé du contenu 4"/>
          <p:cNvGraphicFramePr>
            <a:graphicFrameLocks noGrp="1"/>
          </p:cNvGraphicFramePr>
          <p:nvPr>
            <p:ph idx="1"/>
            <p:extLst>
              <p:ext uri="{D42A27DB-BD31-4B8C-83A1-F6EECF244321}">
                <p14:modId xmlns:p14="http://schemas.microsoft.com/office/powerpoint/2010/main" val="3656270713"/>
              </p:ext>
            </p:extLst>
          </p:nvPr>
        </p:nvGraphicFramePr>
        <p:xfrm>
          <a:off x="1138798" y="2190526"/>
          <a:ext cx="7075953" cy="2624695"/>
        </p:xfrm>
        <a:graphic>
          <a:graphicData uri="http://schemas.openxmlformats.org/drawingml/2006/table">
            <a:tbl>
              <a:tblPr firstRow="1" firstCol="1" bandRow="1" bandCol="1">
                <a:tableStyleId>{5C22544A-7EE6-4342-B048-85BDC9FD1C3A}</a:tableStyleId>
              </a:tblPr>
              <a:tblGrid>
                <a:gridCol w="1179005">
                  <a:extLst>
                    <a:ext uri="{9D8B030D-6E8A-4147-A177-3AD203B41FA5}">
                      <a16:colId xmlns:a16="http://schemas.microsoft.com/office/drawing/2014/main" val="20000"/>
                    </a:ext>
                  </a:extLst>
                </a:gridCol>
                <a:gridCol w="1179005">
                  <a:extLst>
                    <a:ext uri="{9D8B030D-6E8A-4147-A177-3AD203B41FA5}">
                      <a16:colId xmlns:a16="http://schemas.microsoft.com/office/drawing/2014/main" val="20001"/>
                    </a:ext>
                  </a:extLst>
                </a:gridCol>
                <a:gridCol w="1179646">
                  <a:extLst>
                    <a:ext uri="{9D8B030D-6E8A-4147-A177-3AD203B41FA5}">
                      <a16:colId xmlns:a16="http://schemas.microsoft.com/office/drawing/2014/main" val="20002"/>
                    </a:ext>
                  </a:extLst>
                </a:gridCol>
                <a:gridCol w="1179005">
                  <a:extLst>
                    <a:ext uri="{9D8B030D-6E8A-4147-A177-3AD203B41FA5}">
                      <a16:colId xmlns:a16="http://schemas.microsoft.com/office/drawing/2014/main" val="20003"/>
                    </a:ext>
                  </a:extLst>
                </a:gridCol>
                <a:gridCol w="1179646">
                  <a:extLst>
                    <a:ext uri="{9D8B030D-6E8A-4147-A177-3AD203B41FA5}">
                      <a16:colId xmlns:a16="http://schemas.microsoft.com/office/drawing/2014/main" val="20004"/>
                    </a:ext>
                  </a:extLst>
                </a:gridCol>
                <a:gridCol w="1179646">
                  <a:extLst>
                    <a:ext uri="{9D8B030D-6E8A-4147-A177-3AD203B41FA5}">
                      <a16:colId xmlns:a16="http://schemas.microsoft.com/office/drawing/2014/main" val="3643665418"/>
                    </a:ext>
                  </a:extLst>
                </a:gridCol>
              </a:tblGrid>
              <a:tr h="807922">
                <a:tc>
                  <a:txBody>
                    <a:bodyPr/>
                    <a:lstStyle/>
                    <a:p>
                      <a:pPr algn="ctr">
                        <a:lnSpc>
                          <a:spcPct val="115000"/>
                        </a:lnSpc>
                        <a:spcAft>
                          <a:spcPts val="0"/>
                        </a:spcAft>
                      </a:pPr>
                      <a:r>
                        <a:rPr lang="fr-FR" sz="1600" dirty="0" smtClean="0">
                          <a:effectLst/>
                        </a:rPr>
                        <a:t>RA</a:t>
                      </a:r>
                      <a:r>
                        <a:rPr lang="fr-FR" sz="1600" dirty="0">
                          <a:effectLst/>
                        </a:rPr>
                        <a:t> </a:t>
                      </a:r>
                      <a:endParaRPr lang="fr-FR" sz="1600" dirty="0">
                        <a:effectLst/>
                        <a:latin typeface="Calibri"/>
                        <a:ea typeface="Calibri"/>
                        <a:cs typeface="Times New Roman"/>
                      </a:endParaRPr>
                    </a:p>
                  </a:txBody>
                  <a:tcPr marL="25559" marR="25559" marT="0" marB="0" anchor="ctr">
                    <a:solidFill>
                      <a:schemeClr val="accent1">
                        <a:lumMod val="75000"/>
                      </a:schemeClr>
                    </a:solidFill>
                  </a:tcPr>
                </a:tc>
                <a:tc gridSpan="5">
                  <a:txBody>
                    <a:bodyPr/>
                    <a:lstStyle/>
                    <a:p>
                      <a:pPr algn="ctr">
                        <a:spcAft>
                          <a:spcPts val="0"/>
                        </a:spcAft>
                      </a:pPr>
                      <a:r>
                        <a:rPr lang="fr-FR" sz="1600" kern="0" dirty="0">
                          <a:effectLst/>
                        </a:rPr>
                        <a:t>Croissance annuelle de la productivité du travail</a:t>
                      </a:r>
                    </a:p>
                    <a:p>
                      <a:pPr algn="ctr">
                        <a:lnSpc>
                          <a:spcPct val="115000"/>
                        </a:lnSpc>
                        <a:spcAft>
                          <a:spcPts val="0"/>
                        </a:spcAft>
                      </a:pPr>
                      <a:r>
                        <a:rPr lang="fr-FR" sz="1600" dirty="0">
                          <a:effectLst/>
                        </a:rPr>
                        <a:t>(valeurs de long terme atteintes à partir </a:t>
                      </a:r>
                      <a:r>
                        <a:rPr lang="fr-FR" sz="1600" b="1" u="none" dirty="0">
                          <a:effectLst/>
                        </a:rPr>
                        <a:t>de </a:t>
                      </a:r>
                      <a:r>
                        <a:rPr lang="fr-FR" sz="1600" b="1" u="none" dirty="0" smtClean="0">
                          <a:effectLst/>
                        </a:rPr>
                        <a:t>2040</a:t>
                      </a:r>
                      <a:r>
                        <a:rPr lang="fr-FR" sz="1600" dirty="0" smtClean="0">
                          <a:effectLst/>
                        </a:rPr>
                        <a:t>) </a:t>
                      </a:r>
                    </a:p>
                    <a:p>
                      <a:pPr algn="ctr">
                        <a:lnSpc>
                          <a:spcPct val="115000"/>
                        </a:lnSpc>
                        <a:spcAft>
                          <a:spcPts val="0"/>
                        </a:spcAft>
                      </a:pPr>
                      <a:r>
                        <a:rPr lang="fr-FR" sz="1600" dirty="0" smtClean="0">
                          <a:effectLst/>
                        </a:rPr>
                        <a:t>couplée à un taux de chômage de 5 % à partir de 2030</a:t>
                      </a:r>
                      <a:endParaRPr lang="fr-FR" sz="1600" dirty="0">
                        <a:effectLst/>
                        <a:latin typeface="Calibri"/>
                        <a:ea typeface="Calibri"/>
                        <a:cs typeface="Times New Roman"/>
                      </a:endParaRPr>
                    </a:p>
                  </a:txBody>
                  <a:tcPr marL="25559" marR="25559" marT="0" marB="0" anchor="ctr">
                    <a:solidFill>
                      <a:schemeClr val="accent1">
                        <a:lumMod val="75000"/>
                      </a:schemeClr>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pPr algn="ctr">
                        <a:lnSpc>
                          <a:spcPct val="115000"/>
                        </a:lnSpc>
                        <a:spcAft>
                          <a:spcPts val="0"/>
                        </a:spcAft>
                      </a:pPr>
                      <a:endParaRPr lang="fr-FR" sz="1600" dirty="0">
                        <a:effectLst/>
                        <a:latin typeface="Calibri"/>
                        <a:ea typeface="Calibri"/>
                        <a:cs typeface="Times New Roman"/>
                      </a:endParaRPr>
                    </a:p>
                  </a:txBody>
                  <a:tcPr marL="25559" marR="25559" marT="0" marB="0" anchor="ctr">
                    <a:solidFill>
                      <a:schemeClr val="accent1">
                        <a:lumMod val="75000"/>
                      </a:schemeClr>
                    </a:solidFill>
                  </a:tcPr>
                </a:tc>
                <a:extLst>
                  <a:ext uri="{0D108BD9-81ED-4DB2-BD59-A6C34878D82A}">
                    <a16:rowId xmlns:a16="http://schemas.microsoft.com/office/drawing/2014/main" val="10000"/>
                  </a:ext>
                </a:extLst>
              </a:tr>
              <a:tr h="864285">
                <a:tc>
                  <a:txBody>
                    <a:bodyPr/>
                    <a:lstStyle/>
                    <a:p>
                      <a:pPr algn="ctr">
                        <a:lnSpc>
                          <a:spcPct val="115000"/>
                        </a:lnSpc>
                        <a:spcAft>
                          <a:spcPts val="0"/>
                        </a:spcAft>
                      </a:pPr>
                      <a:r>
                        <a:rPr lang="fr-FR" sz="1600" i="0" dirty="0" smtClean="0">
                          <a:effectLst/>
                          <a:latin typeface="Calibri"/>
                          <a:ea typeface="Calibri"/>
                          <a:cs typeface="Times New Roman"/>
                        </a:rPr>
                        <a:t>2023</a:t>
                      </a:r>
                      <a:endParaRPr lang="fr-FR" sz="1600" i="0" dirty="0">
                        <a:effectLst/>
                        <a:latin typeface="Calibri"/>
                        <a:ea typeface="Calibri"/>
                        <a:cs typeface="Times New Roman"/>
                      </a:endParaRPr>
                    </a:p>
                  </a:txBody>
                  <a:tcPr marL="25559" marR="25559" marT="0" marB="0" anchor="ctr">
                    <a:solidFill>
                      <a:schemeClr val="accent1">
                        <a:lumMod val="75000"/>
                      </a:schemeClr>
                    </a:solidFill>
                  </a:tcPr>
                </a:tc>
                <a:tc>
                  <a:txBody>
                    <a:bodyPr/>
                    <a:lstStyle/>
                    <a:p>
                      <a:pPr algn="ctr">
                        <a:lnSpc>
                          <a:spcPct val="115000"/>
                        </a:lnSpc>
                        <a:spcAft>
                          <a:spcPts val="0"/>
                        </a:spcAft>
                      </a:pPr>
                      <a:endParaRPr lang="fr-FR" sz="1600" b="1" dirty="0">
                        <a:effectLst/>
                        <a:latin typeface="Calibri"/>
                        <a:ea typeface="Calibri"/>
                        <a:cs typeface="Times New Roman"/>
                      </a:endParaRPr>
                    </a:p>
                  </a:txBody>
                  <a:tcPr marL="25559" marR="25559" marT="0" marB="0" anchor="ctr">
                    <a:solidFill>
                      <a:schemeClr val="accent1">
                        <a:lumMod val="40000"/>
                        <a:lumOff val="60000"/>
                      </a:schemeClr>
                    </a:solidFill>
                  </a:tcPr>
                </a:tc>
                <a:tc>
                  <a:txBody>
                    <a:bodyPr/>
                    <a:lstStyle/>
                    <a:p>
                      <a:pPr algn="ctr">
                        <a:lnSpc>
                          <a:spcPct val="115000"/>
                        </a:lnSpc>
                        <a:spcAft>
                          <a:spcPts val="0"/>
                        </a:spcAft>
                      </a:pPr>
                      <a:r>
                        <a:rPr lang="fr-FR" sz="1600" b="1" dirty="0" smtClean="0">
                          <a:effectLst/>
                        </a:rPr>
                        <a:t>0,7</a:t>
                      </a:r>
                      <a:r>
                        <a:rPr lang="fr-FR" sz="1600" b="1" dirty="0">
                          <a:effectLst/>
                        </a:rPr>
                        <a:t> %</a:t>
                      </a:r>
                      <a:endParaRPr lang="fr-FR" sz="1600" b="1" dirty="0">
                        <a:effectLst/>
                        <a:latin typeface="Calibri"/>
                        <a:ea typeface="Calibri"/>
                        <a:cs typeface="Times New Roman"/>
                      </a:endParaRPr>
                    </a:p>
                  </a:txBody>
                  <a:tcPr marL="25559" marR="25559" marT="0" marB="0" anchor="ctr">
                    <a:solidFill>
                      <a:schemeClr val="accent1">
                        <a:lumMod val="40000"/>
                        <a:lumOff val="60000"/>
                      </a:schemeClr>
                    </a:solidFill>
                  </a:tcPr>
                </a:tc>
                <a:tc>
                  <a:txBody>
                    <a:bodyPr/>
                    <a:lstStyle/>
                    <a:p>
                      <a:pPr algn="ctr">
                        <a:lnSpc>
                          <a:spcPct val="115000"/>
                        </a:lnSpc>
                        <a:spcAft>
                          <a:spcPts val="0"/>
                        </a:spcAft>
                      </a:pPr>
                      <a:r>
                        <a:rPr lang="fr-FR" sz="1600" b="1" dirty="0" smtClean="0">
                          <a:effectLst/>
                        </a:rPr>
                        <a:t>1,0</a:t>
                      </a:r>
                      <a:r>
                        <a:rPr lang="fr-FR" sz="1600" b="1" dirty="0">
                          <a:effectLst/>
                        </a:rPr>
                        <a:t> %</a:t>
                      </a:r>
                      <a:endParaRPr lang="fr-FR" sz="1600" b="1" dirty="0">
                        <a:effectLst/>
                        <a:latin typeface="Calibri"/>
                        <a:ea typeface="Calibri"/>
                        <a:cs typeface="Times New Roman"/>
                      </a:endParaRPr>
                    </a:p>
                  </a:txBody>
                  <a:tcPr marL="25559" marR="25559" marT="0" marB="0" anchor="ctr">
                    <a:solidFill>
                      <a:schemeClr val="accent1">
                        <a:lumMod val="40000"/>
                        <a:lumOff val="60000"/>
                      </a:schemeClr>
                    </a:solidFill>
                  </a:tcPr>
                </a:tc>
                <a:tc>
                  <a:txBody>
                    <a:bodyPr/>
                    <a:lstStyle/>
                    <a:p>
                      <a:pPr algn="ctr">
                        <a:lnSpc>
                          <a:spcPct val="115000"/>
                        </a:lnSpc>
                        <a:spcAft>
                          <a:spcPts val="0"/>
                        </a:spcAft>
                      </a:pPr>
                      <a:r>
                        <a:rPr lang="fr-FR" sz="1600" b="1" dirty="0" smtClean="0">
                          <a:effectLst/>
                        </a:rPr>
                        <a:t>1,3</a:t>
                      </a:r>
                      <a:r>
                        <a:rPr lang="fr-FR" sz="1600" b="1" dirty="0">
                          <a:effectLst/>
                        </a:rPr>
                        <a:t> %</a:t>
                      </a:r>
                      <a:endParaRPr lang="fr-FR" sz="1600" b="1" dirty="0">
                        <a:effectLst/>
                        <a:latin typeface="Calibri"/>
                        <a:ea typeface="Calibri"/>
                        <a:cs typeface="Times New Roman"/>
                      </a:endParaRPr>
                    </a:p>
                  </a:txBody>
                  <a:tcPr marL="25559" marR="25559" marT="0" marB="0" anchor="ctr">
                    <a:solidFill>
                      <a:schemeClr val="accent1">
                        <a:lumMod val="40000"/>
                        <a:lumOff val="60000"/>
                      </a:schemeClr>
                    </a:solidFill>
                  </a:tcPr>
                </a:tc>
                <a:tc>
                  <a:txBody>
                    <a:bodyPr/>
                    <a:lstStyle/>
                    <a:p>
                      <a:pPr algn="ctr">
                        <a:lnSpc>
                          <a:spcPct val="115000"/>
                        </a:lnSpc>
                        <a:spcAft>
                          <a:spcPts val="0"/>
                        </a:spcAft>
                      </a:pPr>
                      <a:r>
                        <a:rPr lang="fr-FR" sz="1600" b="1" dirty="0" smtClean="0">
                          <a:effectLst/>
                          <a:latin typeface="Calibri"/>
                          <a:ea typeface="Calibri"/>
                          <a:cs typeface="Times New Roman"/>
                        </a:rPr>
                        <a:t>1,6%</a:t>
                      </a:r>
                      <a:endParaRPr lang="fr-FR" sz="1600" b="1" dirty="0">
                        <a:effectLst/>
                        <a:latin typeface="Calibri"/>
                        <a:ea typeface="Calibri"/>
                        <a:cs typeface="Times New Roman"/>
                      </a:endParaRPr>
                    </a:p>
                  </a:txBody>
                  <a:tcPr marL="25559" marR="25559" marT="0" marB="0" anchor="ctr">
                    <a:solidFill>
                      <a:schemeClr val="accent1">
                        <a:lumMod val="40000"/>
                        <a:lumOff val="60000"/>
                      </a:schemeClr>
                    </a:solidFill>
                  </a:tcPr>
                </a:tc>
                <a:extLst>
                  <a:ext uri="{0D108BD9-81ED-4DB2-BD59-A6C34878D82A}">
                    <a16:rowId xmlns:a16="http://schemas.microsoft.com/office/drawing/2014/main" val="10001"/>
                  </a:ext>
                </a:extLst>
              </a:tr>
              <a:tr h="952488">
                <a:tc>
                  <a:txBody>
                    <a:bodyPr/>
                    <a:lstStyle/>
                    <a:p>
                      <a:pPr algn="ctr">
                        <a:lnSpc>
                          <a:spcPct val="115000"/>
                        </a:lnSpc>
                        <a:spcAft>
                          <a:spcPts val="0"/>
                        </a:spcAft>
                      </a:pPr>
                      <a:r>
                        <a:rPr lang="fr-FR" sz="1600" i="0" dirty="0" smtClean="0">
                          <a:effectLst/>
                          <a:latin typeface="Calibri"/>
                          <a:ea typeface="Calibri"/>
                          <a:cs typeface="Times New Roman"/>
                        </a:rPr>
                        <a:t>2024</a:t>
                      </a:r>
                      <a:endParaRPr lang="fr-FR" sz="1600" i="0" dirty="0">
                        <a:effectLst/>
                        <a:latin typeface="Calibri"/>
                        <a:ea typeface="Calibri"/>
                        <a:cs typeface="Times New Roman"/>
                      </a:endParaRPr>
                    </a:p>
                  </a:txBody>
                  <a:tcPr marL="25559" marR="25559" marT="0" marB="0" anchor="ctr">
                    <a:solidFill>
                      <a:schemeClr val="accent1">
                        <a:lumMod val="75000"/>
                      </a:schemeClr>
                    </a:solidFill>
                  </a:tcPr>
                </a:tc>
                <a:tc>
                  <a:txBody>
                    <a:bodyPr/>
                    <a:lstStyle/>
                    <a:p>
                      <a:pPr algn="ctr">
                        <a:lnSpc>
                          <a:spcPct val="115000"/>
                        </a:lnSpc>
                        <a:spcAft>
                          <a:spcPts val="0"/>
                        </a:spcAft>
                      </a:pPr>
                      <a:r>
                        <a:rPr lang="fr-FR" sz="1600" b="1" dirty="0" smtClean="0">
                          <a:effectLst/>
                        </a:rPr>
                        <a:t>0,4 %</a:t>
                      </a:r>
                    </a:p>
                  </a:txBody>
                  <a:tcPr marL="25559" marR="25559" marT="0" marB="0" anchor="ctr">
                    <a:solidFill>
                      <a:schemeClr val="accent1">
                        <a:lumMod val="40000"/>
                        <a:lumOff val="60000"/>
                      </a:schemeClr>
                    </a:solidFill>
                  </a:tcPr>
                </a:tc>
                <a:tc>
                  <a:txBody>
                    <a:bodyPr/>
                    <a:lstStyle/>
                    <a:p>
                      <a:pPr marL="0" marR="0" lvl="0" indent="0" algn="ctr" defTabSz="457200" rtl="0" eaLnBrk="1" fontAlgn="auto" latinLnBrk="0" hangingPunct="1">
                        <a:lnSpc>
                          <a:spcPct val="115000"/>
                        </a:lnSpc>
                        <a:spcBef>
                          <a:spcPts val="0"/>
                        </a:spcBef>
                        <a:spcAft>
                          <a:spcPts val="0"/>
                        </a:spcAft>
                        <a:buClrTx/>
                        <a:buSzTx/>
                        <a:buFontTx/>
                        <a:buNone/>
                        <a:tabLst/>
                        <a:defRPr/>
                      </a:pPr>
                      <a:r>
                        <a:rPr lang="fr-FR" sz="1600" b="1" dirty="0" smtClean="0">
                          <a:effectLst/>
                        </a:rPr>
                        <a:t>0,7 %</a:t>
                      </a:r>
                      <a:endParaRPr lang="fr-FR" sz="1600" b="1" dirty="0" smtClean="0">
                        <a:effectLst/>
                        <a:latin typeface="+mn-lt"/>
                        <a:ea typeface="Calibri"/>
                        <a:cs typeface="Times New Roman"/>
                      </a:endParaRPr>
                    </a:p>
                  </a:txBody>
                  <a:tcPr marL="25559" marR="25559" marT="0" marB="0" anchor="ctr">
                    <a:solidFill>
                      <a:schemeClr val="accent1">
                        <a:lumMod val="40000"/>
                        <a:lumOff val="60000"/>
                      </a:schemeClr>
                    </a:solidFill>
                  </a:tcPr>
                </a:tc>
                <a:tc>
                  <a:txBody>
                    <a:bodyPr/>
                    <a:lstStyle/>
                    <a:p>
                      <a:pPr algn="ctr">
                        <a:lnSpc>
                          <a:spcPct val="115000"/>
                        </a:lnSpc>
                        <a:spcAft>
                          <a:spcPts val="0"/>
                        </a:spcAft>
                      </a:pPr>
                      <a:r>
                        <a:rPr lang="fr-FR" sz="1600" b="1" dirty="0" smtClean="0">
                          <a:effectLst/>
                        </a:rPr>
                        <a:t>1,0</a:t>
                      </a:r>
                      <a:r>
                        <a:rPr lang="fr-FR" sz="1600" b="1" dirty="0">
                          <a:effectLst/>
                        </a:rPr>
                        <a:t> %</a:t>
                      </a:r>
                      <a:endParaRPr lang="fr-FR" sz="1600" b="1" dirty="0">
                        <a:effectLst/>
                        <a:latin typeface="Calibri"/>
                        <a:ea typeface="Calibri"/>
                        <a:cs typeface="Times New Roman"/>
                      </a:endParaRPr>
                    </a:p>
                  </a:txBody>
                  <a:tcPr marL="25559" marR="25559" marT="0" marB="0" anchor="ctr">
                    <a:solidFill>
                      <a:schemeClr val="accent1">
                        <a:lumMod val="40000"/>
                        <a:lumOff val="60000"/>
                      </a:schemeClr>
                    </a:solidFill>
                  </a:tcPr>
                </a:tc>
                <a:tc>
                  <a:txBody>
                    <a:bodyPr/>
                    <a:lstStyle/>
                    <a:p>
                      <a:pPr algn="ctr">
                        <a:lnSpc>
                          <a:spcPct val="115000"/>
                        </a:lnSpc>
                        <a:spcAft>
                          <a:spcPts val="0"/>
                        </a:spcAft>
                      </a:pPr>
                      <a:r>
                        <a:rPr lang="fr-FR" sz="1600" b="1" dirty="0" smtClean="0">
                          <a:effectLst/>
                        </a:rPr>
                        <a:t>1,3</a:t>
                      </a:r>
                      <a:r>
                        <a:rPr lang="fr-FR" sz="1600" b="1" dirty="0">
                          <a:effectLst/>
                        </a:rPr>
                        <a:t> %</a:t>
                      </a:r>
                      <a:endParaRPr lang="fr-FR" sz="1600" b="1" dirty="0">
                        <a:effectLst/>
                        <a:latin typeface="Calibri"/>
                        <a:ea typeface="Calibri"/>
                        <a:cs typeface="Times New Roman"/>
                      </a:endParaRPr>
                    </a:p>
                  </a:txBody>
                  <a:tcPr marL="25559" marR="25559" marT="0" marB="0" anchor="ctr">
                    <a:solidFill>
                      <a:schemeClr val="accent1">
                        <a:lumMod val="40000"/>
                        <a:lumOff val="60000"/>
                      </a:schemeClr>
                    </a:solidFill>
                  </a:tcPr>
                </a:tc>
                <a:tc>
                  <a:txBody>
                    <a:bodyPr/>
                    <a:lstStyle/>
                    <a:p>
                      <a:endParaRPr lang="fr-FR" dirty="0"/>
                    </a:p>
                  </a:txBody>
                  <a:tcPr marL="25559" marR="25559" marT="0" marB="0" anchor="ctr">
                    <a:solidFill>
                      <a:schemeClr val="accent1">
                        <a:lumMod val="40000"/>
                        <a:lumOff val="60000"/>
                      </a:schemeClr>
                    </a:solidFill>
                  </a:tcPr>
                </a:tc>
                <a:extLst>
                  <a:ext uri="{0D108BD9-81ED-4DB2-BD59-A6C34878D82A}">
                    <a16:rowId xmlns:a16="http://schemas.microsoft.com/office/drawing/2014/main" val="1114271572"/>
                  </a:ext>
                </a:extLst>
              </a:tr>
            </a:tbl>
          </a:graphicData>
        </a:graphic>
      </p:graphicFrame>
      <p:sp>
        <p:nvSpPr>
          <p:cNvPr id="11267" name="Espace réservé du contenu 2"/>
          <p:cNvSpPr>
            <a:spLocks noGrp="1"/>
          </p:cNvSpPr>
          <p:nvPr>
            <p:ph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altLang="fr-FR" dirty="0" smtClean="0"/>
              <a:t>Des hypothèses de croissance de la productivité et donc des rémunérations revues à la baisse </a:t>
            </a:r>
            <a:endParaRPr lang="fr-FR" altLang="fr-FR" dirty="0" smtClean="0">
              <a:solidFill>
                <a:srgbClr val="FF0000"/>
              </a:solidFill>
            </a:endParaRPr>
          </a:p>
          <a:p>
            <a:endParaRPr lang="fr-FR" altLang="fr-FR" dirty="0" smtClean="0"/>
          </a:p>
        </p:txBody>
      </p:sp>
      <p:sp>
        <p:nvSpPr>
          <p:cNvPr id="2" name="ZoneTexte 1"/>
          <p:cNvSpPr txBox="1"/>
          <p:nvPr/>
        </p:nvSpPr>
        <p:spPr>
          <a:xfrm>
            <a:off x="1138798" y="5389185"/>
            <a:ext cx="7270096" cy="1015663"/>
          </a:xfrm>
          <a:prstGeom prst="rect">
            <a:avLst/>
          </a:prstGeom>
          <a:noFill/>
        </p:spPr>
        <p:txBody>
          <a:bodyPr wrap="square" rtlCol="0">
            <a:spAutoFit/>
          </a:bodyPr>
          <a:lstStyle/>
          <a:p>
            <a:pPr eaLnBrk="0" hangingPunct="0">
              <a:spcBef>
                <a:spcPct val="20000"/>
              </a:spcBef>
              <a:defRPr/>
            </a:pPr>
            <a:r>
              <a:rPr lang="fr-FR" sz="2000" dirty="0">
                <a:solidFill>
                  <a:srgbClr val="00368B"/>
                </a:solidFill>
                <a:latin typeface="+mn-lt"/>
                <a:cs typeface="+mn-cs"/>
              </a:rPr>
              <a:t>Par ailleurs, </a:t>
            </a:r>
            <a:r>
              <a:rPr lang="fr-FR" sz="2000" dirty="0" smtClean="0">
                <a:solidFill>
                  <a:srgbClr val="00368B"/>
                </a:solidFill>
                <a:latin typeface="+mn-lt"/>
                <a:cs typeface="+mn-cs"/>
              </a:rPr>
              <a:t>analyse </a:t>
            </a:r>
            <a:r>
              <a:rPr lang="fr-FR" sz="2000" dirty="0">
                <a:solidFill>
                  <a:srgbClr val="00368B"/>
                </a:solidFill>
                <a:latin typeface="+mn-lt"/>
                <a:cs typeface="+mn-cs"/>
              </a:rPr>
              <a:t>de sensibilité </a:t>
            </a:r>
            <a:r>
              <a:rPr lang="fr-FR" sz="2000" dirty="0" smtClean="0">
                <a:solidFill>
                  <a:srgbClr val="00368B"/>
                </a:solidFill>
                <a:latin typeface="+mn-lt"/>
                <a:cs typeface="+mn-cs"/>
              </a:rPr>
              <a:t>du taux de chômage (7 </a:t>
            </a:r>
            <a:r>
              <a:rPr lang="fr-FR" sz="2000" dirty="0">
                <a:solidFill>
                  <a:srgbClr val="00368B"/>
                </a:solidFill>
                <a:latin typeface="+mn-lt"/>
                <a:cs typeface="+mn-cs"/>
              </a:rPr>
              <a:t>% et 10 </a:t>
            </a:r>
            <a:r>
              <a:rPr lang="fr-FR" sz="2000" dirty="0" smtClean="0">
                <a:solidFill>
                  <a:srgbClr val="00368B"/>
                </a:solidFill>
                <a:latin typeface="+mn-lt"/>
                <a:cs typeface="+mn-cs"/>
              </a:rPr>
              <a:t>%) couplées à une productivité de 1,0 % (hypothèse du scénario de référence)</a:t>
            </a:r>
            <a:endParaRPr lang="fr-FR" sz="2000" dirty="0">
              <a:solidFill>
                <a:srgbClr val="00368B"/>
              </a:solidFill>
              <a:latin typeface="+mn-lt"/>
              <a:cs typeface="+mn-cs"/>
            </a:endParaRPr>
          </a:p>
        </p:txBody>
      </p:sp>
      <p:sp>
        <p:nvSpPr>
          <p:cNvPr id="7" name="Rectangle 6"/>
          <p:cNvSpPr/>
          <p:nvPr/>
        </p:nvSpPr>
        <p:spPr>
          <a:xfrm>
            <a:off x="1138798" y="1798585"/>
            <a:ext cx="7075954" cy="400110"/>
          </a:xfrm>
          <a:prstGeom prst="rect">
            <a:avLst/>
          </a:prstGeom>
        </p:spPr>
        <p:txBody>
          <a:bodyPr wrap="square">
            <a:spAutoFit/>
          </a:bodyPr>
          <a:lstStyle/>
          <a:p>
            <a:pPr algn="ctr"/>
            <a:r>
              <a:rPr lang="fr-FR" sz="2000" b="1" dirty="0" smtClean="0">
                <a:solidFill>
                  <a:schemeClr val="tx1">
                    <a:lumMod val="65000"/>
                    <a:lumOff val="35000"/>
                  </a:schemeClr>
                </a:solidFill>
                <a:cs typeface="Calibri" panose="020F0502020204030204" pitchFamily="34" charset="0"/>
              </a:rPr>
              <a:t>Scénarios économiques du COR</a:t>
            </a:r>
            <a:endParaRPr lang="fr-FR" sz="2000" dirty="0">
              <a:solidFill>
                <a:schemeClr val="tx1">
                  <a:lumMod val="65000"/>
                  <a:lumOff val="35000"/>
                </a:schemeClr>
              </a:solidFill>
              <a:cs typeface="Calibri" panose="020F0502020204030204" pitchFamily="34" charset="0"/>
            </a:endParaRPr>
          </a:p>
        </p:txBody>
      </p:sp>
      <p:sp>
        <p:nvSpPr>
          <p:cNvPr id="11" name="Rectangle 10"/>
          <p:cNvSpPr/>
          <p:nvPr/>
        </p:nvSpPr>
        <p:spPr>
          <a:xfrm>
            <a:off x="2325908" y="3028804"/>
            <a:ext cx="2338048" cy="2220607"/>
          </a:xfrm>
          <a:prstGeom prst="rect">
            <a:avLst/>
          </a:prstGeom>
          <a:solidFill>
            <a:schemeClr val="tx2">
              <a:alpha val="26000"/>
            </a:schemeClr>
          </a:solidFill>
          <a:ln>
            <a:solidFill>
              <a:srgbClr val="002060"/>
            </a:solidFill>
          </a:ln>
          <a:effectLst/>
        </p:spPr>
        <p:style>
          <a:lnRef idx="1">
            <a:schemeClr val="accent1"/>
          </a:lnRef>
          <a:fillRef idx="3">
            <a:schemeClr val="accent1"/>
          </a:fillRef>
          <a:effectRef idx="2">
            <a:schemeClr val="accent1"/>
          </a:effectRef>
          <a:fontRef idx="minor">
            <a:schemeClr val="lt1"/>
          </a:fontRef>
        </p:style>
        <p:txBody>
          <a:bodyPr rtlCol="0" anchor="b"/>
          <a:lstStyle/>
          <a:p>
            <a:pPr algn="ctr"/>
            <a:r>
              <a:rPr lang="fr-FR" dirty="0" smtClean="0">
                <a:solidFill>
                  <a:srgbClr val="00368B"/>
                </a:solidFill>
              </a:rPr>
              <a:t>Analyses de sensibilité</a:t>
            </a:r>
            <a:endParaRPr lang="fr-FR" dirty="0">
              <a:solidFill>
                <a:srgbClr val="00368B"/>
              </a:solidFill>
            </a:endParaRPr>
          </a:p>
        </p:txBody>
      </p:sp>
      <p:sp>
        <p:nvSpPr>
          <p:cNvPr id="12" name="Rectangle 11"/>
          <p:cNvSpPr/>
          <p:nvPr/>
        </p:nvSpPr>
        <p:spPr>
          <a:xfrm>
            <a:off x="5853459" y="3028804"/>
            <a:ext cx="2357853" cy="2220607"/>
          </a:xfrm>
          <a:prstGeom prst="rect">
            <a:avLst/>
          </a:prstGeom>
          <a:solidFill>
            <a:schemeClr val="tx2">
              <a:alpha val="26000"/>
            </a:schemeClr>
          </a:solidFill>
          <a:ln>
            <a:solidFill>
              <a:srgbClr val="002060"/>
            </a:solidFill>
          </a:ln>
          <a:effectLst/>
        </p:spPr>
        <p:style>
          <a:lnRef idx="1">
            <a:schemeClr val="accent1"/>
          </a:lnRef>
          <a:fillRef idx="3">
            <a:schemeClr val="accent1"/>
          </a:fillRef>
          <a:effectRef idx="2">
            <a:schemeClr val="accent1"/>
          </a:effectRef>
          <a:fontRef idx="minor">
            <a:schemeClr val="lt1"/>
          </a:fontRef>
        </p:style>
        <p:txBody>
          <a:bodyPr rtlCol="0" anchor="b"/>
          <a:lstStyle/>
          <a:p>
            <a:pPr algn="ctr"/>
            <a:r>
              <a:rPr lang="fr-FR" dirty="0" smtClean="0">
                <a:solidFill>
                  <a:srgbClr val="00368B"/>
                </a:solidFill>
              </a:rPr>
              <a:t>Analyses de sensibilité</a:t>
            </a:r>
            <a:endParaRPr lang="fr-FR" dirty="0">
              <a:solidFill>
                <a:srgbClr val="00368B"/>
              </a:solidFill>
            </a:endParaRPr>
          </a:p>
        </p:txBody>
      </p:sp>
    </p:spTree>
    <p:extLst>
      <p:ext uri="{BB962C8B-B14F-4D97-AF65-F5344CB8AC3E}">
        <p14:creationId xmlns:p14="http://schemas.microsoft.com/office/powerpoint/2010/main" val="14461662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5"/>
          <p:cNvSpPr txBox="1">
            <a:spLocks/>
          </p:cNvSpPr>
          <p:nvPr/>
        </p:nvSpPr>
        <p:spPr>
          <a:xfrm>
            <a:off x="940076" y="564177"/>
            <a:ext cx="7893828" cy="710940"/>
          </a:xfrm>
          <a:prstGeom prst="rect">
            <a:avLst/>
          </a:prstGeom>
        </p:spPr>
        <p:txBody>
          <a:bodyPr/>
          <a:lst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1828800" algn="l" defTabSz="457200" rtl="0" eaLnBrk="0" fontAlgn="base" hangingPunct="0">
              <a:spcBef>
                <a:spcPct val="20000"/>
              </a:spcBef>
              <a:spcAft>
                <a:spcPct val="0"/>
              </a:spcAft>
              <a:buFont typeface="Arial" charset="0"/>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fr-FR" b="1" dirty="0" smtClean="0">
                <a:solidFill>
                  <a:srgbClr val="00368B"/>
                </a:solidFill>
              </a:rPr>
              <a:t>Un PIB légèrement moins élevé sur la période de projection</a:t>
            </a:r>
            <a:endParaRPr lang="fr-FR" b="1" dirty="0">
              <a:solidFill>
                <a:srgbClr val="00368B"/>
              </a:solidFill>
            </a:endParaRPr>
          </a:p>
        </p:txBody>
      </p:sp>
      <p:sp>
        <p:nvSpPr>
          <p:cNvPr id="14" name="Rectangle 13"/>
          <p:cNvSpPr/>
          <p:nvPr/>
        </p:nvSpPr>
        <p:spPr>
          <a:xfrm>
            <a:off x="199242" y="4224527"/>
            <a:ext cx="7810518" cy="276999"/>
          </a:xfrm>
          <a:prstGeom prst="rect">
            <a:avLst/>
          </a:prstGeom>
        </p:spPr>
        <p:txBody>
          <a:bodyPr wrap="square">
            <a:spAutoFit/>
          </a:bodyPr>
          <a:lstStyle/>
          <a:p>
            <a:r>
              <a:rPr lang="fr-FR" sz="1200" i="1" dirty="0" smtClean="0"/>
              <a:t>Sources : INSEE</a:t>
            </a:r>
            <a:r>
              <a:rPr lang="fr-FR" sz="1200" i="1" dirty="0"/>
              <a:t>, comptes </a:t>
            </a:r>
            <a:r>
              <a:rPr lang="fr-FR" sz="1200" i="1" dirty="0" smtClean="0"/>
              <a:t>nationaux 2023 et 2024, hypothèses COR 2023 et 2024</a:t>
            </a:r>
            <a:endParaRPr lang="fr-FR" sz="1200" i="1" dirty="0"/>
          </a:p>
        </p:txBody>
      </p:sp>
      <p:sp>
        <p:nvSpPr>
          <p:cNvPr id="6" name="Espace réservé du numéro de diapositive 5"/>
          <p:cNvSpPr>
            <a:spLocks noGrp="1"/>
          </p:cNvSpPr>
          <p:nvPr>
            <p:ph type="sldNum" sz="quarter" idx="12"/>
          </p:nvPr>
        </p:nvSpPr>
        <p:spPr/>
        <p:txBody>
          <a:bodyPr/>
          <a:lstStyle/>
          <a:p>
            <a:fld id="{467CB4ED-C4F0-4BE4-B4AC-8A395D5C1AD8}" type="slidenum">
              <a:rPr lang="fr-FR" smtClean="0"/>
              <a:t>13</a:t>
            </a:fld>
            <a:endParaRPr lang="fr-FR" dirty="0"/>
          </a:p>
        </p:txBody>
      </p:sp>
      <p:sp>
        <p:nvSpPr>
          <p:cNvPr id="31" name="Rectangle 30"/>
          <p:cNvSpPr/>
          <p:nvPr/>
        </p:nvSpPr>
        <p:spPr>
          <a:xfrm>
            <a:off x="315085" y="2401842"/>
            <a:ext cx="8695657" cy="707886"/>
          </a:xfrm>
          <a:prstGeom prst="rect">
            <a:avLst/>
          </a:prstGeom>
        </p:spPr>
        <p:txBody>
          <a:bodyPr wrap="square">
            <a:spAutoFit/>
          </a:bodyPr>
          <a:lstStyle/>
          <a:p>
            <a:pPr algn="ctr"/>
            <a:r>
              <a:rPr lang="fr-FR" sz="2000" b="1" dirty="0" smtClean="0">
                <a:solidFill>
                  <a:schemeClr val="tx1">
                    <a:lumMod val="65000"/>
                    <a:lumOff val="35000"/>
                  </a:schemeClr>
                </a:solidFill>
                <a:cs typeface="Calibri" panose="020F0502020204030204" pitchFamily="34" charset="0"/>
              </a:rPr>
              <a:t>Différence de PIB en niveau entre les projections de 2024 </a:t>
            </a:r>
            <a:br>
              <a:rPr lang="fr-FR" sz="2000" b="1" dirty="0" smtClean="0">
                <a:solidFill>
                  <a:schemeClr val="tx1">
                    <a:lumMod val="65000"/>
                    <a:lumOff val="35000"/>
                  </a:schemeClr>
                </a:solidFill>
                <a:cs typeface="Calibri" panose="020F0502020204030204" pitchFamily="34" charset="0"/>
              </a:rPr>
            </a:br>
            <a:r>
              <a:rPr lang="fr-FR" sz="2000" b="1" dirty="0" smtClean="0">
                <a:solidFill>
                  <a:schemeClr val="tx1">
                    <a:lumMod val="65000"/>
                    <a:lumOff val="35000"/>
                  </a:schemeClr>
                </a:solidFill>
                <a:cs typeface="Calibri" panose="020F0502020204030204" pitchFamily="34" charset="0"/>
              </a:rPr>
              <a:t>et les projections de 2023 (scénario de référence)</a:t>
            </a:r>
            <a:endParaRPr lang="fr-FR" sz="2000" dirty="0">
              <a:solidFill>
                <a:schemeClr val="tx1">
                  <a:lumMod val="65000"/>
                  <a:lumOff val="35000"/>
                </a:schemeClr>
              </a:solidFill>
              <a:cs typeface="Calibri" panose="020F0502020204030204" pitchFamily="34" charset="0"/>
            </a:endParaRPr>
          </a:p>
        </p:txBody>
      </p:sp>
      <p:pic>
        <p:nvPicPr>
          <p:cNvPr id="3" name="Image 2"/>
          <p:cNvPicPr>
            <a:picLocks noChangeAspect="1"/>
          </p:cNvPicPr>
          <p:nvPr/>
        </p:nvPicPr>
        <p:blipFill>
          <a:blip r:embed="rId2"/>
          <a:stretch>
            <a:fillRect/>
          </a:stretch>
        </p:blipFill>
        <p:spPr>
          <a:xfrm>
            <a:off x="315086" y="3107496"/>
            <a:ext cx="8695657" cy="1117031"/>
          </a:xfrm>
          <a:prstGeom prst="rect">
            <a:avLst/>
          </a:prstGeom>
        </p:spPr>
      </p:pic>
    </p:spTree>
    <p:extLst>
      <p:ext uri="{BB962C8B-B14F-4D97-AF65-F5344CB8AC3E}">
        <p14:creationId xmlns:p14="http://schemas.microsoft.com/office/powerpoint/2010/main" val="4264903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5"/>
          <p:cNvSpPr txBox="1">
            <a:spLocks/>
          </p:cNvSpPr>
          <p:nvPr/>
        </p:nvSpPr>
        <p:spPr>
          <a:xfrm>
            <a:off x="1011794" y="467320"/>
            <a:ext cx="7893828" cy="710940"/>
          </a:xfrm>
          <a:prstGeom prst="rect">
            <a:avLst/>
          </a:prstGeom>
        </p:spPr>
        <p:txBody>
          <a:bodyPr/>
          <a:lst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1828800" algn="l" defTabSz="457200" rtl="0" eaLnBrk="0" fontAlgn="base" hangingPunct="0">
              <a:spcBef>
                <a:spcPct val="20000"/>
              </a:spcBef>
              <a:spcAft>
                <a:spcPct val="0"/>
              </a:spcAft>
              <a:buFont typeface="Arial" charset="0"/>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fr-FR" b="1" dirty="0" smtClean="0">
                <a:solidFill>
                  <a:srgbClr val="00368B"/>
                </a:solidFill>
              </a:rPr>
              <a:t>Un taux d’emploi qui progresserait </a:t>
            </a:r>
            <a:endParaRPr lang="fr-FR" b="1" dirty="0">
              <a:solidFill>
                <a:srgbClr val="00368B"/>
              </a:solidFill>
            </a:endParaRPr>
          </a:p>
        </p:txBody>
      </p:sp>
      <p:sp>
        <p:nvSpPr>
          <p:cNvPr id="6" name="Espace réservé du numéro de diapositive 5"/>
          <p:cNvSpPr>
            <a:spLocks noGrp="1"/>
          </p:cNvSpPr>
          <p:nvPr>
            <p:ph type="sldNum" sz="quarter" idx="12"/>
          </p:nvPr>
        </p:nvSpPr>
        <p:spPr/>
        <p:txBody>
          <a:bodyPr/>
          <a:lstStyle/>
          <a:p>
            <a:fld id="{467CB4ED-C4F0-4BE4-B4AC-8A395D5C1AD8}" type="slidenum">
              <a:rPr lang="fr-FR" smtClean="0"/>
              <a:t>14</a:t>
            </a:fld>
            <a:endParaRPr lang="fr-FR" dirty="0"/>
          </a:p>
        </p:txBody>
      </p:sp>
      <p:sp>
        <p:nvSpPr>
          <p:cNvPr id="21" name="Rectangle 20"/>
          <p:cNvSpPr/>
          <p:nvPr/>
        </p:nvSpPr>
        <p:spPr>
          <a:xfrm>
            <a:off x="1243740" y="5760076"/>
            <a:ext cx="6808560" cy="461665"/>
          </a:xfrm>
          <a:prstGeom prst="rect">
            <a:avLst/>
          </a:prstGeom>
        </p:spPr>
        <p:txBody>
          <a:bodyPr wrap="square">
            <a:spAutoFit/>
          </a:bodyPr>
          <a:lstStyle/>
          <a:p>
            <a:r>
              <a:rPr lang="fr-FR" sz="1200" i="1" dirty="0" smtClean="0">
                <a:solidFill>
                  <a:schemeClr val="dk1"/>
                </a:solidFill>
                <a:latin typeface="+mn-lt"/>
                <a:cs typeface="Times New Roman" panose="02020603050405020304" pitchFamily="18" charset="0"/>
              </a:rPr>
              <a:t>Champ </a:t>
            </a:r>
            <a:r>
              <a:rPr lang="fr-FR" sz="1200" i="1" dirty="0">
                <a:solidFill>
                  <a:schemeClr val="dk1"/>
                </a:solidFill>
                <a:latin typeface="+mn-lt"/>
                <a:cs typeface="Times New Roman" panose="02020603050405020304" pitchFamily="18" charset="0"/>
              </a:rPr>
              <a:t>: population des </a:t>
            </a:r>
            <a:r>
              <a:rPr lang="fr-FR" sz="1200" i="1" dirty="0" smtClean="0">
                <a:solidFill>
                  <a:schemeClr val="dk1"/>
                </a:solidFill>
                <a:latin typeface="+mn-lt"/>
                <a:cs typeface="Times New Roman" panose="02020603050405020304" pitchFamily="18" charset="0"/>
              </a:rPr>
              <a:t>15-64ans vivant en ménages ordinaires</a:t>
            </a:r>
            <a:endParaRPr lang="fr-FR" sz="1200" i="1" dirty="0">
              <a:solidFill>
                <a:schemeClr val="dk1"/>
              </a:solidFill>
              <a:latin typeface="+mn-lt"/>
              <a:cs typeface="Times New Roman" panose="02020603050405020304" pitchFamily="18" charset="0"/>
            </a:endParaRPr>
          </a:p>
          <a:p>
            <a:r>
              <a:rPr lang="fr-FR" sz="1200" i="1" dirty="0">
                <a:solidFill>
                  <a:schemeClr val="dk1"/>
                </a:solidFill>
                <a:latin typeface="+mn-lt"/>
                <a:cs typeface="Times New Roman" panose="02020603050405020304" pitchFamily="18" charset="0"/>
              </a:rPr>
              <a:t>Sources : INSEE, enquête Emploi ; </a:t>
            </a:r>
            <a:r>
              <a:rPr lang="fr-FR" sz="1200" i="1" dirty="0" err="1">
                <a:solidFill>
                  <a:schemeClr val="dk1"/>
                </a:solidFill>
                <a:latin typeface="+mn-lt"/>
                <a:cs typeface="Times New Roman" panose="02020603050405020304" pitchFamily="18" charset="0"/>
              </a:rPr>
              <a:t>Pstab</a:t>
            </a:r>
            <a:r>
              <a:rPr lang="fr-FR" sz="1200" i="1" dirty="0">
                <a:solidFill>
                  <a:schemeClr val="dk1"/>
                </a:solidFill>
                <a:latin typeface="+mn-lt"/>
                <a:cs typeface="Times New Roman" panose="02020603050405020304" pitchFamily="18" charset="0"/>
              </a:rPr>
              <a:t> 2024 ; hypothèses COR 2024</a:t>
            </a:r>
            <a:r>
              <a:rPr lang="fr-FR" sz="1200" i="1" dirty="0" smtClean="0">
                <a:solidFill>
                  <a:schemeClr val="dk1"/>
                </a:solidFill>
                <a:latin typeface="+mn-lt"/>
                <a:cs typeface="Times New Roman" panose="02020603050405020304" pitchFamily="18" charset="0"/>
              </a:rPr>
              <a:t>.</a:t>
            </a:r>
            <a:endParaRPr lang="fr-FR" sz="1200" i="1" dirty="0">
              <a:solidFill>
                <a:schemeClr val="dk1"/>
              </a:solidFill>
              <a:latin typeface="+mn-lt"/>
              <a:cs typeface="Times New Roman" panose="02020603050405020304" pitchFamily="18" charset="0"/>
            </a:endParaRPr>
          </a:p>
        </p:txBody>
      </p:sp>
      <p:sp>
        <p:nvSpPr>
          <p:cNvPr id="5" name="Rectangle 4"/>
          <p:cNvSpPr/>
          <p:nvPr/>
        </p:nvSpPr>
        <p:spPr>
          <a:xfrm>
            <a:off x="1243740" y="1501572"/>
            <a:ext cx="6950000" cy="418576"/>
          </a:xfrm>
          <a:prstGeom prst="rect">
            <a:avLst/>
          </a:prstGeom>
        </p:spPr>
        <p:txBody>
          <a:bodyPr wrap="square">
            <a:spAutoFit/>
          </a:bodyPr>
          <a:lstStyle/>
          <a:p>
            <a:pPr algn="ctr">
              <a:lnSpc>
                <a:spcPct val="112000"/>
              </a:lnSpc>
              <a:spcAft>
                <a:spcPts val="0"/>
              </a:spcAft>
            </a:pPr>
            <a:r>
              <a:rPr lang="fr-FR" sz="2000" b="1" dirty="0" smtClean="0">
                <a:solidFill>
                  <a:schemeClr val="tx1">
                    <a:lumMod val="65000"/>
                    <a:lumOff val="35000"/>
                  </a:schemeClr>
                </a:solidFill>
                <a:latin typeface="+mn-lt"/>
                <a:ea typeface="Calibri" panose="020F0502020204030204" pitchFamily="34" charset="0"/>
              </a:rPr>
              <a:t>Taux d’emploi des 15-64 ans observé et projeté</a:t>
            </a:r>
            <a:endParaRPr lang="fr-FR" sz="2000" b="1" dirty="0">
              <a:solidFill>
                <a:schemeClr val="tx1">
                  <a:lumMod val="65000"/>
                  <a:lumOff val="35000"/>
                </a:schemeClr>
              </a:solidFill>
              <a:effectLst/>
              <a:latin typeface="+mn-lt"/>
              <a:ea typeface="Calibri" panose="020F0502020204030204" pitchFamily="34" charset="0"/>
            </a:endParaRPr>
          </a:p>
        </p:txBody>
      </p:sp>
      <p:pic>
        <p:nvPicPr>
          <p:cNvPr id="3" name="Image 2"/>
          <p:cNvPicPr>
            <a:picLocks noChangeAspect="1"/>
          </p:cNvPicPr>
          <p:nvPr/>
        </p:nvPicPr>
        <p:blipFill>
          <a:blip r:embed="rId2"/>
          <a:stretch>
            <a:fillRect/>
          </a:stretch>
        </p:blipFill>
        <p:spPr>
          <a:xfrm>
            <a:off x="1243739" y="1913866"/>
            <a:ext cx="6950001" cy="3846210"/>
          </a:xfrm>
          <a:prstGeom prst="rect">
            <a:avLst/>
          </a:prstGeom>
        </p:spPr>
      </p:pic>
    </p:spTree>
    <p:extLst>
      <p:ext uri="{BB962C8B-B14F-4D97-AF65-F5344CB8AC3E}">
        <p14:creationId xmlns:p14="http://schemas.microsoft.com/office/powerpoint/2010/main" val="54302557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4"/>
          </p:nvPr>
        </p:nvSpPr>
        <p:spPr/>
        <p:txBody>
          <a:bodyPr/>
          <a:lstStyle/>
          <a:p>
            <a:pPr>
              <a:defRPr/>
            </a:pPr>
            <a:fld id="{5DB435B4-8A53-47D4-A29B-60E0DF28D77C}" type="slidenum">
              <a:rPr lang="en-US" smtClean="0"/>
              <a:pPr>
                <a:defRPr/>
              </a:pPr>
              <a:t>15</a:t>
            </a:fld>
            <a:endParaRPr lang="en-US" dirty="0"/>
          </a:p>
        </p:txBody>
      </p:sp>
      <p:sp>
        <p:nvSpPr>
          <p:cNvPr id="15364" name="Espace réservé du contenu 2"/>
          <p:cNvSpPr>
            <a:spLocks noGrp="1"/>
          </p:cNvSpPr>
          <p:nvPr>
            <p:ph idx="13"/>
          </p:nvPr>
        </p:nvSpPr>
        <p:spPr bwMode="auto">
          <a:xfrm>
            <a:off x="1009650" y="574675"/>
            <a:ext cx="7893050" cy="711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altLang="fr-FR" sz="3000" dirty="0" smtClean="0"/>
              <a:t>Des taux d’emploi en progression</a:t>
            </a:r>
          </a:p>
        </p:txBody>
      </p:sp>
      <p:sp>
        <p:nvSpPr>
          <p:cNvPr id="2" name="Rectangle 1"/>
          <p:cNvSpPr/>
          <p:nvPr/>
        </p:nvSpPr>
        <p:spPr>
          <a:xfrm>
            <a:off x="394446" y="5641273"/>
            <a:ext cx="8218611" cy="276999"/>
          </a:xfrm>
          <a:prstGeom prst="rect">
            <a:avLst/>
          </a:prstGeom>
        </p:spPr>
        <p:txBody>
          <a:bodyPr wrap="square">
            <a:spAutoFit/>
          </a:bodyPr>
          <a:lstStyle/>
          <a:p>
            <a:r>
              <a:rPr lang="fr-FR" sz="1200" i="1" dirty="0" smtClean="0">
                <a:solidFill>
                  <a:schemeClr val="dk1"/>
                </a:solidFill>
                <a:latin typeface="+mn-lt"/>
                <a:cs typeface="Times New Roman" panose="02020603050405020304" pitchFamily="18" charset="0"/>
              </a:rPr>
              <a:t>Sources</a:t>
            </a:r>
            <a:r>
              <a:rPr lang="fr-FR" sz="1200" i="1" dirty="0">
                <a:solidFill>
                  <a:schemeClr val="dk1"/>
                </a:solidFill>
                <a:latin typeface="+mn-lt"/>
                <a:cs typeface="Times New Roman" panose="02020603050405020304" pitchFamily="18" charset="0"/>
              </a:rPr>
              <a:t> : INSEE, </a:t>
            </a:r>
            <a:r>
              <a:rPr lang="fr-FR" sz="1200" i="1" dirty="0" smtClean="0">
                <a:solidFill>
                  <a:schemeClr val="dk1"/>
                </a:solidFill>
                <a:latin typeface="+mn-lt"/>
                <a:cs typeface="Times New Roman" panose="02020603050405020304" pitchFamily="18" charset="0"/>
              </a:rPr>
              <a:t>enquêtes Emploi, calculs SG-COR à partir de SG Trésor, </a:t>
            </a:r>
            <a:r>
              <a:rPr lang="fr-FR" sz="1200" i="1" dirty="0">
                <a:solidFill>
                  <a:schemeClr val="dk1"/>
                </a:solidFill>
                <a:cs typeface="Times New Roman" panose="02020603050405020304" pitchFamily="18" charset="0"/>
              </a:rPr>
              <a:t>hypothèses COR 2024.</a:t>
            </a:r>
            <a:endParaRPr lang="fr-FR" sz="1200" dirty="0">
              <a:solidFill>
                <a:schemeClr val="dk1"/>
              </a:solidFill>
              <a:latin typeface="+mn-lt"/>
              <a:cs typeface="Times New Roman" panose="02020603050405020304" pitchFamily="18" charset="0"/>
            </a:endParaRPr>
          </a:p>
        </p:txBody>
      </p:sp>
      <p:sp>
        <p:nvSpPr>
          <p:cNvPr id="3" name="Rectangle 2"/>
          <p:cNvSpPr/>
          <p:nvPr/>
        </p:nvSpPr>
        <p:spPr>
          <a:xfrm>
            <a:off x="394447" y="1851878"/>
            <a:ext cx="8626571" cy="400110"/>
          </a:xfrm>
          <a:prstGeom prst="rect">
            <a:avLst/>
          </a:prstGeom>
        </p:spPr>
        <p:txBody>
          <a:bodyPr wrap="square">
            <a:spAutoFit/>
          </a:bodyPr>
          <a:lstStyle/>
          <a:p>
            <a:pPr algn="ctr"/>
            <a:r>
              <a:rPr lang="fr-FR" altLang="fr-FR" sz="2000" b="1" dirty="0">
                <a:solidFill>
                  <a:schemeClr val="tx1">
                    <a:lumMod val="65000"/>
                    <a:lumOff val="35000"/>
                  </a:schemeClr>
                </a:solidFill>
              </a:rPr>
              <a:t>Taux d’emploi des 55-64 ans</a:t>
            </a:r>
          </a:p>
        </p:txBody>
      </p:sp>
      <p:pic>
        <p:nvPicPr>
          <p:cNvPr id="5" name="Image 4"/>
          <p:cNvPicPr>
            <a:picLocks noChangeAspect="1"/>
          </p:cNvPicPr>
          <p:nvPr/>
        </p:nvPicPr>
        <p:blipFill>
          <a:blip r:embed="rId2"/>
          <a:stretch>
            <a:fillRect/>
          </a:stretch>
        </p:blipFill>
        <p:spPr>
          <a:xfrm>
            <a:off x="336804" y="2339572"/>
            <a:ext cx="8470392" cy="3214116"/>
          </a:xfrm>
          <a:prstGeom prst="rect">
            <a:avLst/>
          </a:prstGeom>
        </p:spPr>
      </p:pic>
    </p:spTree>
    <p:extLst>
      <p:ext uri="{BB962C8B-B14F-4D97-AF65-F5344CB8AC3E}">
        <p14:creationId xmlns:p14="http://schemas.microsoft.com/office/powerpoint/2010/main" val="22639684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ZoneTexte 13"/>
          <p:cNvSpPr txBox="1"/>
          <p:nvPr/>
        </p:nvSpPr>
        <p:spPr>
          <a:xfrm>
            <a:off x="653142" y="2088438"/>
            <a:ext cx="7870372" cy="3170099"/>
          </a:xfrm>
          <a:prstGeom prst="rect">
            <a:avLst/>
          </a:prstGeom>
          <a:noFill/>
        </p:spPr>
        <p:txBody>
          <a:bodyPr wrap="square" rtlCol="0">
            <a:spAutoFit/>
          </a:bodyPr>
          <a:lstStyle/>
          <a:p>
            <a:pPr algn="ctr"/>
            <a:r>
              <a:rPr lang="fr-FR" sz="4000" b="1" dirty="0" smtClean="0">
                <a:solidFill>
                  <a:srgbClr val="00368B"/>
                </a:solidFill>
              </a:rPr>
              <a:t>2.</a:t>
            </a:r>
          </a:p>
          <a:p>
            <a:pPr algn="ctr"/>
            <a:endParaRPr lang="fr-FR" sz="4000" b="1" dirty="0" smtClean="0">
              <a:solidFill>
                <a:srgbClr val="00368B"/>
              </a:solidFill>
            </a:endParaRPr>
          </a:p>
          <a:p>
            <a:pPr algn="ctr"/>
            <a:r>
              <a:rPr lang="fr-FR" sz="4000" b="1" dirty="0" smtClean="0">
                <a:solidFill>
                  <a:srgbClr val="00368B"/>
                </a:solidFill>
              </a:rPr>
              <a:t>La situation financière</a:t>
            </a:r>
          </a:p>
          <a:p>
            <a:pPr algn="ctr"/>
            <a:r>
              <a:rPr lang="fr-FR" sz="4000" i="1" dirty="0">
                <a:solidFill>
                  <a:srgbClr val="00368B"/>
                </a:solidFill>
              </a:rPr>
              <a:t>	</a:t>
            </a:r>
          </a:p>
          <a:p>
            <a:pPr algn="ctr"/>
            <a:endParaRPr lang="fr-FR" sz="4000" b="1" dirty="0">
              <a:solidFill>
                <a:srgbClr val="00368B"/>
              </a:solidFill>
            </a:endParaRPr>
          </a:p>
        </p:txBody>
      </p:sp>
      <p:sp>
        <p:nvSpPr>
          <p:cNvPr id="3" name="Espace réservé du numéro de diapositive 2"/>
          <p:cNvSpPr>
            <a:spLocks noGrp="1"/>
          </p:cNvSpPr>
          <p:nvPr>
            <p:ph type="sldNum" sz="quarter" idx="12"/>
          </p:nvPr>
        </p:nvSpPr>
        <p:spPr/>
        <p:txBody>
          <a:bodyPr/>
          <a:lstStyle/>
          <a:p>
            <a:fld id="{467CB4ED-C4F0-4BE4-B4AC-8A395D5C1AD8}" type="slidenum">
              <a:rPr lang="fr-FR" smtClean="0"/>
              <a:t>16</a:t>
            </a:fld>
            <a:endParaRPr lang="fr-FR" dirty="0"/>
          </a:p>
        </p:txBody>
      </p:sp>
    </p:spTree>
    <p:extLst>
      <p:ext uri="{BB962C8B-B14F-4D97-AF65-F5344CB8AC3E}">
        <p14:creationId xmlns:p14="http://schemas.microsoft.com/office/powerpoint/2010/main" val="9471120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ZoneTexte 13"/>
          <p:cNvSpPr txBox="1"/>
          <p:nvPr/>
        </p:nvSpPr>
        <p:spPr>
          <a:xfrm>
            <a:off x="653142" y="2088438"/>
            <a:ext cx="7870372" cy="1938992"/>
          </a:xfrm>
          <a:prstGeom prst="rect">
            <a:avLst/>
          </a:prstGeom>
          <a:noFill/>
        </p:spPr>
        <p:txBody>
          <a:bodyPr wrap="square" rtlCol="0">
            <a:spAutoFit/>
          </a:bodyPr>
          <a:lstStyle/>
          <a:p>
            <a:pPr algn="ctr"/>
            <a:r>
              <a:rPr lang="fr-FR" sz="4000" b="1" dirty="0" smtClean="0">
                <a:solidFill>
                  <a:srgbClr val="00368B"/>
                </a:solidFill>
              </a:rPr>
              <a:t>Les dépenses du système de retraite</a:t>
            </a:r>
          </a:p>
          <a:p>
            <a:pPr algn="ctr"/>
            <a:r>
              <a:rPr lang="fr-FR" sz="4000" i="1" dirty="0">
                <a:solidFill>
                  <a:srgbClr val="00368B"/>
                </a:solidFill>
              </a:rPr>
              <a:t>	</a:t>
            </a:r>
          </a:p>
          <a:p>
            <a:pPr algn="ctr"/>
            <a:endParaRPr lang="fr-FR" sz="4000" b="1" dirty="0">
              <a:solidFill>
                <a:srgbClr val="00368B"/>
              </a:solidFill>
            </a:endParaRPr>
          </a:p>
        </p:txBody>
      </p:sp>
      <p:sp>
        <p:nvSpPr>
          <p:cNvPr id="3" name="Espace réservé du numéro de diapositive 2"/>
          <p:cNvSpPr>
            <a:spLocks noGrp="1"/>
          </p:cNvSpPr>
          <p:nvPr>
            <p:ph type="sldNum" sz="quarter" idx="12"/>
          </p:nvPr>
        </p:nvSpPr>
        <p:spPr/>
        <p:txBody>
          <a:bodyPr/>
          <a:lstStyle/>
          <a:p>
            <a:fld id="{467CB4ED-C4F0-4BE4-B4AC-8A395D5C1AD8}" type="slidenum">
              <a:rPr lang="fr-FR" smtClean="0"/>
              <a:t>17</a:t>
            </a:fld>
            <a:endParaRPr lang="fr-FR" dirty="0"/>
          </a:p>
        </p:txBody>
      </p:sp>
    </p:spTree>
    <p:extLst>
      <p:ext uri="{BB962C8B-B14F-4D97-AF65-F5344CB8AC3E}">
        <p14:creationId xmlns:p14="http://schemas.microsoft.com/office/powerpoint/2010/main" val="313574976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5"/>
          <p:cNvSpPr txBox="1">
            <a:spLocks/>
          </p:cNvSpPr>
          <p:nvPr/>
        </p:nvSpPr>
        <p:spPr>
          <a:xfrm>
            <a:off x="940075" y="574935"/>
            <a:ext cx="8058451" cy="710940"/>
          </a:xfrm>
          <a:prstGeom prst="rect">
            <a:avLst/>
          </a:prstGeom>
        </p:spPr>
        <p:txBody>
          <a:bodyPr/>
          <a:lst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1828800" algn="l" defTabSz="457200" rtl="0" eaLnBrk="0" fontAlgn="base" hangingPunct="0">
              <a:spcBef>
                <a:spcPct val="20000"/>
              </a:spcBef>
              <a:spcAft>
                <a:spcPct val="0"/>
              </a:spcAft>
              <a:buFont typeface="Arial" charset="0"/>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fr-FR" b="1" dirty="0" smtClean="0">
                <a:solidFill>
                  <a:srgbClr val="00368B"/>
                </a:solidFill>
              </a:rPr>
              <a:t>Les dépenses vieillesse sont élevées en France</a:t>
            </a:r>
          </a:p>
        </p:txBody>
      </p:sp>
      <p:sp>
        <p:nvSpPr>
          <p:cNvPr id="3" name="Espace réservé du numéro de diapositive 2"/>
          <p:cNvSpPr>
            <a:spLocks noGrp="1"/>
          </p:cNvSpPr>
          <p:nvPr>
            <p:ph type="sldNum" sz="quarter" idx="12"/>
          </p:nvPr>
        </p:nvSpPr>
        <p:spPr/>
        <p:txBody>
          <a:bodyPr/>
          <a:lstStyle/>
          <a:p>
            <a:fld id="{467CB4ED-C4F0-4BE4-B4AC-8A395D5C1AD8}" type="slidenum">
              <a:rPr lang="fr-FR" smtClean="0"/>
              <a:t>18</a:t>
            </a:fld>
            <a:endParaRPr lang="fr-FR" dirty="0"/>
          </a:p>
        </p:txBody>
      </p:sp>
      <p:sp>
        <p:nvSpPr>
          <p:cNvPr id="14" name="Rectangle 13"/>
          <p:cNvSpPr/>
          <p:nvPr/>
        </p:nvSpPr>
        <p:spPr>
          <a:xfrm>
            <a:off x="670201" y="1579110"/>
            <a:ext cx="7920355" cy="400110"/>
          </a:xfrm>
          <a:prstGeom prst="rect">
            <a:avLst/>
          </a:prstGeom>
        </p:spPr>
        <p:txBody>
          <a:bodyPr wrap="square">
            <a:spAutoFit/>
          </a:bodyPr>
          <a:lstStyle/>
          <a:p>
            <a:pPr algn="ctr"/>
            <a:r>
              <a:rPr lang="fr-FR" sz="2000" b="1" dirty="0" smtClean="0">
                <a:solidFill>
                  <a:schemeClr val="tx1">
                    <a:lumMod val="65000"/>
                    <a:lumOff val="35000"/>
                  </a:schemeClr>
                </a:solidFill>
              </a:rPr>
              <a:t>Part des dépenses vieillesse dans le PIB</a:t>
            </a:r>
            <a:endParaRPr lang="fr-FR" sz="2000" b="1" dirty="0">
              <a:solidFill>
                <a:schemeClr val="tx1">
                  <a:lumMod val="65000"/>
                  <a:lumOff val="35000"/>
                </a:schemeClr>
              </a:solidFill>
            </a:endParaRPr>
          </a:p>
        </p:txBody>
      </p:sp>
      <p:sp>
        <p:nvSpPr>
          <p:cNvPr id="15" name="Rectangle 14"/>
          <p:cNvSpPr/>
          <p:nvPr/>
        </p:nvSpPr>
        <p:spPr>
          <a:xfrm>
            <a:off x="635929" y="5964046"/>
            <a:ext cx="4333371" cy="495007"/>
          </a:xfrm>
          <a:prstGeom prst="rect">
            <a:avLst/>
          </a:prstGeom>
        </p:spPr>
        <p:txBody>
          <a:bodyPr wrap="square">
            <a:spAutoFit/>
          </a:bodyPr>
          <a:lstStyle/>
          <a:p>
            <a:pPr algn="just">
              <a:lnSpc>
                <a:spcPct val="112000"/>
              </a:lnSpc>
              <a:spcAft>
                <a:spcPts val="0"/>
              </a:spcAft>
            </a:pPr>
            <a:r>
              <a:rPr lang="fr-FR" sz="1200" i="1" dirty="0" smtClean="0">
                <a:latin typeface="+mn-lt"/>
                <a:ea typeface="Calibri" panose="020F0502020204030204" pitchFamily="34" charset="0"/>
              </a:rPr>
              <a:t>Champ : dépenses vieillesse et survie publiques et privées</a:t>
            </a:r>
          </a:p>
          <a:p>
            <a:pPr algn="just">
              <a:lnSpc>
                <a:spcPct val="112000"/>
              </a:lnSpc>
              <a:spcAft>
                <a:spcPts val="0"/>
              </a:spcAft>
            </a:pPr>
            <a:r>
              <a:rPr lang="fr-FR" sz="1200" i="1" dirty="0" smtClean="0">
                <a:latin typeface="+mn-lt"/>
                <a:ea typeface="Calibri" panose="020F0502020204030204" pitchFamily="34" charset="0"/>
              </a:rPr>
              <a:t>Source</a:t>
            </a:r>
            <a:r>
              <a:rPr lang="fr-FR" sz="1200" i="1" dirty="0">
                <a:latin typeface="+mn-lt"/>
                <a:ea typeface="Calibri" panose="020F0502020204030204" pitchFamily="34" charset="0"/>
              </a:rPr>
              <a:t> : </a:t>
            </a:r>
            <a:r>
              <a:rPr lang="fr-FR" sz="1200" i="1" dirty="0" smtClean="0">
                <a:latin typeface="+mn-lt"/>
                <a:ea typeface="Calibri" panose="020F0502020204030204" pitchFamily="34" charset="0"/>
              </a:rPr>
              <a:t>OCDE</a:t>
            </a:r>
            <a:endParaRPr lang="fr-FR" dirty="0">
              <a:effectLst/>
              <a:latin typeface="+mn-lt"/>
              <a:ea typeface="Calibri" panose="020F0502020204030204" pitchFamily="34" charset="0"/>
            </a:endParaRPr>
          </a:p>
        </p:txBody>
      </p:sp>
      <p:pic>
        <p:nvPicPr>
          <p:cNvPr id="7" name="Image 6"/>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07197" y="1999844"/>
            <a:ext cx="7129607" cy="3936492"/>
          </a:xfrm>
          <a:prstGeom prst="rect">
            <a:avLst/>
          </a:prstGeom>
          <a:noFill/>
        </p:spPr>
      </p:pic>
    </p:spTree>
    <p:extLst>
      <p:ext uri="{BB962C8B-B14F-4D97-AF65-F5344CB8AC3E}">
        <p14:creationId xmlns:p14="http://schemas.microsoft.com/office/powerpoint/2010/main" val="11810026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Image 10"/>
          <p:cNvPicPr>
            <a:picLocks noChangeAspect="1"/>
          </p:cNvPicPr>
          <p:nvPr/>
        </p:nvPicPr>
        <p:blipFill>
          <a:blip r:embed="rId2"/>
          <a:stretch>
            <a:fillRect/>
          </a:stretch>
        </p:blipFill>
        <p:spPr>
          <a:xfrm>
            <a:off x="879420" y="2156028"/>
            <a:ext cx="7877938" cy="4279239"/>
          </a:xfrm>
          <a:prstGeom prst="rect">
            <a:avLst/>
          </a:prstGeom>
        </p:spPr>
      </p:pic>
      <p:sp>
        <p:nvSpPr>
          <p:cNvPr id="4" name="Espace réservé du contenu 5"/>
          <p:cNvSpPr txBox="1">
            <a:spLocks/>
          </p:cNvSpPr>
          <p:nvPr/>
        </p:nvSpPr>
        <p:spPr>
          <a:xfrm>
            <a:off x="940075" y="574935"/>
            <a:ext cx="8058451" cy="710940"/>
          </a:xfrm>
          <a:prstGeom prst="rect">
            <a:avLst/>
          </a:prstGeom>
        </p:spPr>
        <p:txBody>
          <a:bodyPr/>
          <a:lst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1828800" algn="l" defTabSz="457200" rtl="0" eaLnBrk="0" fontAlgn="base" hangingPunct="0">
              <a:spcBef>
                <a:spcPct val="20000"/>
              </a:spcBef>
              <a:spcAft>
                <a:spcPct val="0"/>
              </a:spcAft>
              <a:buFont typeface="Arial" charset="0"/>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fr-FR" b="1" dirty="0" smtClean="0">
                <a:solidFill>
                  <a:srgbClr val="00368B"/>
                </a:solidFill>
              </a:rPr>
              <a:t>Une part des dépenses de retraite dans le PIB en légère baisse à l’horizon de la projection</a:t>
            </a:r>
          </a:p>
        </p:txBody>
      </p:sp>
      <p:sp>
        <p:nvSpPr>
          <p:cNvPr id="3" name="Espace réservé du numéro de diapositive 2"/>
          <p:cNvSpPr>
            <a:spLocks noGrp="1"/>
          </p:cNvSpPr>
          <p:nvPr>
            <p:ph type="sldNum" sz="quarter" idx="12"/>
          </p:nvPr>
        </p:nvSpPr>
        <p:spPr/>
        <p:txBody>
          <a:bodyPr/>
          <a:lstStyle/>
          <a:p>
            <a:fld id="{467CB4ED-C4F0-4BE4-B4AC-8A395D5C1AD8}" type="slidenum">
              <a:rPr lang="fr-FR" smtClean="0"/>
              <a:t>19</a:t>
            </a:fld>
            <a:endParaRPr lang="fr-FR" dirty="0"/>
          </a:p>
        </p:txBody>
      </p:sp>
      <p:sp>
        <p:nvSpPr>
          <p:cNvPr id="14" name="Rectangle 13"/>
          <p:cNvSpPr/>
          <p:nvPr/>
        </p:nvSpPr>
        <p:spPr>
          <a:xfrm>
            <a:off x="916591" y="1758482"/>
            <a:ext cx="7803597" cy="400110"/>
          </a:xfrm>
          <a:prstGeom prst="rect">
            <a:avLst/>
          </a:prstGeom>
        </p:spPr>
        <p:txBody>
          <a:bodyPr wrap="square">
            <a:spAutoFit/>
          </a:bodyPr>
          <a:lstStyle/>
          <a:p>
            <a:pPr algn="ctr"/>
            <a:r>
              <a:rPr lang="fr-FR" sz="2000" b="1" dirty="0" smtClean="0">
                <a:solidFill>
                  <a:schemeClr val="tx1">
                    <a:lumMod val="65000"/>
                    <a:lumOff val="35000"/>
                  </a:schemeClr>
                </a:solidFill>
              </a:rPr>
              <a:t>Part des dépenses </a:t>
            </a:r>
            <a:r>
              <a:rPr lang="fr-FR" sz="2000" b="1" dirty="0">
                <a:solidFill>
                  <a:schemeClr val="tx1">
                    <a:lumMod val="65000"/>
                    <a:lumOff val="35000"/>
                  </a:schemeClr>
                </a:solidFill>
              </a:rPr>
              <a:t>du système de retraite </a:t>
            </a:r>
            <a:r>
              <a:rPr lang="fr-FR" sz="2000" b="1" dirty="0" smtClean="0">
                <a:solidFill>
                  <a:schemeClr val="tx1">
                    <a:lumMod val="65000"/>
                    <a:lumOff val="35000"/>
                  </a:schemeClr>
                </a:solidFill>
              </a:rPr>
              <a:t>dans le PIB</a:t>
            </a:r>
            <a:endParaRPr lang="fr-FR" sz="2000" b="1" dirty="0">
              <a:solidFill>
                <a:schemeClr val="tx1">
                  <a:lumMod val="65000"/>
                  <a:lumOff val="35000"/>
                </a:schemeClr>
              </a:solidFill>
            </a:endParaRPr>
          </a:p>
        </p:txBody>
      </p:sp>
      <p:sp>
        <p:nvSpPr>
          <p:cNvPr id="15" name="Rectangle 14"/>
          <p:cNvSpPr/>
          <p:nvPr/>
        </p:nvSpPr>
        <p:spPr>
          <a:xfrm rot="16200000">
            <a:off x="-1625078" y="4069696"/>
            <a:ext cx="4333371" cy="506036"/>
          </a:xfrm>
          <a:prstGeom prst="rect">
            <a:avLst/>
          </a:prstGeom>
        </p:spPr>
        <p:txBody>
          <a:bodyPr wrap="square">
            <a:spAutoFit/>
          </a:bodyPr>
          <a:lstStyle/>
          <a:p>
            <a:pPr algn="just">
              <a:lnSpc>
                <a:spcPct val="112000"/>
              </a:lnSpc>
              <a:spcAft>
                <a:spcPts val="0"/>
              </a:spcAft>
            </a:pPr>
            <a:r>
              <a:rPr lang="fr-FR" sz="1200" i="1" dirty="0">
                <a:latin typeface="+mn-lt"/>
                <a:ea typeface="Calibri" panose="020F0502020204030204" pitchFamily="34" charset="0"/>
              </a:rPr>
              <a:t>Sources : rapports à la CCSS </a:t>
            </a:r>
            <a:r>
              <a:rPr lang="fr-FR" sz="1200" i="1" dirty="0" smtClean="0">
                <a:latin typeface="+mn-lt"/>
                <a:ea typeface="Calibri" panose="020F0502020204030204" pitchFamily="34" charset="0"/>
              </a:rPr>
              <a:t>2002-2023</a:t>
            </a:r>
            <a:r>
              <a:rPr lang="fr-FR" sz="1200" i="1" dirty="0">
                <a:latin typeface="+mn-lt"/>
                <a:ea typeface="Calibri" panose="020F0502020204030204" pitchFamily="34" charset="0"/>
              </a:rPr>
              <a:t> ; comptabilité nationale </a:t>
            </a:r>
            <a:r>
              <a:rPr lang="fr-FR" sz="1200" i="1" dirty="0" smtClean="0">
                <a:latin typeface="+mn-lt"/>
                <a:ea typeface="Calibri" panose="020F0502020204030204" pitchFamily="34" charset="0"/>
              </a:rPr>
              <a:t>Insee base 2020 et projections COR juin 2024</a:t>
            </a:r>
            <a:endParaRPr lang="fr-FR" dirty="0">
              <a:effectLst/>
              <a:latin typeface="+mn-lt"/>
              <a:ea typeface="Calibri" panose="020F0502020204030204" pitchFamily="34" charset="0"/>
            </a:endParaRPr>
          </a:p>
        </p:txBody>
      </p:sp>
    </p:spTree>
    <p:extLst>
      <p:ext uri="{BB962C8B-B14F-4D97-AF65-F5344CB8AC3E}">
        <p14:creationId xmlns:p14="http://schemas.microsoft.com/office/powerpoint/2010/main" val="38311642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5"/>
          <p:cNvSpPr txBox="1">
            <a:spLocks/>
          </p:cNvSpPr>
          <p:nvPr/>
        </p:nvSpPr>
        <p:spPr>
          <a:xfrm>
            <a:off x="940076" y="574935"/>
            <a:ext cx="7893828" cy="710940"/>
          </a:xfrm>
          <a:prstGeom prst="rect">
            <a:avLst/>
          </a:prstGeom>
        </p:spPr>
        <p:txBody>
          <a:bodyPr/>
          <a:lst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1828800" algn="l" defTabSz="457200" rtl="0" eaLnBrk="0" fontAlgn="base" hangingPunct="0">
              <a:spcBef>
                <a:spcPct val="20000"/>
              </a:spcBef>
              <a:spcAft>
                <a:spcPct val="0"/>
              </a:spcAft>
              <a:buFont typeface="Arial" charset="0"/>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fr-FR" b="1" dirty="0" smtClean="0">
                <a:solidFill>
                  <a:srgbClr val="00368B"/>
                </a:solidFill>
              </a:rPr>
              <a:t>Plan de la présentation</a:t>
            </a:r>
            <a:endParaRPr lang="fr-FR" b="1" dirty="0">
              <a:solidFill>
                <a:srgbClr val="00368B"/>
              </a:solidFill>
            </a:endParaRPr>
          </a:p>
        </p:txBody>
      </p:sp>
      <p:sp>
        <p:nvSpPr>
          <p:cNvPr id="14" name="ZoneTexte 13"/>
          <p:cNvSpPr txBox="1"/>
          <p:nvPr/>
        </p:nvSpPr>
        <p:spPr>
          <a:xfrm>
            <a:off x="860983" y="1785163"/>
            <a:ext cx="7458264" cy="2000548"/>
          </a:xfrm>
          <a:prstGeom prst="rect">
            <a:avLst/>
          </a:prstGeom>
          <a:noFill/>
        </p:spPr>
        <p:txBody>
          <a:bodyPr wrap="square" rtlCol="0">
            <a:spAutoFit/>
          </a:bodyPr>
          <a:lstStyle/>
          <a:p>
            <a:pPr marL="742950" indent="-742950" algn="just">
              <a:spcBef>
                <a:spcPts val="1200"/>
              </a:spcBef>
              <a:buFont typeface="+mj-lt"/>
              <a:buAutoNum type="arabicPeriod"/>
            </a:pPr>
            <a:r>
              <a:rPr lang="fr-FR" sz="2800" b="1" dirty="0" smtClean="0">
                <a:solidFill>
                  <a:srgbClr val="00368B"/>
                </a:solidFill>
              </a:rPr>
              <a:t>Le contexte du rapport annuel de 2024</a:t>
            </a:r>
          </a:p>
          <a:p>
            <a:pPr marL="742950" indent="-742950" algn="just">
              <a:spcBef>
                <a:spcPts val="2400"/>
              </a:spcBef>
              <a:buFont typeface="+mj-lt"/>
              <a:buAutoNum type="arabicPeriod"/>
            </a:pPr>
            <a:r>
              <a:rPr lang="fr-FR" sz="2800" b="1" dirty="0" smtClean="0">
                <a:solidFill>
                  <a:srgbClr val="00368B"/>
                </a:solidFill>
              </a:rPr>
              <a:t>Les hypothèses de projection</a:t>
            </a:r>
          </a:p>
          <a:p>
            <a:pPr marL="742950" indent="-742950" algn="just">
              <a:spcBef>
                <a:spcPts val="2400"/>
              </a:spcBef>
              <a:buFont typeface="+mj-lt"/>
              <a:buAutoNum type="arabicPeriod"/>
            </a:pPr>
            <a:r>
              <a:rPr lang="fr-FR" sz="2800" b="1" dirty="0" smtClean="0">
                <a:solidFill>
                  <a:srgbClr val="00368B"/>
                </a:solidFill>
              </a:rPr>
              <a:t>La situation financière</a:t>
            </a:r>
          </a:p>
        </p:txBody>
      </p:sp>
      <p:sp>
        <p:nvSpPr>
          <p:cNvPr id="3" name="Espace réservé du numéro de diapositive 2"/>
          <p:cNvSpPr>
            <a:spLocks noGrp="1"/>
          </p:cNvSpPr>
          <p:nvPr>
            <p:ph type="sldNum" sz="quarter" idx="4294967295"/>
          </p:nvPr>
        </p:nvSpPr>
        <p:spPr>
          <a:xfrm>
            <a:off x="0" y="0"/>
            <a:ext cx="0" cy="0"/>
          </a:xfrm>
        </p:spPr>
        <p:txBody>
          <a:bodyPr/>
          <a:lstStyle/>
          <a:p>
            <a:fld id="{467CB4ED-C4F0-4BE4-B4AC-8A395D5C1AD8}" type="slidenum">
              <a:rPr lang="fr-FR" smtClean="0"/>
              <a:t>2</a:t>
            </a:fld>
            <a:endParaRPr lang="fr-FR" dirty="0"/>
          </a:p>
        </p:txBody>
      </p:sp>
      <p:sp>
        <p:nvSpPr>
          <p:cNvPr id="7" name="Espace réservé du numéro de diapositive 3"/>
          <p:cNvSpPr>
            <a:spLocks noGrp="1"/>
          </p:cNvSpPr>
          <p:nvPr>
            <p:ph type="sldNum" sz="quarter" idx="14"/>
          </p:nvPr>
        </p:nvSpPr>
        <p:spPr>
          <a:xfrm>
            <a:off x="3505200" y="6565900"/>
            <a:ext cx="2133600" cy="168275"/>
          </a:xfrm>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26658FA7-F953-4DB8-9A5C-006B50E3806F}" type="slidenum">
              <a:rPr lang="en-US" altLang="fr-FR">
                <a:solidFill>
                  <a:schemeClr val="bg1"/>
                </a:solidFill>
              </a:rPr>
              <a:pPr eaLnBrk="1" hangingPunct="1"/>
              <a:t>2</a:t>
            </a:fld>
            <a:endParaRPr lang="en-US" altLang="fr-FR">
              <a:solidFill>
                <a:schemeClr val="bg1"/>
              </a:solidFill>
            </a:endParaRPr>
          </a:p>
        </p:txBody>
      </p:sp>
    </p:spTree>
    <p:extLst>
      <p:ext uri="{BB962C8B-B14F-4D97-AF65-F5344CB8AC3E}">
        <p14:creationId xmlns:p14="http://schemas.microsoft.com/office/powerpoint/2010/main" val="283695439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5"/>
          <p:cNvSpPr txBox="1">
            <a:spLocks/>
          </p:cNvSpPr>
          <p:nvPr/>
        </p:nvSpPr>
        <p:spPr>
          <a:xfrm>
            <a:off x="970384" y="574935"/>
            <a:ext cx="8066040" cy="710940"/>
          </a:xfrm>
          <a:prstGeom prst="rect">
            <a:avLst/>
          </a:prstGeom>
        </p:spPr>
        <p:txBody>
          <a:bodyPr/>
          <a:lst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1828800" algn="l" defTabSz="457200" rtl="0" eaLnBrk="0" fontAlgn="base" hangingPunct="0">
              <a:spcBef>
                <a:spcPct val="20000"/>
              </a:spcBef>
              <a:spcAft>
                <a:spcPct val="0"/>
              </a:spcAft>
              <a:buFont typeface="Arial" charset="0"/>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fr-FR" sz="3000" b="1" dirty="0" smtClean="0">
                <a:solidFill>
                  <a:srgbClr val="00368B"/>
                </a:solidFill>
              </a:rPr>
              <a:t>Malgré le vieillissement de la population, une baisse des dépenses dans le PIB liée à la diminution relative de la pension </a:t>
            </a:r>
            <a:endParaRPr lang="fr-FR" sz="3000" b="1" dirty="0">
              <a:solidFill>
                <a:srgbClr val="00368B"/>
              </a:solidFill>
            </a:endParaRPr>
          </a:p>
        </p:txBody>
      </p:sp>
      <p:sp>
        <p:nvSpPr>
          <p:cNvPr id="9" name="ZoneTexte 8"/>
          <p:cNvSpPr txBox="1"/>
          <p:nvPr/>
        </p:nvSpPr>
        <p:spPr>
          <a:xfrm>
            <a:off x="951007" y="2132224"/>
            <a:ext cx="3692712" cy="369332"/>
          </a:xfrm>
          <a:prstGeom prst="rect">
            <a:avLst/>
          </a:prstGeom>
          <a:noFill/>
        </p:spPr>
        <p:txBody>
          <a:bodyPr wrap="square" rtlCol="0">
            <a:spAutoFit/>
          </a:bodyPr>
          <a:lstStyle/>
          <a:p>
            <a:pPr algn="ctr"/>
            <a:r>
              <a:rPr lang="fr-FR" b="1" dirty="0" smtClean="0">
                <a:solidFill>
                  <a:schemeClr val="tx1">
                    <a:lumMod val="65000"/>
                    <a:lumOff val="35000"/>
                  </a:schemeClr>
                </a:solidFill>
              </a:rPr>
              <a:t>Ratio cotisants/retraités</a:t>
            </a:r>
            <a:endParaRPr lang="fr-FR" b="1" dirty="0">
              <a:solidFill>
                <a:schemeClr val="tx1">
                  <a:lumMod val="65000"/>
                  <a:lumOff val="35000"/>
                </a:schemeClr>
              </a:solidFill>
            </a:endParaRPr>
          </a:p>
        </p:txBody>
      </p:sp>
      <p:sp>
        <p:nvSpPr>
          <p:cNvPr id="14" name="ZoneTexte 13"/>
          <p:cNvSpPr txBox="1"/>
          <p:nvPr/>
        </p:nvSpPr>
        <p:spPr>
          <a:xfrm>
            <a:off x="4711957" y="1993725"/>
            <a:ext cx="3760952" cy="646331"/>
          </a:xfrm>
          <a:prstGeom prst="rect">
            <a:avLst/>
          </a:prstGeom>
          <a:noFill/>
        </p:spPr>
        <p:txBody>
          <a:bodyPr wrap="square" rtlCol="0">
            <a:spAutoFit/>
          </a:bodyPr>
          <a:lstStyle/>
          <a:p>
            <a:pPr algn="ctr"/>
            <a:r>
              <a:rPr lang="fr-FR" b="1" dirty="0" smtClean="0">
                <a:solidFill>
                  <a:schemeClr val="tx1">
                    <a:lumMod val="65000"/>
                    <a:lumOff val="35000"/>
                  </a:schemeClr>
                </a:solidFill>
              </a:rPr>
              <a:t>Pension retraités / rémunérations actifs</a:t>
            </a:r>
            <a:endParaRPr lang="fr-FR" b="1" dirty="0">
              <a:solidFill>
                <a:schemeClr val="tx1">
                  <a:lumMod val="65000"/>
                  <a:lumOff val="35000"/>
                </a:schemeClr>
              </a:solidFill>
            </a:endParaRPr>
          </a:p>
        </p:txBody>
      </p:sp>
      <p:sp>
        <p:nvSpPr>
          <p:cNvPr id="10" name="Espace réservé du numéro de diapositive 9"/>
          <p:cNvSpPr>
            <a:spLocks noGrp="1"/>
          </p:cNvSpPr>
          <p:nvPr>
            <p:ph type="sldNum" sz="quarter" idx="12"/>
          </p:nvPr>
        </p:nvSpPr>
        <p:spPr/>
        <p:txBody>
          <a:bodyPr/>
          <a:lstStyle/>
          <a:p>
            <a:fld id="{467CB4ED-C4F0-4BE4-B4AC-8A395D5C1AD8}" type="slidenum">
              <a:rPr lang="fr-FR" smtClean="0"/>
              <a:t>20</a:t>
            </a:fld>
            <a:endParaRPr lang="fr-FR" dirty="0"/>
          </a:p>
        </p:txBody>
      </p:sp>
      <p:sp>
        <p:nvSpPr>
          <p:cNvPr id="12" name="Rectangle 11"/>
          <p:cNvSpPr/>
          <p:nvPr/>
        </p:nvSpPr>
        <p:spPr>
          <a:xfrm>
            <a:off x="943375" y="5768283"/>
            <a:ext cx="7958200" cy="299184"/>
          </a:xfrm>
          <a:prstGeom prst="rect">
            <a:avLst/>
          </a:prstGeom>
        </p:spPr>
        <p:txBody>
          <a:bodyPr wrap="square">
            <a:spAutoFit/>
          </a:bodyPr>
          <a:lstStyle/>
          <a:p>
            <a:pPr algn="just">
              <a:lnSpc>
                <a:spcPct val="112000"/>
              </a:lnSpc>
              <a:spcAft>
                <a:spcPts val="0"/>
              </a:spcAft>
            </a:pPr>
            <a:r>
              <a:rPr lang="fr-FR" sz="1200" i="1" dirty="0">
                <a:latin typeface="+mn-lt"/>
                <a:ea typeface="Calibri" panose="020F0502020204030204" pitchFamily="34" charset="0"/>
              </a:rPr>
              <a:t>Sources : rapports à la CCSS </a:t>
            </a:r>
            <a:r>
              <a:rPr lang="fr-FR" sz="1200" i="1" dirty="0" smtClean="0">
                <a:latin typeface="+mn-lt"/>
                <a:ea typeface="Calibri" panose="020F0502020204030204" pitchFamily="34" charset="0"/>
              </a:rPr>
              <a:t>2002-2023</a:t>
            </a:r>
            <a:r>
              <a:rPr lang="fr-FR" sz="1200" i="1" dirty="0">
                <a:latin typeface="+mn-lt"/>
                <a:ea typeface="Calibri" panose="020F0502020204030204" pitchFamily="34" charset="0"/>
              </a:rPr>
              <a:t> ; comptabilité nationale </a:t>
            </a:r>
            <a:r>
              <a:rPr lang="fr-FR" sz="1200" i="1" dirty="0" smtClean="0">
                <a:latin typeface="+mn-lt"/>
                <a:ea typeface="Calibri" panose="020F0502020204030204" pitchFamily="34" charset="0"/>
              </a:rPr>
              <a:t>Insee base 2020 et projections COR juin 2024</a:t>
            </a:r>
            <a:endParaRPr lang="fr-FR" dirty="0">
              <a:effectLst/>
              <a:latin typeface="+mn-lt"/>
              <a:ea typeface="Calibri" panose="020F0502020204030204" pitchFamily="34" charset="0"/>
            </a:endParaRPr>
          </a:p>
        </p:txBody>
      </p:sp>
      <p:pic>
        <p:nvPicPr>
          <p:cNvPr id="2" name="Image 1"/>
          <p:cNvPicPr>
            <a:picLocks noChangeAspect="1"/>
          </p:cNvPicPr>
          <p:nvPr/>
        </p:nvPicPr>
        <p:blipFill>
          <a:blip r:embed="rId2"/>
          <a:stretch>
            <a:fillRect/>
          </a:stretch>
        </p:blipFill>
        <p:spPr>
          <a:xfrm>
            <a:off x="951006" y="2624199"/>
            <a:ext cx="7521903" cy="3100996"/>
          </a:xfrm>
          <a:prstGeom prst="rect">
            <a:avLst/>
          </a:prstGeom>
        </p:spPr>
      </p:pic>
    </p:spTree>
    <p:extLst>
      <p:ext uri="{BB962C8B-B14F-4D97-AF65-F5344CB8AC3E}">
        <p14:creationId xmlns:p14="http://schemas.microsoft.com/office/powerpoint/2010/main" val="389241447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5"/>
          <p:cNvSpPr txBox="1">
            <a:spLocks/>
          </p:cNvSpPr>
          <p:nvPr/>
        </p:nvSpPr>
        <p:spPr>
          <a:xfrm>
            <a:off x="940076" y="574935"/>
            <a:ext cx="7893828" cy="710940"/>
          </a:xfrm>
          <a:prstGeom prst="rect">
            <a:avLst/>
          </a:prstGeom>
        </p:spPr>
        <p:txBody>
          <a:bodyPr/>
          <a:lst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1828800" algn="l" defTabSz="457200" rtl="0" eaLnBrk="0" fontAlgn="base" hangingPunct="0">
              <a:spcBef>
                <a:spcPct val="20000"/>
              </a:spcBef>
              <a:spcAft>
                <a:spcPct val="0"/>
              </a:spcAft>
              <a:buFont typeface="Arial" charset="0"/>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fr-FR" b="1" dirty="0" smtClean="0">
                <a:solidFill>
                  <a:srgbClr val="00368B"/>
                </a:solidFill>
              </a:rPr>
              <a:t>Un âge de départ à la retraite qui augmenterait pour atteindre 64,5 ans</a:t>
            </a:r>
            <a:endParaRPr lang="fr-FR" b="1" dirty="0">
              <a:solidFill>
                <a:srgbClr val="00368B"/>
              </a:solidFill>
            </a:endParaRPr>
          </a:p>
        </p:txBody>
      </p:sp>
      <p:sp>
        <p:nvSpPr>
          <p:cNvPr id="6" name="ZoneTexte 5"/>
          <p:cNvSpPr txBox="1"/>
          <p:nvPr/>
        </p:nvSpPr>
        <p:spPr>
          <a:xfrm>
            <a:off x="1018883" y="1844878"/>
            <a:ext cx="7167288" cy="400110"/>
          </a:xfrm>
          <a:prstGeom prst="rect">
            <a:avLst/>
          </a:prstGeom>
          <a:noFill/>
        </p:spPr>
        <p:txBody>
          <a:bodyPr wrap="square" rtlCol="0">
            <a:spAutoFit/>
          </a:bodyPr>
          <a:lstStyle/>
          <a:p>
            <a:pPr algn="ctr"/>
            <a:r>
              <a:rPr lang="fr-FR" sz="2000" b="1" dirty="0" smtClean="0">
                <a:solidFill>
                  <a:schemeClr val="tx1">
                    <a:lumMod val="65000"/>
                    <a:lumOff val="35000"/>
                  </a:schemeClr>
                </a:solidFill>
              </a:rPr>
              <a:t>Âge conjoncturel de départ à la retraite</a:t>
            </a:r>
            <a:endParaRPr lang="fr-FR" sz="2000" b="1" dirty="0">
              <a:solidFill>
                <a:schemeClr val="tx1">
                  <a:lumMod val="65000"/>
                  <a:lumOff val="35000"/>
                </a:schemeClr>
              </a:solidFill>
            </a:endParaRPr>
          </a:p>
        </p:txBody>
      </p:sp>
      <p:sp>
        <p:nvSpPr>
          <p:cNvPr id="3" name="Espace réservé du numéro de diapositive 2"/>
          <p:cNvSpPr>
            <a:spLocks noGrp="1"/>
          </p:cNvSpPr>
          <p:nvPr>
            <p:ph type="sldNum" sz="quarter" idx="12"/>
          </p:nvPr>
        </p:nvSpPr>
        <p:spPr/>
        <p:txBody>
          <a:bodyPr/>
          <a:lstStyle/>
          <a:p>
            <a:fld id="{467CB4ED-C4F0-4BE4-B4AC-8A395D5C1AD8}" type="slidenum">
              <a:rPr lang="fr-FR" smtClean="0"/>
              <a:t>21</a:t>
            </a:fld>
            <a:endParaRPr lang="fr-FR" dirty="0"/>
          </a:p>
        </p:txBody>
      </p:sp>
      <p:sp>
        <p:nvSpPr>
          <p:cNvPr id="9" name="Rectangle 8"/>
          <p:cNvSpPr/>
          <p:nvPr/>
        </p:nvSpPr>
        <p:spPr>
          <a:xfrm>
            <a:off x="1013815" y="5872538"/>
            <a:ext cx="7893672" cy="299184"/>
          </a:xfrm>
          <a:prstGeom prst="rect">
            <a:avLst/>
          </a:prstGeom>
        </p:spPr>
        <p:txBody>
          <a:bodyPr wrap="square">
            <a:spAutoFit/>
          </a:bodyPr>
          <a:lstStyle/>
          <a:p>
            <a:pPr algn="just">
              <a:lnSpc>
                <a:spcPct val="112000"/>
              </a:lnSpc>
              <a:spcAft>
                <a:spcPts val="0"/>
              </a:spcAft>
            </a:pPr>
            <a:r>
              <a:rPr lang="fr-FR" sz="1200" i="1" dirty="0">
                <a:latin typeface="+mn-lt"/>
                <a:ea typeface="Calibri" panose="020F0502020204030204" pitchFamily="34" charset="0"/>
              </a:rPr>
              <a:t>Sources : </a:t>
            </a:r>
            <a:r>
              <a:rPr lang="fr-FR" sz="1200" i="1" dirty="0" smtClean="0">
                <a:latin typeface="+mn-lt"/>
                <a:ea typeface="Calibri" panose="020F0502020204030204" pitchFamily="34" charset="0"/>
              </a:rPr>
              <a:t>Drees, modèles </a:t>
            </a:r>
            <a:r>
              <a:rPr lang="fr-FR" sz="1200" i="1" dirty="0">
                <a:latin typeface="+mn-lt"/>
                <a:ea typeface="Calibri" panose="020F0502020204030204" pitchFamily="34" charset="0"/>
              </a:rPr>
              <a:t>Ancètre et </a:t>
            </a:r>
            <a:r>
              <a:rPr lang="fr-FR" sz="1200" i="1" dirty="0" smtClean="0">
                <a:latin typeface="+mn-lt"/>
                <a:ea typeface="Calibri" panose="020F0502020204030204" pitchFamily="34" charset="0"/>
              </a:rPr>
              <a:t>Trajectoire, hypothèses </a:t>
            </a:r>
            <a:r>
              <a:rPr lang="fr-FR" sz="1200" i="1" dirty="0">
                <a:latin typeface="+mn-lt"/>
                <a:ea typeface="Calibri" panose="020F0502020204030204" pitchFamily="34" charset="0"/>
              </a:rPr>
              <a:t>COR </a:t>
            </a:r>
            <a:r>
              <a:rPr lang="fr-FR" sz="1200" i="1" dirty="0" smtClean="0">
                <a:latin typeface="+mn-lt"/>
                <a:ea typeface="Calibri" panose="020F0502020204030204" pitchFamily="34" charset="0"/>
              </a:rPr>
              <a:t>2024.</a:t>
            </a:r>
            <a:endParaRPr lang="fr-FR" dirty="0">
              <a:effectLst/>
              <a:latin typeface="+mn-lt"/>
              <a:ea typeface="Calibri" panose="020F0502020204030204" pitchFamily="34" charset="0"/>
            </a:endParaRPr>
          </a:p>
        </p:txBody>
      </p:sp>
      <p:pic>
        <p:nvPicPr>
          <p:cNvPr id="5" name="Image 4"/>
          <p:cNvPicPr>
            <a:picLocks noChangeAspect="1"/>
          </p:cNvPicPr>
          <p:nvPr/>
        </p:nvPicPr>
        <p:blipFill>
          <a:blip r:embed="rId2"/>
          <a:stretch>
            <a:fillRect/>
          </a:stretch>
        </p:blipFill>
        <p:spPr>
          <a:xfrm>
            <a:off x="1018883" y="2238972"/>
            <a:ext cx="7167287" cy="3623946"/>
          </a:xfrm>
          <a:prstGeom prst="rect">
            <a:avLst/>
          </a:prstGeom>
        </p:spPr>
      </p:pic>
    </p:spTree>
    <p:extLst>
      <p:ext uri="{BB962C8B-B14F-4D97-AF65-F5344CB8AC3E}">
        <p14:creationId xmlns:p14="http://schemas.microsoft.com/office/powerpoint/2010/main" val="353504030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5"/>
          <p:cNvSpPr txBox="1">
            <a:spLocks/>
          </p:cNvSpPr>
          <p:nvPr/>
        </p:nvSpPr>
        <p:spPr>
          <a:xfrm>
            <a:off x="940076" y="574935"/>
            <a:ext cx="7893828" cy="710940"/>
          </a:xfrm>
          <a:prstGeom prst="rect">
            <a:avLst/>
          </a:prstGeom>
        </p:spPr>
        <p:txBody>
          <a:bodyPr/>
          <a:lst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1828800" algn="l" defTabSz="457200" rtl="0" eaLnBrk="0" fontAlgn="base" hangingPunct="0">
              <a:spcBef>
                <a:spcPct val="20000"/>
              </a:spcBef>
              <a:spcAft>
                <a:spcPct val="0"/>
              </a:spcAft>
              <a:buFont typeface="Arial" charset="0"/>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fr-FR" sz="2800" b="1" dirty="0" smtClean="0">
                <a:solidFill>
                  <a:srgbClr val="00368B"/>
                </a:solidFill>
              </a:rPr>
              <a:t>Une durée de retraite qui augmenterait après la montée en charge des réformes</a:t>
            </a:r>
            <a:endParaRPr lang="fr-FR" sz="2800" b="1" dirty="0">
              <a:solidFill>
                <a:srgbClr val="00368B"/>
              </a:solidFill>
            </a:endParaRPr>
          </a:p>
        </p:txBody>
      </p:sp>
      <p:sp>
        <p:nvSpPr>
          <p:cNvPr id="6" name="ZoneTexte 5"/>
          <p:cNvSpPr txBox="1"/>
          <p:nvPr/>
        </p:nvSpPr>
        <p:spPr>
          <a:xfrm>
            <a:off x="1005078" y="1815382"/>
            <a:ext cx="7133844" cy="400110"/>
          </a:xfrm>
          <a:prstGeom prst="rect">
            <a:avLst/>
          </a:prstGeom>
          <a:noFill/>
        </p:spPr>
        <p:txBody>
          <a:bodyPr wrap="square" rtlCol="0">
            <a:spAutoFit/>
          </a:bodyPr>
          <a:lstStyle/>
          <a:p>
            <a:pPr algn="ctr"/>
            <a:r>
              <a:rPr lang="fr-FR" sz="2000" b="1" dirty="0" smtClean="0">
                <a:solidFill>
                  <a:schemeClr val="tx1">
                    <a:lumMod val="65000"/>
                    <a:lumOff val="35000"/>
                  </a:schemeClr>
                </a:solidFill>
              </a:rPr>
              <a:t>Durée de retraite en années</a:t>
            </a:r>
            <a:endParaRPr lang="fr-FR" sz="2000" b="1" dirty="0">
              <a:solidFill>
                <a:schemeClr val="tx1">
                  <a:lumMod val="65000"/>
                  <a:lumOff val="35000"/>
                </a:schemeClr>
              </a:solidFill>
            </a:endParaRPr>
          </a:p>
        </p:txBody>
      </p:sp>
      <p:sp>
        <p:nvSpPr>
          <p:cNvPr id="3" name="Espace réservé du numéro de diapositive 2"/>
          <p:cNvSpPr>
            <a:spLocks noGrp="1"/>
          </p:cNvSpPr>
          <p:nvPr>
            <p:ph type="sldNum" sz="quarter" idx="12"/>
          </p:nvPr>
        </p:nvSpPr>
        <p:spPr/>
        <p:txBody>
          <a:bodyPr/>
          <a:lstStyle/>
          <a:p>
            <a:fld id="{467CB4ED-C4F0-4BE4-B4AC-8A395D5C1AD8}" type="slidenum">
              <a:rPr lang="fr-FR" smtClean="0"/>
              <a:t>22</a:t>
            </a:fld>
            <a:endParaRPr lang="fr-FR" dirty="0"/>
          </a:p>
        </p:txBody>
      </p:sp>
      <p:sp>
        <p:nvSpPr>
          <p:cNvPr id="9" name="Rectangle 8"/>
          <p:cNvSpPr/>
          <p:nvPr/>
        </p:nvSpPr>
        <p:spPr>
          <a:xfrm>
            <a:off x="940075" y="5931530"/>
            <a:ext cx="7893672" cy="299184"/>
          </a:xfrm>
          <a:prstGeom prst="rect">
            <a:avLst/>
          </a:prstGeom>
        </p:spPr>
        <p:txBody>
          <a:bodyPr wrap="square">
            <a:spAutoFit/>
          </a:bodyPr>
          <a:lstStyle/>
          <a:p>
            <a:pPr algn="just">
              <a:lnSpc>
                <a:spcPct val="112000"/>
              </a:lnSpc>
              <a:spcAft>
                <a:spcPts val="0"/>
              </a:spcAft>
            </a:pPr>
            <a:r>
              <a:rPr lang="fr-FR" sz="1200" i="1" dirty="0">
                <a:latin typeface="+mn-lt"/>
                <a:ea typeface="Calibri" panose="020F0502020204030204" pitchFamily="34" charset="0"/>
              </a:rPr>
              <a:t>Sources : </a:t>
            </a:r>
            <a:r>
              <a:rPr lang="fr-FR" sz="1200" i="1" dirty="0" smtClean="0">
                <a:latin typeface="+mn-lt"/>
                <a:ea typeface="Calibri" panose="020F0502020204030204" pitchFamily="34" charset="0"/>
              </a:rPr>
              <a:t>Drees, modèles </a:t>
            </a:r>
            <a:r>
              <a:rPr lang="fr-FR" sz="1200" i="1" dirty="0">
                <a:latin typeface="+mn-lt"/>
                <a:ea typeface="Calibri" panose="020F0502020204030204" pitchFamily="34" charset="0"/>
              </a:rPr>
              <a:t>Ancètre et </a:t>
            </a:r>
            <a:r>
              <a:rPr lang="fr-FR" sz="1200" i="1" dirty="0" smtClean="0">
                <a:latin typeface="+mn-lt"/>
                <a:ea typeface="Calibri" panose="020F0502020204030204" pitchFamily="34" charset="0"/>
              </a:rPr>
              <a:t>Trajectoire, hypothèses </a:t>
            </a:r>
            <a:r>
              <a:rPr lang="fr-FR" sz="1200" i="1" dirty="0">
                <a:latin typeface="+mn-lt"/>
                <a:ea typeface="Calibri" panose="020F0502020204030204" pitchFamily="34" charset="0"/>
              </a:rPr>
              <a:t>COR </a:t>
            </a:r>
            <a:r>
              <a:rPr lang="fr-FR" sz="1200" i="1" dirty="0" smtClean="0">
                <a:latin typeface="+mn-lt"/>
                <a:ea typeface="Calibri" panose="020F0502020204030204" pitchFamily="34" charset="0"/>
              </a:rPr>
              <a:t>2024.</a:t>
            </a:r>
            <a:endParaRPr lang="fr-FR" dirty="0">
              <a:effectLst/>
              <a:latin typeface="+mn-lt"/>
              <a:ea typeface="Calibri" panose="020F0502020204030204" pitchFamily="34" charset="0"/>
            </a:endParaRPr>
          </a:p>
        </p:txBody>
      </p:sp>
      <p:pic>
        <p:nvPicPr>
          <p:cNvPr id="2" name="Image 1"/>
          <p:cNvPicPr>
            <a:picLocks noChangeAspect="1"/>
          </p:cNvPicPr>
          <p:nvPr/>
        </p:nvPicPr>
        <p:blipFill>
          <a:blip r:embed="rId2"/>
          <a:stretch>
            <a:fillRect/>
          </a:stretch>
        </p:blipFill>
        <p:spPr>
          <a:xfrm>
            <a:off x="1005078" y="2214210"/>
            <a:ext cx="7133844" cy="3677412"/>
          </a:xfrm>
          <a:prstGeom prst="rect">
            <a:avLst/>
          </a:prstGeom>
        </p:spPr>
      </p:pic>
    </p:spTree>
    <p:extLst>
      <p:ext uri="{BB962C8B-B14F-4D97-AF65-F5344CB8AC3E}">
        <p14:creationId xmlns:p14="http://schemas.microsoft.com/office/powerpoint/2010/main" val="6047003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4"/>
          </p:nvPr>
        </p:nvSpPr>
        <p:spPr/>
        <p:txBody>
          <a:bodyPr/>
          <a:lstStyle/>
          <a:p>
            <a:pPr>
              <a:defRPr/>
            </a:pPr>
            <a:fld id="{9F3EFED2-9D5C-4947-8DDC-4B4007AF6DF9}" type="slidenum">
              <a:rPr lang="en-US" smtClean="0"/>
              <a:pPr>
                <a:defRPr/>
              </a:pPr>
              <a:t>23</a:t>
            </a:fld>
            <a:endParaRPr lang="en-US" dirty="0"/>
          </a:p>
        </p:txBody>
      </p:sp>
      <p:sp>
        <p:nvSpPr>
          <p:cNvPr id="32772" name="Espace réservé du contenu 1"/>
          <p:cNvSpPr txBox="1">
            <a:spLocks/>
          </p:cNvSpPr>
          <p:nvPr/>
        </p:nvSpPr>
        <p:spPr bwMode="auto">
          <a:xfrm>
            <a:off x="881062" y="1846341"/>
            <a:ext cx="3715231" cy="591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85725" eaLnBrk="0" hangingPunct="0">
              <a:defRPr>
                <a:solidFill>
                  <a:schemeClr val="tx1"/>
                </a:solidFill>
                <a:latin typeface="Calibri" pitchFamily="34" charset="0"/>
                <a:cs typeface="Arial" charset="0"/>
              </a:defRPr>
            </a:lvl1pPr>
            <a:lvl2pPr marL="628650" indent="-266700" eaLnBrk="0" hangingPunct="0">
              <a:defRPr>
                <a:solidFill>
                  <a:schemeClr val="tx1"/>
                </a:solidFill>
                <a:latin typeface="Calibri" pitchFamily="34" charset="0"/>
                <a:cs typeface="Arial" charset="0"/>
              </a:defRPr>
            </a:lvl2pPr>
            <a:lvl3pPr marL="714375" indent="-352425"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defTabSz="457200" eaLnBrk="0" fontAlgn="base" hangingPunct="0">
              <a:spcBef>
                <a:spcPct val="0"/>
              </a:spcBef>
              <a:spcAft>
                <a:spcPct val="0"/>
              </a:spcAft>
              <a:defRPr>
                <a:solidFill>
                  <a:schemeClr val="tx1"/>
                </a:solidFill>
                <a:latin typeface="Calibri" pitchFamily="34" charset="0"/>
                <a:cs typeface="Arial" charset="0"/>
              </a:defRPr>
            </a:lvl6pPr>
            <a:lvl7pPr marL="2971800" indent="-228600" defTabSz="457200" eaLnBrk="0" fontAlgn="base" hangingPunct="0">
              <a:spcBef>
                <a:spcPct val="0"/>
              </a:spcBef>
              <a:spcAft>
                <a:spcPct val="0"/>
              </a:spcAft>
              <a:defRPr>
                <a:solidFill>
                  <a:schemeClr val="tx1"/>
                </a:solidFill>
                <a:latin typeface="Calibri" pitchFamily="34" charset="0"/>
                <a:cs typeface="Arial" charset="0"/>
              </a:defRPr>
            </a:lvl7pPr>
            <a:lvl8pPr marL="3429000" indent="-228600" defTabSz="457200" eaLnBrk="0" fontAlgn="base" hangingPunct="0">
              <a:spcBef>
                <a:spcPct val="0"/>
              </a:spcBef>
              <a:spcAft>
                <a:spcPct val="0"/>
              </a:spcAft>
              <a:defRPr>
                <a:solidFill>
                  <a:schemeClr val="tx1"/>
                </a:solidFill>
                <a:latin typeface="Calibri" pitchFamily="34" charset="0"/>
                <a:cs typeface="Arial" charset="0"/>
              </a:defRPr>
            </a:lvl8pPr>
            <a:lvl9pPr marL="3886200" indent="-228600" defTabSz="457200" eaLnBrk="0" fontAlgn="base" hangingPunct="0">
              <a:spcBef>
                <a:spcPct val="0"/>
              </a:spcBef>
              <a:spcAft>
                <a:spcPct val="0"/>
              </a:spcAft>
              <a:defRPr>
                <a:solidFill>
                  <a:schemeClr val="tx1"/>
                </a:solidFill>
                <a:latin typeface="Calibri" pitchFamily="34" charset="0"/>
                <a:cs typeface="Arial" charset="0"/>
              </a:defRPr>
            </a:lvl9pPr>
          </a:lstStyle>
          <a:p>
            <a:pPr algn="ctr">
              <a:spcBef>
                <a:spcPct val="20000"/>
              </a:spcBef>
              <a:buFont typeface="Arial" charset="0"/>
              <a:buNone/>
            </a:pPr>
            <a:r>
              <a:rPr lang="fr-FR" altLang="fr-FR" sz="1600" b="1" dirty="0" smtClean="0">
                <a:solidFill>
                  <a:schemeClr val="tx1">
                    <a:lumMod val="65000"/>
                    <a:lumOff val="35000"/>
                  </a:schemeClr>
                </a:solidFill>
              </a:rPr>
              <a:t>Pension nette moyenne </a:t>
            </a:r>
            <a:br>
              <a:rPr lang="fr-FR" altLang="fr-FR" sz="1600" b="1" dirty="0" smtClean="0">
                <a:solidFill>
                  <a:schemeClr val="tx1">
                    <a:lumMod val="65000"/>
                    <a:lumOff val="35000"/>
                  </a:schemeClr>
                </a:solidFill>
              </a:rPr>
            </a:br>
            <a:r>
              <a:rPr lang="fr-FR" altLang="fr-FR" sz="1600" b="1" dirty="0" smtClean="0">
                <a:solidFill>
                  <a:schemeClr val="tx1">
                    <a:lumMod val="65000"/>
                    <a:lumOff val="35000"/>
                  </a:schemeClr>
                </a:solidFill>
              </a:rPr>
              <a:t>en euros constants 2021</a:t>
            </a:r>
            <a:endParaRPr lang="fr-FR" altLang="fr-FR" sz="2400" b="1" dirty="0">
              <a:solidFill>
                <a:schemeClr val="tx1">
                  <a:lumMod val="65000"/>
                  <a:lumOff val="35000"/>
                </a:schemeClr>
              </a:solidFill>
            </a:endParaRPr>
          </a:p>
        </p:txBody>
      </p:sp>
      <p:sp>
        <p:nvSpPr>
          <p:cNvPr id="32773" name="Espace réservé du contenu 2"/>
          <p:cNvSpPr txBox="1">
            <a:spLocks/>
          </p:cNvSpPr>
          <p:nvPr/>
        </p:nvSpPr>
        <p:spPr bwMode="auto">
          <a:xfrm>
            <a:off x="881063" y="557213"/>
            <a:ext cx="7893050"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defTabSz="457200" eaLnBrk="0" fontAlgn="base" hangingPunct="0">
              <a:spcBef>
                <a:spcPct val="0"/>
              </a:spcBef>
              <a:spcAft>
                <a:spcPct val="0"/>
              </a:spcAft>
              <a:defRPr>
                <a:solidFill>
                  <a:schemeClr val="tx1"/>
                </a:solidFill>
                <a:latin typeface="Calibri" pitchFamily="34" charset="0"/>
                <a:cs typeface="Arial" charset="0"/>
              </a:defRPr>
            </a:lvl6pPr>
            <a:lvl7pPr marL="2971800" indent="-228600" defTabSz="457200" eaLnBrk="0" fontAlgn="base" hangingPunct="0">
              <a:spcBef>
                <a:spcPct val="0"/>
              </a:spcBef>
              <a:spcAft>
                <a:spcPct val="0"/>
              </a:spcAft>
              <a:defRPr>
                <a:solidFill>
                  <a:schemeClr val="tx1"/>
                </a:solidFill>
                <a:latin typeface="Calibri" pitchFamily="34" charset="0"/>
                <a:cs typeface="Arial" charset="0"/>
              </a:defRPr>
            </a:lvl7pPr>
            <a:lvl8pPr marL="3429000" indent="-228600" defTabSz="457200" eaLnBrk="0" fontAlgn="base" hangingPunct="0">
              <a:spcBef>
                <a:spcPct val="0"/>
              </a:spcBef>
              <a:spcAft>
                <a:spcPct val="0"/>
              </a:spcAft>
              <a:defRPr>
                <a:solidFill>
                  <a:schemeClr val="tx1"/>
                </a:solidFill>
                <a:latin typeface="Calibri" pitchFamily="34" charset="0"/>
                <a:cs typeface="Arial" charset="0"/>
              </a:defRPr>
            </a:lvl8pPr>
            <a:lvl9pPr marL="3886200" indent="-228600" defTabSz="457200" eaLnBrk="0" fontAlgn="base" hangingPunct="0">
              <a:spcBef>
                <a:spcPct val="0"/>
              </a:spcBef>
              <a:spcAft>
                <a:spcPct val="0"/>
              </a:spcAft>
              <a:defRPr>
                <a:solidFill>
                  <a:schemeClr val="tx1"/>
                </a:solidFill>
                <a:latin typeface="Calibri" pitchFamily="34" charset="0"/>
                <a:cs typeface="Arial" charset="0"/>
              </a:defRPr>
            </a:lvl9pPr>
          </a:lstStyle>
          <a:p>
            <a:pPr>
              <a:spcBef>
                <a:spcPct val="20000"/>
              </a:spcBef>
              <a:buFont typeface="Arial" charset="0"/>
              <a:buNone/>
            </a:pPr>
            <a:r>
              <a:rPr lang="fr-FR" altLang="fr-FR" sz="3000" b="1" dirty="0" smtClean="0">
                <a:solidFill>
                  <a:srgbClr val="00368B"/>
                </a:solidFill>
              </a:rPr>
              <a:t>La pension moyenne croîtrait toujours plus que les prix, mais moins que les revenus d’activit</a:t>
            </a:r>
            <a:r>
              <a:rPr lang="fr-FR" altLang="fr-FR" sz="3000" b="1" dirty="0">
                <a:solidFill>
                  <a:srgbClr val="00368B"/>
                </a:solidFill>
              </a:rPr>
              <a:t>é</a:t>
            </a:r>
            <a:endParaRPr lang="fr-FR" altLang="fr-FR" sz="3000" b="1" dirty="0">
              <a:solidFill>
                <a:srgbClr val="FF0000"/>
              </a:solidFill>
            </a:endParaRPr>
          </a:p>
        </p:txBody>
      </p:sp>
      <p:sp>
        <p:nvSpPr>
          <p:cNvPr id="9" name="Espace réservé du contenu 1"/>
          <p:cNvSpPr txBox="1">
            <a:spLocks/>
          </p:cNvSpPr>
          <p:nvPr/>
        </p:nvSpPr>
        <p:spPr bwMode="auto">
          <a:xfrm>
            <a:off x="4625790" y="1848126"/>
            <a:ext cx="3745867" cy="5898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85725" eaLnBrk="0" hangingPunct="0">
              <a:defRPr>
                <a:solidFill>
                  <a:schemeClr val="tx1"/>
                </a:solidFill>
                <a:latin typeface="Calibri" pitchFamily="34" charset="0"/>
                <a:cs typeface="Arial" charset="0"/>
              </a:defRPr>
            </a:lvl1pPr>
            <a:lvl2pPr marL="628650" indent="-266700" eaLnBrk="0" hangingPunct="0">
              <a:defRPr>
                <a:solidFill>
                  <a:schemeClr val="tx1"/>
                </a:solidFill>
                <a:latin typeface="Calibri" pitchFamily="34" charset="0"/>
                <a:cs typeface="Arial" charset="0"/>
              </a:defRPr>
            </a:lvl2pPr>
            <a:lvl3pPr marL="714375" indent="-352425"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defTabSz="457200" eaLnBrk="0" fontAlgn="base" hangingPunct="0">
              <a:spcBef>
                <a:spcPct val="0"/>
              </a:spcBef>
              <a:spcAft>
                <a:spcPct val="0"/>
              </a:spcAft>
              <a:defRPr>
                <a:solidFill>
                  <a:schemeClr val="tx1"/>
                </a:solidFill>
                <a:latin typeface="Calibri" pitchFamily="34" charset="0"/>
                <a:cs typeface="Arial" charset="0"/>
              </a:defRPr>
            </a:lvl6pPr>
            <a:lvl7pPr marL="2971800" indent="-228600" defTabSz="457200" eaLnBrk="0" fontAlgn="base" hangingPunct="0">
              <a:spcBef>
                <a:spcPct val="0"/>
              </a:spcBef>
              <a:spcAft>
                <a:spcPct val="0"/>
              </a:spcAft>
              <a:defRPr>
                <a:solidFill>
                  <a:schemeClr val="tx1"/>
                </a:solidFill>
                <a:latin typeface="Calibri" pitchFamily="34" charset="0"/>
                <a:cs typeface="Arial" charset="0"/>
              </a:defRPr>
            </a:lvl7pPr>
            <a:lvl8pPr marL="3429000" indent="-228600" defTabSz="457200" eaLnBrk="0" fontAlgn="base" hangingPunct="0">
              <a:spcBef>
                <a:spcPct val="0"/>
              </a:spcBef>
              <a:spcAft>
                <a:spcPct val="0"/>
              </a:spcAft>
              <a:defRPr>
                <a:solidFill>
                  <a:schemeClr val="tx1"/>
                </a:solidFill>
                <a:latin typeface="Calibri" pitchFamily="34" charset="0"/>
                <a:cs typeface="Arial" charset="0"/>
              </a:defRPr>
            </a:lvl8pPr>
            <a:lvl9pPr marL="3886200" indent="-228600" defTabSz="457200" eaLnBrk="0" fontAlgn="base" hangingPunct="0">
              <a:spcBef>
                <a:spcPct val="0"/>
              </a:spcBef>
              <a:spcAft>
                <a:spcPct val="0"/>
              </a:spcAft>
              <a:defRPr>
                <a:solidFill>
                  <a:schemeClr val="tx1"/>
                </a:solidFill>
                <a:latin typeface="Calibri" pitchFamily="34" charset="0"/>
                <a:cs typeface="Arial" charset="0"/>
              </a:defRPr>
            </a:lvl9pPr>
          </a:lstStyle>
          <a:p>
            <a:pPr algn="ctr">
              <a:spcBef>
                <a:spcPct val="20000"/>
              </a:spcBef>
              <a:buFont typeface="Arial" charset="0"/>
              <a:buNone/>
            </a:pPr>
            <a:r>
              <a:rPr lang="fr-FR" altLang="fr-FR" sz="1600" b="1" dirty="0" smtClean="0">
                <a:solidFill>
                  <a:schemeClr val="tx1">
                    <a:lumMod val="65000"/>
                    <a:lumOff val="35000"/>
                  </a:schemeClr>
                </a:solidFill>
              </a:rPr>
              <a:t>Revenu net d’activité moyen </a:t>
            </a:r>
            <a:br>
              <a:rPr lang="fr-FR" altLang="fr-FR" sz="1600" b="1" dirty="0" smtClean="0">
                <a:solidFill>
                  <a:schemeClr val="tx1">
                    <a:lumMod val="65000"/>
                    <a:lumOff val="35000"/>
                  </a:schemeClr>
                </a:solidFill>
              </a:rPr>
            </a:br>
            <a:r>
              <a:rPr lang="fr-FR" altLang="fr-FR" sz="1600" b="1" dirty="0" smtClean="0">
                <a:solidFill>
                  <a:schemeClr val="tx1">
                    <a:lumMod val="65000"/>
                    <a:lumOff val="35000"/>
                  </a:schemeClr>
                </a:solidFill>
              </a:rPr>
              <a:t>en euros constants 2021</a:t>
            </a:r>
            <a:endParaRPr lang="fr-FR" altLang="fr-FR" sz="1600" b="1" dirty="0">
              <a:solidFill>
                <a:schemeClr val="tx1">
                  <a:lumMod val="65000"/>
                  <a:lumOff val="35000"/>
                </a:schemeClr>
              </a:solidFill>
            </a:endParaRPr>
          </a:p>
          <a:p>
            <a:pPr>
              <a:spcBef>
                <a:spcPct val="20000"/>
              </a:spcBef>
              <a:buFont typeface="Arial" charset="0"/>
              <a:buNone/>
            </a:pPr>
            <a:endParaRPr lang="fr-FR" altLang="fr-FR" sz="2400" b="1" dirty="0">
              <a:solidFill>
                <a:schemeClr val="tx1">
                  <a:lumMod val="65000"/>
                  <a:lumOff val="35000"/>
                </a:schemeClr>
              </a:solidFill>
            </a:endParaRPr>
          </a:p>
        </p:txBody>
      </p:sp>
      <p:sp>
        <p:nvSpPr>
          <p:cNvPr id="13" name="Rectangle 12"/>
          <p:cNvSpPr/>
          <p:nvPr/>
        </p:nvSpPr>
        <p:spPr>
          <a:xfrm>
            <a:off x="862985" y="5568764"/>
            <a:ext cx="7301978" cy="461665"/>
          </a:xfrm>
          <a:prstGeom prst="rect">
            <a:avLst/>
          </a:prstGeom>
        </p:spPr>
        <p:txBody>
          <a:bodyPr wrap="square">
            <a:spAutoFit/>
          </a:bodyPr>
          <a:lstStyle/>
          <a:p>
            <a:r>
              <a:rPr lang="fr-FR" sz="1200" i="1" dirty="0" smtClean="0">
                <a:solidFill>
                  <a:schemeClr val="dk1"/>
                </a:solidFill>
                <a:latin typeface="+mn-lt"/>
                <a:cs typeface="Times New Roman" panose="02020603050405020304" pitchFamily="18" charset="0"/>
              </a:rPr>
              <a:t>Champ : retraités de droits directs vivant en France.</a:t>
            </a:r>
          </a:p>
          <a:p>
            <a:r>
              <a:rPr lang="fr-FR" sz="1200" i="1" dirty="0">
                <a:solidFill>
                  <a:schemeClr val="dk1"/>
                </a:solidFill>
                <a:cs typeface="Times New Roman" panose="02020603050405020304" pitchFamily="18" charset="0"/>
              </a:rPr>
              <a:t>Sources : DREES, modèle ANCETRE </a:t>
            </a:r>
            <a:r>
              <a:rPr lang="fr-FR" sz="1200" i="1" dirty="0" smtClean="0">
                <a:solidFill>
                  <a:schemeClr val="dk1"/>
                </a:solidFill>
                <a:cs typeface="Times New Roman" panose="02020603050405020304" pitchFamily="18" charset="0"/>
              </a:rPr>
              <a:t>2021 </a:t>
            </a:r>
            <a:r>
              <a:rPr lang="fr-FR" sz="1200" i="1" dirty="0">
                <a:solidFill>
                  <a:schemeClr val="dk1"/>
                </a:solidFill>
                <a:cs typeface="Times New Roman" panose="02020603050405020304" pitchFamily="18" charset="0"/>
              </a:rPr>
              <a:t>; INSEE, Comptes Nationaux ; projections COR </a:t>
            </a:r>
            <a:r>
              <a:rPr lang="fr-FR" sz="1200" i="1" dirty="0" smtClean="0">
                <a:solidFill>
                  <a:schemeClr val="dk1"/>
                </a:solidFill>
                <a:cs typeface="Times New Roman" panose="02020603050405020304" pitchFamily="18" charset="0"/>
              </a:rPr>
              <a:t>2024.</a:t>
            </a:r>
            <a:endParaRPr lang="fr-FR" sz="1200" i="1" dirty="0">
              <a:solidFill>
                <a:schemeClr val="dk1"/>
              </a:solidFill>
              <a:cs typeface="Times New Roman" panose="02020603050405020304" pitchFamily="18" charset="0"/>
            </a:endParaRPr>
          </a:p>
        </p:txBody>
      </p:sp>
      <p:pic>
        <p:nvPicPr>
          <p:cNvPr id="3" name="Image 2"/>
          <p:cNvPicPr>
            <a:picLocks noChangeAspect="1"/>
          </p:cNvPicPr>
          <p:nvPr/>
        </p:nvPicPr>
        <p:blipFill>
          <a:blip r:embed="rId3"/>
          <a:stretch>
            <a:fillRect/>
          </a:stretch>
        </p:blipFill>
        <p:spPr>
          <a:xfrm>
            <a:off x="881063" y="2429912"/>
            <a:ext cx="7490594" cy="3065048"/>
          </a:xfrm>
          <a:prstGeom prst="rect">
            <a:avLst/>
          </a:prstGeom>
        </p:spPr>
      </p:pic>
    </p:spTree>
    <p:extLst>
      <p:ext uri="{BB962C8B-B14F-4D97-AF65-F5344CB8AC3E}">
        <p14:creationId xmlns:p14="http://schemas.microsoft.com/office/powerpoint/2010/main" val="424836181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4"/>
          </p:nvPr>
        </p:nvSpPr>
        <p:spPr/>
        <p:txBody>
          <a:bodyPr/>
          <a:lstStyle/>
          <a:p>
            <a:pPr>
              <a:defRPr/>
            </a:pPr>
            <a:fld id="{9F3EFED2-9D5C-4947-8DDC-4B4007AF6DF9}" type="slidenum">
              <a:rPr lang="en-US" smtClean="0"/>
              <a:pPr>
                <a:defRPr/>
              </a:pPr>
              <a:t>24</a:t>
            </a:fld>
            <a:endParaRPr lang="en-US" dirty="0"/>
          </a:p>
        </p:txBody>
      </p:sp>
      <p:sp>
        <p:nvSpPr>
          <p:cNvPr id="32772" name="Espace réservé du contenu 1"/>
          <p:cNvSpPr txBox="1">
            <a:spLocks/>
          </p:cNvSpPr>
          <p:nvPr/>
        </p:nvSpPr>
        <p:spPr bwMode="auto">
          <a:xfrm>
            <a:off x="1077468" y="1587368"/>
            <a:ext cx="6989064" cy="4427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85725" eaLnBrk="0" hangingPunct="0">
              <a:defRPr>
                <a:solidFill>
                  <a:schemeClr val="tx1"/>
                </a:solidFill>
                <a:latin typeface="Calibri" pitchFamily="34" charset="0"/>
                <a:cs typeface="Arial" charset="0"/>
              </a:defRPr>
            </a:lvl1pPr>
            <a:lvl2pPr marL="628650" indent="-266700" eaLnBrk="0" hangingPunct="0">
              <a:defRPr>
                <a:solidFill>
                  <a:schemeClr val="tx1"/>
                </a:solidFill>
                <a:latin typeface="Calibri" pitchFamily="34" charset="0"/>
                <a:cs typeface="Arial" charset="0"/>
              </a:defRPr>
            </a:lvl2pPr>
            <a:lvl3pPr marL="714375" indent="-352425"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defTabSz="457200" eaLnBrk="0" fontAlgn="base" hangingPunct="0">
              <a:spcBef>
                <a:spcPct val="0"/>
              </a:spcBef>
              <a:spcAft>
                <a:spcPct val="0"/>
              </a:spcAft>
              <a:defRPr>
                <a:solidFill>
                  <a:schemeClr val="tx1"/>
                </a:solidFill>
                <a:latin typeface="Calibri" pitchFamily="34" charset="0"/>
                <a:cs typeface="Arial" charset="0"/>
              </a:defRPr>
            </a:lvl6pPr>
            <a:lvl7pPr marL="2971800" indent="-228600" defTabSz="457200" eaLnBrk="0" fontAlgn="base" hangingPunct="0">
              <a:spcBef>
                <a:spcPct val="0"/>
              </a:spcBef>
              <a:spcAft>
                <a:spcPct val="0"/>
              </a:spcAft>
              <a:defRPr>
                <a:solidFill>
                  <a:schemeClr val="tx1"/>
                </a:solidFill>
                <a:latin typeface="Calibri" pitchFamily="34" charset="0"/>
                <a:cs typeface="Arial" charset="0"/>
              </a:defRPr>
            </a:lvl7pPr>
            <a:lvl8pPr marL="3429000" indent="-228600" defTabSz="457200" eaLnBrk="0" fontAlgn="base" hangingPunct="0">
              <a:spcBef>
                <a:spcPct val="0"/>
              </a:spcBef>
              <a:spcAft>
                <a:spcPct val="0"/>
              </a:spcAft>
              <a:defRPr>
                <a:solidFill>
                  <a:schemeClr val="tx1"/>
                </a:solidFill>
                <a:latin typeface="Calibri" pitchFamily="34" charset="0"/>
                <a:cs typeface="Arial" charset="0"/>
              </a:defRPr>
            </a:lvl8pPr>
            <a:lvl9pPr marL="3886200" indent="-228600" defTabSz="457200" eaLnBrk="0" fontAlgn="base" hangingPunct="0">
              <a:spcBef>
                <a:spcPct val="0"/>
              </a:spcBef>
              <a:spcAft>
                <a:spcPct val="0"/>
              </a:spcAft>
              <a:defRPr>
                <a:solidFill>
                  <a:schemeClr val="tx1"/>
                </a:solidFill>
                <a:latin typeface="Calibri" pitchFamily="34" charset="0"/>
                <a:cs typeface="Arial" charset="0"/>
              </a:defRPr>
            </a:lvl9pPr>
          </a:lstStyle>
          <a:p>
            <a:pPr algn="ctr">
              <a:spcBef>
                <a:spcPct val="20000"/>
              </a:spcBef>
              <a:buFont typeface="Arial" charset="0"/>
              <a:buNone/>
            </a:pPr>
            <a:r>
              <a:rPr lang="fr-FR" altLang="fr-FR" sz="2000" b="1" dirty="0" smtClean="0">
                <a:solidFill>
                  <a:schemeClr val="tx1">
                    <a:lumMod val="65000"/>
                    <a:lumOff val="35000"/>
                  </a:schemeClr>
                </a:solidFill>
              </a:rPr>
              <a:t>Niveau de vie moyen des retraités rapporté à celui de l’ensemble de la population (par UC)</a:t>
            </a:r>
            <a:endParaRPr lang="fr-FR" altLang="fr-FR" sz="2000" b="1" dirty="0">
              <a:solidFill>
                <a:schemeClr val="tx1">
                  <a:lumMod val="65000"/>
                  <a:lumOff val="35000"/>
                </a:schemeClr>
              </a:solidFill>
            </a:endParaRPr>
          </a:p>
          <a:p>
            <a:pPr>
              <a:spcBef>
                <a:spcPct val="20000"/>
              </a:spcBef>
              <a:buFont typeface="Arial" charset="0"/>
              <a:buNone/>
            </a:pPr>
            <a:endParaRPr lang="fr-FR" altLang="fr-FR" sz="3200" b="1" dirty="0">
              <a:solidFill>
                <a:schemeClr val="tx1">
                  <a:lumMod val="65000"/>
                  <a:lumOff val="35000"/>
                </a:schemeClr>
              </a:solidFill>
            </a:endParaRPr>
          </a:p>
        </p:txBody>
      </p:sp>
      <p:sp>
        <p:nvSpPr>
          <p:cNvPr id="32773" name="Espace réservé du contenu 2"/>
          <p:cNvSpPr txBox="1">
            <a:spLocks/>
          </p:cNvSpPr>
          <p:nvPr/>
        </p:nvSpPr>
        <p:spPr bwMode="auto">
          <a:xfrm>
            <a:off x="881063" y="557213"/>
            <a:ext cx="7893050"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defTabSz="457200" eaLnBrk="0" fontAlgn="base" hangingPunct="0">
              <a:spcBef>
                <a:spcPct val="0"/>
              </a:spcBef>
              <a:spcAft>
                <a:spcPct val="0"/>
              </a:spcAft>
              <a:defRPr>
                <a:solidFill>
                  <a:schemeClr val="tx1"/>
                </a:solidFill>
                <a:latin typeface="Calibri" pitchFamily="34" charset="0"/>
                <a:cs typeface="Arial" charset="0"/>
              </a:defRPr>
            </a:lvl6pPr>
            <a:lvl7pPr marL="2971800" indent="-228600" defTabSz="457200" eaLnBrk="0" fontAlgn="base" hangingPunct="0">
              <a:spcBef>
                <a:spcPct val="0"/>
              </a:spcBef>
              <a:spcAft>
                <a:spcPct val="0"/>
              </a:spcAft>
              <a:defRPr>
                <a:solidFill>
                  <a:schemeClr val="tx1"/>
                </a:solidFill>
                <a:latin typeface="Calibri" pitchFamily="34" charset="0"/>
                <a:cs typeface="Arial" charset="0"/>
              </a:defRPr>
            </a:lvl7pPr>
            <a:lvl8pPr marL="3429000" indent="-228600" defTabSz="457200" eaLnBrk="0" fontAlgn="base" hangingPunct="0">
              <a:spcBef>
                <a:spcPct val="0"/>
              </a:spcBef>
              <a:spcAft>
                <a:spcPct val="0"/>
              </a:spcAft>
              <a:defRPr>
                <a:solidFill>
                  <a:schemeClr val="tx1"/>
                </a:solidFill>
                <a:latin typeface="Calibri" pitchFamily="34" charset="0"/>
                <a:cs typeface="Arial" charset="0"/>
              </a:defRPr>
            </a:lvl8pPr>
            <a:lvl9pPr marL="3886200" indent="-228600" defTabSz="457200" eaLnBrk="0" fontAlgn="base" hangingPunct="0">
              <a:spcBef>
                <a:spcPct val="0"/>
              </a:spcBef>
              <a:spcAft>
                <a:spcPct val="0"/>
              </a:spcAft>
              <a:defRPr>
                <a:solidFill>
                  <a:schemeClr val="tx1"/>
                </a:solidFill>
                <a:latin typeface="Calibri" pitchFamily="34" charset="0"/>
                <a:cs typeface="Arial" charset="0"/>
              </a:defRPr>
            </a:lvl9pPr>
          </a:lstStyle>
          <a:p>
            <a:pPr>
              <a:spcBef>
                <a:spcPct val="20000"/>
              </a:spcBef>
              <a:buFont typeface="Arial" charset="0"/>
              <a:buNone/>
            </a:pPr>
            <a:r>
              <a:rPr lang="fr-FR" altLang="fr-FR" sz="3000" b="1" dirty="0" smtClean="0">
                <a:solidFill>
                  <a:srgbClr val="00368B"/>
                </a:solidFill>
              </a:rPr>
              <a:t>Le niveau de vie relatif de retraités retrouverait dans le futur son niveau des années 1980</a:t>
            </a:r>
            <a:endParaRPr lang="fr-FR" altLang="fr-FR" sz="3000" b="1" dirty="0">
              <a:solidFill>
                <a:srgbClr val="FF0000"/>
              </a:solidFill>
            </a:endParaRPr>
          </a:p>
        </p:txBody>
      </p:sp>
      <p:sp>
        <p:nvSpPr>
          <p:cNvPr id="5" name="Rectangle 4"/>
          <p:cNvSpPr/>
          <p:nvPr/>
        </p:nvSpPr>
        <p:spPr>
          <a:xfrm>
            <a:off x="1077467" y="6068770"/>
            <a:ext cx="7076157" cy="646331"/>
          </a:xfrm>
          <a:prstGeom prst="rect">
            <a:avLst/>
          </a:prstGeom>
        </p:spPr>
        <p:txBody>
          <a:bodyPr wrap="square">
            <a:spAutoFit/>
          </a:bodyPr>
          <a:lstStyle/>
          <a:p>
            <a:r>
              <a:rPr lang="fr-FR" sz="1200" i="1" dirty="0">
                <a:latin typeface="+mj-lt"/>
                <a:ea typeface="Calibri" panose="020F0502020204030204" pitchFamily="34" charset="0"/>
              </a:rPr>
              <a:t>Sources : INSEE-DGI, enquêtes Revenus fiscaux 1970 à 1996 ; INSEE-DGI, enquêtes Revenus fiscaux rétropolées de 1996 à 2004 ; INSEE-DGFiP-CNAF-CNAV-CCMSA, enquêtes Revenus fiscaux et sociaux de 2005 à </a:t>
            </a:r>
            <a:r>
              <a:rPr lang="fr-FR" sz="1200" i="1" dirty="0" smtClean="0">
                <a:latin typeface="+mj-lt"/>
                <a:ea typeface="Calibri" panose="020F0502020204030204" pitchFamily="34" charset="0"/>
              </a:rPr>
              <a:t>2021</a:t>
            </a:r>
            <a:r>
              <a:rPr lang="fr-FR" sz="1200" i="1" dirty="0">
                <a:latin typeface="+mj-lt"/>
                <a:ea typeface="Calibri" panose="020F0502020204030204" pitchFamily="34" charset="0"/>
              </a:rPr>
              <a:t> ; projections </a:t>
            </a:r>
            <a:r>
              <a:rPr lang="fr-FR" sz="1200" i="1" dirty="0" smtClean="0">
                <a:latin typeface="+mj-lt"/>
                <a:ea typeface="Calibri" panose="020F0502020204030204" pitchFamily="34" charset="0"/>
              </a:rPr>
              <a:t>COR 2024</a:t>
            </a:r>
            <a:r>
              <a:rPr lang="fr-FR" sz="1200" i="1" dirty="0">
                <a:latin typeface="+mj-lt"/>
                <a:ea typeface="Calibri" panose="020F0502020204030204" pitchFamily="34" charset="0"/>
              </a:rPr>
              <a:t> ; INSEE, modèle DESTINIE.</a:t>
            </a:r>
            <a:endParaRPr lang="fr-FR" sz="1200" dirty="0">
              <a:latin typeface="+mj-lt"/>
            </a:endParaRPr>
          </a:p>
        </p:txBody>
      </p:sp>
      <p:pic>
        <p:nvPicPr>
          <p:cNvPr id="3" name="Image 2"/>
          <p:cNvPicPr>
            <a:picLocks noChangeAspect="1"/>
          </p:cNvPicPr>
          <p:nvPr/>
        </p:nvPicPr>
        <p:blipFill>
          <a:blip r:embed="rId3"/>
          <a:stretch>
            <a:fillRect/>
          </a:stretch>
        </p:blipFill>
        <p:spPr>
          <a:xfrm>
            <a:off x="1077468" y="2263390"/>
            <a:ext cx="6989064" cy="3849624"/>
          </a:xfrm>
          <a:prstGeom prst="rect">
            <a:avLst/>
          </a:prstGeom>
        </p:spPr>
      </p:pic>
    </p:spTree>
    <p:extLst>
      <p:ext uri="{BB962C8B-B14F-4D97-AF65-F5344CB8AC3E}">
        <p14:creationId xmlns:p14="http://schemas.microsoft.com/office/powerpoint/2010/main" val="243267549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Espace réservé du contenu 2"/>
          <p:cNvSpPr>
            <a:spLocks noGrp="1"/>
          </p:cNvSpPr>
          <p:nvPr>
            <p:ph idx="13"/>
          </p:nvPr>
        </p:nvSpPr>
        <p:spPr bwMode="auto">
          <a:xfrm>
            <a:off x="1009650" y="574675"/>
            <a:ext cx="7893050" cy="711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altLang="fr-FR" dirty="0" smtClean="0"/>
              <a:t>Des taux de remplacement en baisse par génération</a:t>
            </a:r>
          </a:p>
        </p:txBody>
      </p:sp>
      <p:sp>
        <p:nvSpPr>
          <p:cNvPr id="4" name="Espace réservé du numéro de diapositive 3"/>
          <p:cNvSpPr>
            <a:spLocks noGrp="1"/>
          </p:cNvSpPr>
          <p:nvPr>
            <p:ph type="sldNum" sz="quarter" idx="14"/>
          </p:nvPr>
        </p:nvSpPr>
        <p:spPr/>
        <p:txBody>
          <a:bodyPr/>
          <a:lstStyle/>
          <a:p>
            <a:pPr>
              <a:defRPr/>
            </a:pPr>
            <a:fld id="{44E4CEA5-02CA-48E2-84C6-1E99C2C9CA79}" type="slidenum">
              <a:rPr lang="en-US" smtClean="0"/>
              <a:pPr>
                <a:defRPr/>
              </a:pPr>
              <a:t>25</a:t>
            </a:fld>
            <a:endParaRPr lang="en-US" dirty="0"/>
          </a:p>
        </p:txBody>
      </p:sp>
      <p:sp>
        <p:nvSpPr>
          <p:cNvPr id="12" name="Rectangle 11"/>
          <p:cNvSpPr/>
          <p:nvPr/>
        </p:nvSpPr>
        <p:spPr>
          <a:xfrm>
            <a:off x="1288198" y="6161541"/>
            <a:ext cx="4027193" cy="276999"/>
          </a:xfrm>
          <a:prstGeom prst="rect">
            <a:avLst/>
          </a:prstGeom>
        </p:spPr>
        <p:txBody>
          <a:bodyPr wrap="none">
            <a:spAutoFit/>
          </a:bodyPr>
          <a:lstStyle/>
          <a:p>
            <a:r>
              <a:rPr lang="fr-FR" sz="1200" i="1" dirty="0">
                <a:solidFill>
                  <a:schemeClr val="dk1"/>
                </a:solidFill>
                <a:latin typeface="+mn-lt"/>
                <a:cs typeface="Times New Roman" panose="02020603050405020304" pitchFamily="18" charset="0"/>
              </a:rPr>
              <a:t>Source : DREES, modèle </a:t>
            </a:r>
            <a:r>
              <a:rPr lang="fr-FR" sz="1200" i="1" dirty="0" smtClean="0">
                <a:solidFill>
                  <a:schemeClr val="dk1"/>
                </a:solidFill>
                <a:latin typeface="+mn-lt"/>
                <a:cs typeface="Times New Roman" panose="02020603050405020304" pitchFamily="18" charset="0"/>
              </a:rPr>
              <a:t>Trajectoire, hypothèses COR juin 2024</a:t>
            </a:r>
            <a:endParaRPr lang="fr-FR" sz="1200" i="1" dirty="0">
              <a:solidFill>
                <a:schemeClr val="dk1"/>
              </a:solidFill>
              <a:latin typeface="+mn-lt"/>
              <a:cs typeface="Times New Roman" panose="02020603050405020304" pitchFamily="18" charset="0"/>
            </a:endParaRPr>
          </a:p>
        </p:txBody>
      </p:sp>
      <p:sp>
        <p:nvSpPr>
          <p:cNvPr id="14" name="Espace réservé du contenu 2"/>
          <p:cNvSpPr>
            <a:spLocks noGrp="1"/>
          </p:cNvSpPr>
          <p:nvPr>
            <p:ph idx="13"/>
          </p:nvPr>
        </p:nvSpPr>
        <p:spPr bwMode="auto">
          <a:xfrm>
            <a:off x="1156447" y="2300801"/>
            <a:ext cx="7375363" cy="341687"/>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defRPr/>
            </a:pPr>
            <a:r>
              <a:rPr lang="fr-FR" altLang="fr-FR" sz="2000" dirty="0" smtClean="0">
                <a:solidFill>
                  <a:schemeClr val="tx1">
                    <a:lumMod val="65000"/>
                    <a:lumOff val="35000"/>
                  </a:schemeClr>
                </a:solidFill>
              </a:rPr>
              <a:t>Taux de remplacement </a:t>
            </a:r>
            <a:r>
              <a:rPr lang="fr-FR" altLang="fr-FR" sz="2000" dirty="0">
                <a:solidFill>
                  <a:schemeClr val="tx1">
                    <a:lumMod val="65000"/>
                    <a:lumOff val="35000"/>
                  </a:schemeClr>
                </a:solidFill>
              </a:rPr>
              <a:t>net  (départ à la retraite au taux </a:t>
            </a:r>
            <a:r>
              <a:rPr lang="fr-FR" altLang="fr-FR" sz="2000" dirty="0" smtClean="0">
                <a:solidFill>
                  <a:schemeClr val="tx1">
                    <a:lumMod val="65000"/>
                    <a:lumOff val="35000"/>
                  </a:schemeClr>
                </a:solidFill>
              </a:rPr>
              <a:t>plein) du non-cadre du secteur privé (hors coefficient de solidarité)</a:t>
            </a:r>
          </a:p>
        </p:txBody>
      </p:sp>
      <p:sp>
        <p:nvSpPr>
          <p:cNvPr id="2" name="Rectangle 1"/>
          <p:cNvSpPr/>
          <p:nvPr/>
        </p:nvSpPr>
        <p:spPr>
          <a:xfrm>
            <a:off x="706078" y="1340654"/>
            <a:ext cx="7051574" cy="923330"/>
          </a:xfrm>
          <a:prstGeom prst="rect">
            <a:avLst/>
          </a:prstGeom>
        </p:spPr>
        <p:txBody>
          <a:bodyPr wrap="square">
            <a:spAutoFit/>
          </a:bodyPr>
          <a:lstStyle/>
          <a:p>
            <a:pPr marL="285750" indent="-285750">
              <a:buFont typeface="Wingdings" panose="05000000000000000000" pitchFamily="2" charset="2"/>
              <a:buChar char="Ø"/>
            </a:pPr>
            <a:r>
              <a:rPr lang="fr-FR" altLang="fr-FR" dirty="0" smtClean="0">
                <a:solidFill>
                  <a:srgbClr val="00368B"/>
                </a:solidFill>
              </a:rPr>
              <a:t>Dans les régimes de salariés du secteur privé, les effets </a:t>
            </a:r>
            <a:r>
              <a:rPr lang="fr-FR" altLang="fr-FR" dirty="0">
                <a:solidFill>
                  <a:srgbClr val="00368B"/>
                </a:solidFill>
              </a:rPr>
              <a:t>de l’indexation des droits sur les </a:t>
            </a:r>
            <a:r>
              <a:rPr lang="fr-FR" altLang="fr-FR" dirty="0" smtClean="0">
                <a:solidFill>
                  <a:srgbClr val="00368B"/>
                </a:solidFill>
              </a:rPr>
              <a:t>prix (régime de base) </a:t>
            </a:r>
            <a:r>
              <a:rPr lang="fr-FR" altLang="fr-FR" dirty="0">
                <a:solidFill>
                  <a:srgbClr val="00368B"/>
                </a:solidFill>
              </a:rPr>
              <a:t>et de la baisse du rendement </a:t>
            </a:r>
            <a:r>
              <a:rPr lang="fr-FR" altLang="fr-FR" dirty="0" smtClean="0">
                <a:solidFill>
                  <a:srgbClr val="00368B"/>
                </a:solidFill>
              </a:rPr>
              <a:t>Agirc-Arrco</a:t>
            </a:r>
            <a:endParaRPr lang="fr-FR" altLang="fr-FR" dirty="0">
              <a:solidFill>
                <a:srgbClr val="00368B"/>
              </a:solidFill>
            </a:endParaRPr>
          </a:p>
        </p:txBody>
      </p:sp>
      <p:pic>
        <p:nvPicPr>
          <p:cNvPr id="5" name="Image 4"/>
          <p:cNvPicPr>
            <a:picLocks noChangeAspect="1"/>
          </p:cNvPicPr>
          <p:nvPr/>
        </p:nvPicPr>
        <p:blipFill>
          <a:blip r:embed="rId3"/>
          <a:stretch>
            <a:fillRect/>
          </a:stretch>
        </p:blipFill>
        <p:spPr>
          <a:xfrm>
            <a:off x="1288198" y="2922903"/>
            <a:ext cx="6973356" cy="3212425"/>
          </a:xfrm>
          <a:prstGeom prst="rect">
            <a:avLst/>
          </a:prstGeom>
        </p:spPr>
      </p:pic>
    </p:spTree>
    <p:extLst>
      <p:ext uri="{BB962C8B-B14F-4D97-AF65-F5344CB8AC3E}">
        <p14:creationId xmlns:p14="http://schemas.microsoft.com/office/powerpoint/2010/main" val="321013847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Espace réservé du contenu 2"/>
          <p:cNvSpPr>
            <a:spLocks noGrp="1"/>
          </p:cNvSpPr>
          <p:nvPr>
            <p:ph idx="13"/>
          </p:nvPr>
        </p:nvSpPr>
        <p:spPr bwMode="auto">
          <a:xfrm>
            <a:off x="1009650" y="574675"/>
            <a:ext cx="7893050" cy="711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altLang="fr-FR" dirty="0" smtClean="0"/>
              <a:t>Des taux de remplacement en baisse par génération</a:t>
            </a:r>
          </a:p>
        </p:txBody>
      </p:sp>
      <p:sp>
        <p:nvSpPr>
          <p:cNvPr id="4" name="Espace réservé du numéro de diapositive 3"/>
          <p:cNvSpPr>
            <a:spLocks noGrp="1"/>
          </p:cNvSpPr>
          <p:nvPr>
            <p:ph type="sldNum" sz="quarter" idx="14"/>
          </p:nvPr>
        </p:nvSpPr>
        <p:spPr/>
        <p:txBody>
          <a:bodyPr/>
          <a:lstStyle/>
          <a:p>
            <a:pPr>
              <a:defRPr/>
            </a:pPr>
            <a:fld id="{44E4CEA5-02CA-48E2-84C6-1E99C2C9CA79}" type="slidenum">
              <a:rPr lang="en-US" smtClean="0"/>
              <a:pPr>
                <a:defRPr/>
              </a:pPr>
              <a:t>26</a:t>
            </a:fld>
            <a:endParaRPr lang="en-US" dirty="0"/>
          </a:p>
        </p:txBody>
      </p:sp>
      <p:sp>
        <p:nvSpPr>
          <p:cNvPr id="12" name="Rectangle 11"/>
          <p:cNvSpPr/>
          <p:nvPr/>
        </p:nvSpPr>
        <p:spPr>
          <a:xfrm>
            <a:off x="1288198" y="6161541"/>
            <a:ext cx="4027193" cy="276999"/>
          </a:xfrm>
          <a:prstGeom prst="rect">
            <a:avLst/>
          </a:prstGeom>
        </p:spPr>
        <p:txBody>
          <a:bodyPr wrap="none">
            <a:spAutoFit/>
          </a:bodyPr>
          <a:lstStyle/>
          <a:p>
            <a:r>
              <a:rPr lang="fr-FR" sz="1200" i="1" dirty="0">
                <a:solidFill>
                  <a:schemeClr val="dk1"/>
                </a:solidFill>
                <a:latin typeface="+mn-lt"/>
                <a:cs typeface="Times New Roman" panose="02020603050405020304" pitchFamily="18" charset="0"/>
              </a:rPr>
              <a:t>Source : DREES, modèle </a:t>
            </a:r>
            <a:r>
              <a:rPr lang="fr-FR" sz="1200" i="1" dirty="0" smtClean="0">
                <a:solidFill>
                  <a:schemeClr val="dk1"/>
                </a:solidFill>
                <a:latin typeface="+mn-lt"/>
                <a:cs typeface="Times New Roman" panose="02020603050405020304" pitchFamily="18" charset="0"/>
              </a:rPr>
              <a:t>Trajectoire, hypothèses COR juin 2024</a:t>
            </a:r>
            <a:endParaRPr lang="fr-FR" sz="1200" i="1" dirty="0">
              <a:solidFill>
                <a:schemeClr val="dk1"/>
              </a:solidFill>
              <a:latin typeface="+mn-lt"/>
              <a:cs typeface="Times New Roman" panose="02020603050405020304" pitchFamily="18" charset="0"/>
            </a:endParaRPr>
          </a:p>
        </p:txBody>
      </p:sp>
      <p:sp>
        <p:nvSpPr>
          <p:cNvPr id="14" name="Espace réservé du contenu 2"/>
          <p:cNvSpPr>
            <a:spLocks noGrp="1"/>
          </p:cNvSpPr>
          <p:nvPr>
            <p:ph idx="13"/>
          </p:nvPr>
        </p:nvSpPr>
        <p:spPr bwMode="auto">
          <a:xfrm>
            <a:off x="1156447" y="2300801"/>
            <a:ext cx="7375363" cy="341687"/>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defRPr/>
            </a:pPr>
            <a:r>
              <a:rPr lang="fr-FR" altLang="fr-FR" sz="2000" dirty="0" smtClean="0">
                <a:solidFill>
                  <a:schemeClr val="tx1">
                    <a:lumMod val="65000"/>
                    <a:lumOff val="35000"/>
                  </a:schemeClr>
                </a:solidFill>
              </a:rPr>
              <a:t>Taux de remplacement </a:t>
            </a:r>
            <a:r>
              <a:rPr lang="fr-FR" altLang="fr-FR" sz="2000" dirty="0">
                <a:solidFill>
                  <a:schemeClr val="tx1">
                    <a:lumMod val="65000"/>
                    <a:lumOff val="35000"/>
                  </a:schemeClr>
                </a:solidFill>
              </a:rPr>
              <a:t>net  (départ à la retraite au taux </a:t>
            </a:r>
            <a:r>
              <a:rPr lang="fr-FR" altLang="fr-FR" sz="2000" dirty="0" smtClean="0">
                <a:solidFill>
                  <a:schemeClr val="tx1">
                    <a:lumMod val="65000"/>
                    <a:lumOff val="35000"/>
                  </a:schemeClr>
                </a:solidFill>
              </a:rPr>
              <a:t>plein) du fonctionnaire de catégorie B</a:t>
            </a:r>
          </a:p>
        </p:txBody>
      </p:sp>
      <p:sp>
        <p:nvSpPr>
          <p:cNvPr id="2" name="Rectangle 1"/>
          <p:cNvSpPr/>
          <p:nvPr/>
        </p:nvSpPr>
        <p:spPr>
          <a:xfrm>
            <a:off x="706078" y="1340654"/>
            <a:ext cx="7051574" cy="646331"/>
          </a:xfrm>
          <a:prstGeom prst="rect">
            <a:avLst/>
          </a:prstGeom>
        </p:spPr>
        <p:txBody>
          <a:bodyPr wrap="square">
            <a:spAutoFit/>
          </a:bodyPr>
          <a:lstStyle/>
          <a:p>
            <a:pPr marL="285750" indent="-285750">
              <a:buFont typeface="Wingdings" panose="05000000000000000000" pitchFamily="2" charset="2"/>
              <a:buChar char="Ø"/>
            </a:pPr>
            <a:r>
              <a:rPr lang="fr-FR" altLang="fr-FR" dirty="0" smtClean="0">
                <a:solidFill>
                  <a:srgbClr val="00368B"/>
                </a:solidFill>
              </a:rPr>
              <a:t>Dans les régimes de fonctionnaires, les effets </a:t>
            </a:r>
            <a:r>
              <a:rPr lang="fr-FR" altLang="fr-FR" dirty="0">
                <a:solidFill>
                  <a:srgbClr val="00368B"/>
                </a:solidFill>
              </a:rPr>
              <a:t>de </a:t>
            </a:r>
            <a:r>
              <a:rPr lang="fr-FR" altLang="fr-FR" dirty="0" smtClean="0">
                <a:solidFill>
                  <a:srgbClr val="00368B"/>
                </a:solidFill>
              </a:rPr>
              <a:t>l’augmentation de la part des primes</a:t>
            </a:r>
            <a:endParaRPr lang="fr-FR" altLang="fr-FR" dirty="0">
              <a:solidFill>
                <a:srgbClr val="00368B"/>
              </a:solidFill>
            </a:endParaRPr>
          </a:p>
        </p:txBody>
      </p:sp>
      <p:pic>
        <p:nvPicPr>
          <p:cNvPr id="3" name="Image 2"/>
          <p:cNvPicPr>
            <a:picLocks noChangeAspect="1"/>
          </p:cNvPicPr>
          <p:nvPr/>
        </p:nvPicPr>
        <p:blipFill>
          <a:blip r:embed="rId3"/>
          <a:stretch>
            <a:fillRect/>
          </a:stretch>
        </p:blipFill>
        <p:spPr>
          <a:xfrm>
            <a:off x="1288197" y="3001911"/>
            <a:ext cx="7199179" cy="3159630"/>
          </a:xfrm>
          <a:prstGeom prst="rect">
            <a:avLst/>
          </a:prstGeom>
        </p:spPr>
      </p:pic>
    </p:spTree>
    <p:extLst>
      <p:ext uri="{BB962C8B-B14F-4D97-AF65-F5344CB8AC3E}">
        <p14:creationId xmlns:p14="http://schemas.microsoft.com/office/powerpoint/2010/main" val="233865717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ZoneTexte 13"/>
          <p:cNvSpPr txBox="1"/>
          <p:nvPr/>
        </p:nvSpPr>
        <p:spPr>
          <a:xfrm>
            <a:off x="653142" y="2088438"/>
            <a:ext cx="7870372" cy="2554545"/>
          </a:xfrm>
          <a:prstGeom prst="rect">
            <a:avLst/>
          </a:prstGeom>
          <a:noFill/>
        </p:spPr>
        <p:txBody>
          <a:bodyPr wrap="square" rtlCol="0">
            <a:spAutoFit/>
          </a:bodyPr>
          <a:lstStyle/>
          <a:p>
            <a:pPr algn="ctr"/>
            <a:r>
              <a:rPr lang="fr-FR" sz="4000" b="1" dirty="0" smtClean="0">
                <a:solidFill>
                  <a:srgbClr val="00368B"/>
                </a:solidFill>
              </a:rPr>
              <a:t>Les ressources du système de retraite</a:t>
            </a:r>
          </a:p>
          <a:p>
            <a:pPr algn="ctr"/>
            <a:r>
              <a:rPr lang="fr-FR" sz="4000" i="1" dirty="0">
                <a:solidFill>
                  <a:srgbClr val="00368B"/>
                </a:solidFill>
              </a:rPr>
              <a:t>	</a:t>
            </a:r>
          </a:p>
          <a:p>
            <a:pPr algn="ctr"/>
            <a:endParaRPr lang="fr-FR" sz="4000" b="1" dirty="0">
              <a:solidFill>
                <a:srgbClr val="00368B"/>
              </a:solidFill>
            </a:endParaRPr>
          </a:p>
        </p:txBody>
      </p:sp>
      <p:sp>
        <p:nvSpPr>
          <p:cNvPr id="3" name="Espace réservé du numéro de diapositive 2"/>
          <p:cNvSpPr>
            <a:spLocks noGrp="1"/>
          </p:cNvSpPr>
          <p:nvPr>
            <p:ph type="sldNum" sz="quarter" idx="12"/>
          </p:nvPr>
        </p:nvSpPr>
        <p:spPr/>
        <p:txBody>
          <a:bodyPr/>
          <a:lstStyle/>
          <a:p>
            <a:fld id="{467CB4ED-C4F0-4BE4-B4AC-8A395D5C1AD8}" type="slidenum">
              <a:rPr lang="fr-FR" smtClean="0"/>
              <a:t>27</a:t>
            </a:fld>
            <a:endParaRPr lang="fr-FR" dirty="0"/>
          </a:p>
        </p:txBody>
      </p:sp>
    </p:spTree>
    <p:extLst>
      <p:ext uri="{BB962C8B-B14F-4D97-AF65-F5344CB8AC3E}">
        <p14:creationId xmlns:p14="http://schemas.microsoft.com/office/powerpoint/2010/main" val="52187325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a:picLocks noChangeAspect="1"/>
          </p:cNvPicPr>
          <p:nvPr/>
        </p:nvPicPr>
        <p:blipFill>
          <a:blip r:embed="rId3"/>
          <a:stretch>
            <a:fillRect/>
          </a:stretch>
        </p:blipFill>
        <p:spPr>
          <a:xfrm>
            <a:off x="112954" y="2026544"/>
            <a:ext cx="6896100" cy="4324350"/>
          </a:xfrm>
          <a:prstGeom prst="rect">
            <a:avLst/>
          </a:prstGeom>
        </p:spPr>
      </p:pic>
      <p:sp>
        <p:nvSpPr>
          <p:cNvPr id="9" name="Rectangle 8"/>
          <p:cNvSpPr/>
          <p:nvPr/>
        </p:nvSpPr>
        <p:spPr>
          <a:xfrm>
            <a:off x="112955" y="2595716"/>
            <a:ext cx="8529600" cy="602559"/>
          </a:xfrm>
          <a:prstGeom prst="rect">
            <a:avLst/>
          </a:prstGeom>
          <a:noFill/>
          <a:ln w="28575">
            <a:solidFill>
              <a:srgbClr val="0066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2" name="Rectangle 11"/>
          <p:cNvSpPr/>
          <p:nvPr/>
        </p:nvSpPr>
        <p:spPr>
          <a:xfrm>
            <a:off x="112955" y="3242520"/>
            <a:ext cx="8529600" cy="2560751"/>
          </a:xfrm>
          <a:prstGeom prst="rect">
            <a:avLst/>
          </a:prstGeom>
          <a:noFill/>
          <a:ln w="28575">
            <a:solidFill>
              <a:srgbClr val="8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4" name="Espace réservé du numéro de diapositive 3"/>
          <p:cNvSpPr>
            <a:spLocks noGrp="1"/>
          </p:cNvSpPr>
          <p:nvPr>
            <p:ph type="sldNum" sz="quarter" idx="14"/>
          </p:nvPr>
        </p:nvSpPr>
        <p:spPr/>
        <p:txBody>
          <a:bodyPr/>
          <a:lstStyle/>
          <a:p>
            <a:pPr>
              <a:defRPr/>
            </a:pPr>
            <a:fld id="{4CE18499-92E4-413A-942B-6E883DBC42AE}" type="slidenum">
              <a:rPr lang="en-US" smtClean="0"/>
              <a:pPr>
                <a:defRPr/>
              </a:pPr>
              <a:t>28</a:t>
            </a:fld>
            <a:endParaRPr lang="en-US" dirty="0"/>
          </a:p>
        </p:txBody>
      </p:sp>
      <p:sp>
        <p:nvSpPr>
          <p:cNvPr id="24579" name="Espace réservé du contenu 2"/>
          <p:cNvSpPr>
            <a:spLocks noGrp="1"/>
          </p:cNvSpPr>
          <p:nvPr>
            <p:ph idx="13"/>
          </p:nvPr>
        </p:nvSpPr>
        <p:spPr bwMode="auto">
          <a:xfrm>
            <a:off x="1009650" y="574675"/>
            <a:ext cx="7893050" cy="711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altLang="fr-FR" dirty="0" smtClean="0"/>
              <a:t>Les ressources du système de retraite</a:t>
            </a:r>
          </a:p>
        </p:txBody>
      </p:sp>
      <p:sp>
        <p:nvSpPr>
          <p:cNvPr id="8" name="Rectangle 7"/>
          <p:cNvSpPr/>
          <p:nvPr/>
        </p:nvSpPr>
        <p:spPr>
          <a:xfrm>
            <a:off x="112954" y="1450627"/>
            <a:ext cx="6789291" cy="584775"/>
          </a:xfrm>
          <a:prstGeom prst="rect">
            <a:avLst/>
          </a:prstGeom>
        </p:spPr>
        <p:txBody>
          <a:bodyPr wrap="square">
            <a:spAutoFit/>
          </a:bodyPr>
          <a:lstStyle/>
          <a:p>
            <a:pPr algn="ctr"/>
            <a:r>
              <a:rPr lang="fr-FR" sz="1600" b="1" dirty="0">
                <a:solidFill>
                  <a:schemeClr val="tx1">
                    <a:lumMod val="65000"/>
                    <a:lumOff val="35000"/>
                  </a:schemeClr>
                </a:solidFill>
              </a:rPr>
              <a:t>Ressources </a:t>
            </a:r>
            <a:r>
              <a:rPr lang="fr-FR" sz="1600" b="1" dirty="0" smtClean="0">
                <a:solidFill>
                  <a:schemeClr val="tx1">
                    <a:lumMod val="65000"/>
                    <a:lumOff val="35000"/>
                  </a:schemeClr>
                </a:solidFill>
              </a:rPr>
              <a:t>(y compris produits financiers) et </a:t>
            </a:r>
            <a:r>
              <a:rPr lang="fr-FR" sz="1600" b="1" dirty="0">
                <a:solidFill>
                  <a:schemeClr val="tx1">
                    <a:lumMod val="65000"/>
                    <a:lumOff val="35000"/>
                  </a:schemeClr>
                </a:solidFill>
              </a:rPr>
              <a:t>structure du financement du système de retraite en </a:t>
            </a:r>
            <a:r>
              <a:rPr lang="fr-FR" sz="1600" b="1" dirty="0" smtClean="0">
                <a:solidFill>
                  <a:schemeClr val="tx1">
                    <a:lumMod val="65000"/>
                    <a:lumOff val="35000"/>
                  </a:schemeClr>
                </a:solidFill>
              </a:rPr>
              <a:t>2023</a:t>
            </a:r>
            <a:endParaRPr lang="fr-FR" sz="1600" b="1" dirty="0">
              <a:solidFill>
                <a:schemeClr val="tx1">
                  <a:lumMod val="65000"/>
                  <a:lumOff val="35000"/>
                </a:schemeClr>
              </a:solidFill>
            </a:endParaRPr>
          </a:p>
        </p:txBody>
      </p:sp>
      <p:sp>
        <p:nvSpPr>
          <p:cNvPr id="10" name="ZoneTexte 9"/>
          <p:cNvSpPr txBox="1"/>
          <p:nvPr/>
        </p:nvSpPr>
        <p:spPr>
          <a:xfrm>
            <a:off x="7014556" y="2505450"/>
            <a:ext cx="1620000" cy="954107"/>
          </a:xfrm>
          <a:prstGeom prst="rect">
            <a:avLst/>
          </a:prstGeom>
          <a:noFill/>
        </p:spPr>
        <p:txBody>
          <a:bodyPr wrap="square" rtlCol="0">
            <a:spAutoFit/>
          </a:bodyPr>
          <a:lstStyle/>
          <a:p>
            <a:pPr algn="ctr"/>
            <a:r>
              <a:rPr lang="fr-FR" sz="1400" b="1" dirty="0" smtClean="0">
                <a:solidFill>
                  <a:srgbClr val="00368B"/>
                </a:solidFill>
              </a:rPr>
              <a:t>Ressources « strictes » du système de retraite</a:t>
            </a:r>
            <a:endParaRPr lang="fr-FR" sz="1400" b="1" dirty="0">
              <a:solidFill>
                <a:srgbClr val="00368B"/>
              </a:solidFill>
            </a:endParaRPr>
          </a:p>
        </p:txBody>
      </p:sp>
      <p:sp>
        <p:nvSpPr>
          <p:cNvPr id="13" name="ZoneTexte 12"/>
          <p:cNvSpPr txBox="1"/>
          <p:nvPr/>
        </p:nvSpPr>
        <p:spPr>
          <a:xfrm>
            <a:off x="7009054" y="3320047"/>
            <a:ext cx="1620000" cy="2483224"/>
          </a:xfrm>
          <a:prstGeom prst="rect">
            <a:avLst/>
          </a:prstGeom>
          <a:noFill/>
        </p:spPr>
        <p:txBody>
          <a:bodyPr wrap="square" rtlCol="0" anchor="ctr">
            <a:noAutofit/>
          </a:bodyPr>
          <a:lstStyle/>
          <a:p>
            <a:pPr algn="ctr"/>
            <a:r>
              <a:rPr lang="fr-FR" sz="1400" b="1" dirty="0" smtClean="0">
                <a:solidFill>
                  <a:srgbClr val="00368B"/>
                </a:solidFill>
              </a:rPr>
              <a:t>Autres ressources du système de retraite</a:t>
            </a:r>
            <a:endParaRPr lang="fr-FR" sz="1400" b="1" dirty="0">
              <a:solidFill>
                <a:srgbClr val="00368B"/>
              </a:solidFill>
            </a:endParaRPr>
          </a:p>
        </p:txBody>
      </p:sp>
      <p:sp>
        <p:nvSpPr>
          <p:cNvPr id="11" name="Rectangle 10"/>
          <p:cNvSpPr/>
          <p:nvPr/>
        </p:nvSpPr>
        <p:spPr>
          <a:xfrm>
            <a:off x="213900" y="6335239"/>
            <a:ext cx="2168222" cy="299184"/>
          </a:xfrm>
          <a:prstGeom prst="rect">
            <a:avLst/>
          </a:prstGeom>
        </p:spPr>
        <p:txBody>
          <a:bodyPr wrap="none">
            <a:spAutoFit/>
          </a:bodyPr>
          <a:lstStyle/>
          <a:p>
            <a:pPr algn="just">
              <a:lnSpc>
                <a:spcPct val="112000"/>
              </a:lnSpc>
              <a:spcAft>
                <a:spcPts val="0"/>
              </a:spcAft>
              <a:tabLst>
                <a:tab pos="621030" algn="l"/>
              </a:tabLst>
            </a:pPr>
            <a:r>
              <a:rPr lang="fr-FR" sz="1200" i="1" dirty="0">
                <a:latin typeface="+mn-lt"/>
                <a:ea typeface="Calibri" panose="020F0502020204030204" pitchFamily="34" charset="0"/>
              </a:rPr>
              <a:t>Source : </a:t>
            </a:r>
            <a:r>
              <a:rPr lang="fr-FR" sz="1200" i="1" dirty="0" smtClean="0">
                <a:latin typeface="+mn-lt"/>
                <a:ea typeface="Calibri" panose="020F0502020204030204" pitchFamily="34" charset="0"/>
              </a:rPr>
              <a:t>rapport </a:t>
            </a:r>
            <a:r>
              <a:rPr lang="fr-FR" sz="1200" i="1" dirty="0">
                <a:latin typeface="+mn-lt"/>
                <a:ea typeface="Calibri" panose="020F0502020204030204" pitchFamily="34" charset="0"/>
              </a:rPr>
              <a:t>à la CCSS </a:t>
            </a:r>
            <a:r>
              <a:rPr lang="fr-FR" sz="1200" i="1" dirty="0" smtClean="0">
                <a:latin typeface="+mn-lt"/>
                <a:ea typeface="Calibri" panose="020F0502020204030204" pitchFamily="34" charset="0"/>
              </a:rPr>
              <a:t>2023.</a:t>
            </a:r>
            <a:endParaRPr lang="fr-FR" dirty="0">
              <a:effectLst/>
              <a:latin typeface="+mn-lt"/>
              <a:ea typeface="Calibri" panose="020F0502020204030204" pitchFamily="34" charset="0"/>
            </a:endParaRPr>
          </a:p>
        </p:txBody>
      </p:sp>
    </p:spTree>
    <p:extLst>
      <p:ext uri="{BB962C8B-B14F-4D97-AF65-F5344CB8AC3E}">
        <p14:creationId xmlns:p14="http://schemas.microsoft.com/office/powerpoint/2010/main" val="351659744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4"/>
          </p:nvPr>
        </p:nvSpPr>
        <p:spPr/>
        <p:txBody>
          <a:bodyPr/>
          <a:lstStyle/>
          <a:p>
            <a:pPr>
              <a:defRPr/>
            </a:pPr>
            <a:fld id="{3C9F837A-1064-489C-8EF4-21EE41019901}" type="slidenum">
              <a:rPr lang="en-US" smtClean="0"/>
              <a:pPr>
                <a:defRPr/>
              </a:pPr>
              <a:t>29</a:t>
            </a:fld>
            <a:endParaRPr lang="en-US" dirty="0"/>
          </a:p>
        </p:txBody>
      </p:sp>
      <p:sp>
        <p:nvSpPr>
          <p:cNvPr id="5" name="Rectangle 4"/>
          <p:cNvSpPr/>
          <p:nvPr/>
        </p:nvSpPr>
        <p:spPr>
          <a:xfrm>
            <a:off x="766916" y="1676148"/>
            <a:ext cx="7821272" cy="4503477"/>
          </a:xfrm>
          <a:prstGeom prst="rect">
            <a:avLst/>
          </a:prstGeom>
        </p:spPr>
        <p:txBody>
          <a:bodyPr wrap="square">
            <a:spAutoFit/>
          </a:bodyPr>
          <a:lstStyle/>
          <a:p>
            <a:pPr marL="342900" indent="-342900" algn="just">
              <a:lnSpc>
                <a:spcPct val="112000"/>
              </a:lnSpc>
              <a:spcAft>
                <a:spcPts val="0"/>
              </a:spcAft>
              <a:buFont typeface="Wingdings" panose="05000000000000000000" pitchFamily="2" charset="2"/>
              <a:buChar char="Ø"/>
            </a:pPr>
            <a:r>
              <a:rPr lang="fr-FR" sz="2100" b="1" dirty="0" smtClean="0">
                <a:solidFill>
                  <a:srgbClr val="00368B"/>
                </a:solidFill>
                <a:latin typeface="+mn-lt"/>
                <a:ea typeface="Calibri" panose="020F0502020204030204" pitchFamily="34" charset="0"/>
              </a:rPr>
              <a:t>Le </a:t>
            </a:r>
            <a:r>
              <a:rPr lang="fr-FR" sz="2100" b="1" dirty="0">
                <a:solidFill>
                  <a:srgbClr val="00368B"/>
                </a:solidFill>
                <a:latin typeface="+mn-lt"/>
                <a:ea typeface="Calibri" panose="020F0502020204030204" pitchFamily="34" charset="0"/>
              </a:rPr>
              <a:t>COR </a:t>
            </a:r>
            <a:r>
              <a:rPr lang="fr-FR" sz="2100" b="1" dirty="0" smtClean="0">
                <a:solidFill>
                  <a:srgbClr val="00368B"/>
                </a:solidFill>
                <a:latin typeface="+mn-lt"/>
                <a:ea typeface="Calibri" panose="020F0502020204030204" pitchFamily="34" charset="0"/>
              </a:rPr>
              <a:t>retient la convention utilisée </a:t>
            </a:r>
            <a:r>
              <a:rPr lang="fr-FR" sz="2100" b="1" dirty="0" smtClean="0">
                <a:solidFill>
                  <a:srgbClr val="00368B"/>
                </a:solidFill>
                <a:latin typeface="+mn-lt"/>
              </a:rPr>
              <a:t>actuellement </a:t>
            </a:r>
            <a:r>
              <a:rPr lang="fr-FR" sz="2100" b="1" dirty="0">
                <a:solidFill>
                  <a:srgbClr val="00368B"/>
                </a:solidFill>
                <a:latin typeface="+mn-lt"/>
              </a:rPr>
              <a:t>par le gouvernement et discutée lors des débats avec le Parlement</a:t>
            </a:r>
            <a:r>
              <a:rPr lang="fr-FR" sz="2100" b="1" dirty="0" smtClean="0">
                <a:solidFill>
                  <a:srgbClr val="00368B"/>
                </a:solidFill>
                <a:latin typeface="+mn-lt"/>
                <a:ea typeface="Calibri" panose="020F0502020204030204" pitchFamily="34" charset="0"/>
              </a:rPr>
              <a:t> </a:t>
            </a:r>
          </a:p>
          <a:p>
            <a:pPr marL="800100" lvl="1" indent="-446088" algn="just">
              <a:lnSpc>
                <a:spcPct val="112000"/>
              </a:lnSpc>
              <a:spcAft>
                <a:spcPts val="0"/>
              </a:spcAft>
              <a:buFont typeface="Wingdings" panose="05000000000000000000" pitchFamily="2" charset="2"/>
              <a:buChar char="§"/>
            </a:pPr>
            <a:r>
              <a:rPr lang="fr-FR" sz="2000" dirty="0" smtClean="0">
                <a:latin typeface="+mn-lt"/>
                <a:ea typeface="Calibri" panose="020F0502020204030204" pitchFamily="34" charset="0"/>
              </a:rPr>
              <a:t>Il </a:t>
            </a:r>
            <a:r>
              <a:rPr lang="fr-FR" sz="2000" dirty="0">
                <a:latin typeface="+mn-lt"/>
                <a:ea typeface="Calibri" panose="020F0502020204030204" pitchFamily="34" charset="0"/>
              </a:rPr>
              <a:t>projette les ressources en postulant que les décisions d’affectation de ressources sont stables dans le temps. </a:t>
            </a:r>
            <a:endParaRPr lang="fr-FR" sz="2000" dirty="0" smtClean="0">
              <a:latin typeface="+mn-lt"/>
              <a:ea typeface="Calibri" panose="020F0502020204030204" pitchFamily="34" charset="0"/>
            </a:endParaRPr>
          </a:p>
          <a:p>
            <a:pPr marL="800100" lvl="1" indent="-446088" algn="just">
              <a:lnSpc>
                <a:spcPct val="112000"/>
              </a:lnSpc>
              <a:spcAft>
                <a:spcPts val="0"/>
              </a:spcAft>
              <a:buFont typeface="Wingdings" panose="05000000000000000000" pitchFamily="2" charset="2"/>
              <a:buChar char="§"/>
            </a:pPr>
            <a:r>
              <a:rPr lang="fr-FR" sz="2000" dirty="0" smtClean="0">
                <a:latin typeface="+mn-lt"/>
                <a:ea typeface="Calibri" panose="020F0502020204030204" pitchFamily="34" charset="0"/>
              </a:rPr>
              <a:t>La </a:t>
            </a:r>
            <a:r>
              <a:rPr lang="fr-FR" sz="2000" dirty="0">
                <a:latin typeface="+mn-lt"/>
                <a:ea typeface="Calibri" panose="020F0502020204030204" pitchFamily="34" charset="0"/>
              </a:rPr>
              <a:t>dénomination </a:t>
            </a:r>
            <a:r>
              <a:rPr lang="fr-FR" sz="2000" dirty="0" smtClean="0">
                <a:latin typeface="+mn-lt"/>
                <a:ea typeface="Calibri" panose="020F0502020204030204" pitchFamily="34" charset="0"/>
              </a:rPr>
              <a:t>« convention </a:t>
            </a:r>
            <a:r>
              <a:rPr lang="fr-FR" sz="2000" dirty="0">
                <a:latin typeface="+mn-lt"/>
                <a:ea typeface="Calibri" panose="020F0502020204030204" pitchFamily="34" charset="0"/>
              </a:rPr>
              <a:t>Équilibre Permanent des Régimes équilibrés (EPR</a:t>
            </a:r>
            <a:r>
              <a:rPr lang="fr-FR" sz="2000" dirty="0" smtClean="0">
                <a:latin typeface="+mn-lt"/>
                <a:ea typeface="Calibri" panose="020F0502020204030204" pitchFamily="34" charset="0"/>
              </a:rPr>
              <a:t>) » est utilisée pour </a:t>
            </a:r>
            <a:r>
              <a:rPr lang="fr-FR" sz="2000" dirty="0">
                <a:latin typeface="+mn-lt"/>
                <a:ea typeface="Calibri" panose="020F0502020204030204" pitchFamily="34" charset="0"/>
              </a:rPr>
              <a:t>marquer le caractère conventionnel du montant des </a:t>
            </a:r>
            <a:r>
              <a:rPr lang="fr-FR" sz="2000" dirty="0" smtClean="0">
                <a:latin typeface="+mn-lt"/>
                <a:ea typeface="Calibri" panose="020F0502020204030204" pitchFamily="34" charset="0"/>
              </a:rPr>
              <a:t>ressources.</a:t>
            </a:r>
          </a:p>
          <a:p>
            <a:pPr marL="342900" indent="-342900" algn="just">
              <a:lnSpc>
                <a:spcPct val="112000"/>
              </a:lnSpc>
              <a:spcBef>
                <a:spcPts val="600"/>
              </a:spcBef>
              <a:spcAft>
                <a:spcPts val="0"/>
              </a:spcAft>
              <a:buFont typeface="Wingdings" panose="05000000000000000000" pitchFamily="2" charset="2"/>
              <a:buChar char="Ø"/>
            </a:pPr>
            <a:r>
              <a:rPr lang="fr-FR" sz="2100" dirty="0" smtClean="0">
                <a:solidFill>
                  <a:srgbClr val="00368B"/>
                </a:solidFill>
                <a:latin typeface="+mn-lt"/>
                <a:ea typeface="Calibri" panose="020F0502020204030204" pitchFamily="34" charset="0"/>
              </a:rPr>
              <a:t>Une autre </a:t>
            </a:r>
            <a:r>
              <a:rPr lang="fr-FR" sz="2100" dirty="0" smtClean="0">
                <a:solidFill>
                  <a:srgbClr val="00368B"/>
                </a:solidFill>
                <a:latin typeface="+mn-lt"/>
                <a:ea typeface="Calibri" panose="020F0502020204030204" pitchFamily="34" charset="0"/>
              </a:rPr>
              <a:t>convention, la </a:t>
            </a:r>
            <a:r>
              <a:rPr lang="fr-FR" sz="2100" dirty="0" smtClean="0">
                <a:solidFill>
                  <a:srgbClr val="00368B"/>
                </a:solidFill>
                <a:latin typeface="+mn-lt"/>
                <a:ea typeface="Calibri" panose="020F0502020204030204" pitchFamily="34" charset="0"/>
              </a:rPr>
              <a:t>convention Effort de l’</a:t>
            </a:r>
            <a:r>
              <a:rPr lang="fr-FR" sz="2100" dirty="0" smtClean="0">
                <a:solidFill>
                  <a:srgbClr val="00368B"/>
                </a:solidFill>
              </a:rPr>
              <a:t>État</a:t>
            </a:r>
            <a:r>
              <a:rPr lang="fr-FR" sz="2100" dirty="0">
                <a:solidFill>
                  <a:srgbClr val="00368B"/>
                </a:solidFill>
              </a:rPr>
              <a:t> </a:t>
            </a:r>
            <a:r>
              <a:rPr lang="fr-FR" sz="2100" dirty="0" smtClean="0">
                <a:solidFill>
                  <a:srgbClr val="00368B"/>
                </a:solidFill>
                <a:latin typeface="+mn-lt"/>
                <a:ea typeface="Calibri" panose="020F0502020204030204" pitchFamily="34" charset="0"/>
              </a:rPr>
              <a:t>constant (EEC) est </a:t>
            </a:r>
            <a:r>
              <a:rPr lang="fr-FR" sz="2100" dirty="0" smtClean="0">
                <a:solidFill>
                  <a:srgbClr val="00368B"/>
                </a:solidFill>
                <a:latin typeface="+mn-lt"/>
                <a:ea typeface="Calibri" panose="020F0502020204030204" pitchFamily="34" charset="0"/>
              </a:rPr>
              <a:t>présentée </a:t>
            </a:r>
            <a:r>
              <a:rPr lang="fr-FR" sz="2100" dirty="0" smtClean="0">
                <a:solidFill>
                  <a:srgbClr val="00368B"/>
                </a:solidFill>
                <a:latin typeface="+mn-lt"/>
                <a:ea typeface="Calibri" panose="020F0502020204030204" pitchFamily="34" charset="0"/>
              </a:rPr>
              <a:t>en annexe du rapport</a:t>
            </a:r>
            <a:r>
              <a:rPr lang="fr-FR" sz="2100" dirty="0" smtClean="0">
                <a:solidFill>
                  <a:srgbClr val="00368B"/>
                </a:solidFill>
                <a:latin typeface="+mn-lt"/>
                <a:ea typeface="Calibri" panose="020F0502020204030204" pitchFamily="34" charset="0"/>
              </a:rPr>
              <a:t>. </a:t>
            </a:r>
            <a:r>
              <a:rPr lang="fr-FR" sz="2100" dirty="0" smtClean="0">
                <a:solidFill>
                  <a:srgbClr val="00368B"/>
                </a:solidFill>
                <a:effectLst/>
                <a:latin typeface="+mn-lt"/>
                <a:ea typeface="Calibri" panose="020F0502020204030204" pitchFamily="34" charset="0"/>
              </a:rPr>
              <a:t>D’autres </a:t>
            </a:r>
            <a:r>
              <a:rPr lang="fr-FR" sz="2100" dirty="0" smtClean="0">
                <a:solidFill>
                  <a:srgbClr val="00368B"/>
                </a:solidFill>
                <a:effectLst/>
                <a:latin typeface="+mn-lt"/>
                <a:ea typeface="Calibri" panose="020F0502020204030204" pitchFamily="34" charset="0"/>
              </a:rPr>
              <a:t>mesures comptables des ressources sont proposées en dehors du </a:t>
            </a:r>
            <a:r>
              <a:rPr lang="fr-FR" sz="2100" dirty="0" smtClean="0">
                <a:solidFill>
                  <a:srgbClr val="00368B"/>
                </a:solidFill>
                <a:effectLst/>
                <a:latin typeface="+mn-lt"/>
                <a:ea typeface="Calibri" panose="020F0502020204030204" pitchFamily="34" charset="0"/>
              </a:rPr>
              <a:t>COR (voir HCP).</a:t>
            </a:r>
          </a:p>
          <a:p>
            <a:pPr marL="342900" indent="-342900" algn="just">
              <a:lnSpc>
                <a:spcPct val="112000"/>
              </a:lnSpc>
              <a:spcBef>
                <a:spcPts val="600"/>
              </a:spcBef>
              <a:spcAft>
                <a:spcPts val="0"/>
              </a:spcAft>
              <a:buFont typeface="Wingdings" panose="05000000000000000000" pitchFamily="2" charset="2"/>
              <a:buChar char="Ø"/>
            </a:pPr>
            <a:r>
              <a:rPr lang="fr-FR" sz="2100" dirty="0">
                <a:solidFill>
                  <a:srgbClr val="00368B"/>
                </a:solidFill>
                <a:ea typeface="Calibri" panose="020F0502020204030204" pitchFamily="34" charset="0"/>
              </a:rPr>
              <a:t>Ces </a:t>
            </a:r>
            <a:r>
              <a:rPr lang="fr-FR" sz="2100" dirty="0" smtClean="0">
                <a:solidFill>
                  <a:srgbClr val="00368B"/>
                </a:solidFill>
                <a:ea typeface="Calibri" panose="020F0502020204030204" pitchFamily="34" charset="0"/>
              </a:rPr>
              <a:t>évaluations des ressources </a:t>
            </a:r>
            <a:r>
              <a:rPr lang="fr-FR" sz="2100" dirty="0">
                <a:solidFill>
                  <a:srgbClr val="00368B"/>
                </a:solidFill>
                <a:ea typeface="Calibri" panose="020F0502020204030204" pitchFamily="34" charset="0"/>
              </a:rPr>
              <a:t>sont sans effet sur le solde de l’ensemble des finances </a:t>
            </a:r>
            <a:r>
              <a:rPr lang="fr-FR" sz="2100" dirty="0" smtClean="0">
                <a:solidFill>
                  <a:srgbClr val="00368B"/>
                </a:solidFill>
                <a:ea typeface="Calibri" panose="020F0502020204030204" pitchFamily="34" charset="0"/>
              </a:rPr>
              <a:t>publiques</a:t>
            </a:r>
            <a:r>
              <a:rPr lang="fr-FR" sz="2200" dirty="0">
                <a:solidFill>
                  <a:srgbClr val="00368B"/>
                </a:solidFill>
                <a:latin typeface="+mn-lt"/>
                <a:ea typeface="Calibri" panose="020F0502020204030204" pitchFamily="34" charset="0"/>
              </a:rPr>
              <a:t>.</a:t>
            </a:r>
            <a:endParaRPr lang="fr-FR" sz="2100" dirty="0">
              <a:solidFill>
                <a:srgbClr val="00368B"/>
              </a:solidFill>
              <a:ea typeface="Calibri" panose="020F0502020204030204" pitchFamily="34" charset="0"/>
            </a:endParaRPr>
          </a:p>
        </p:txBody>
      </p:sp>
      <p:sp>
        <p:nvSpPr>
          <p:cNvPr id="6" name="Espace réservé du contenu 2"/>
          <p:cNvSpPr>
            <a:spLocks noGrp="1"/>
          </p:cNvSpPr>
          <p:nvPr>
            <p:ph idx="13"/>
          </p:nvPr>
        </p:nvSpPr>
        <p:spPr bwMode="auto">
          <a:xfrm>
            <a:off x="1009650" y="574675"/>
            <a:ext cx="7893050" cy="711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altLang="fr-FR" dirty="0" smtClean="0"/>
              <a:t>Les ressources du système de retraite : une mesure nécessairement conventionnelle</a:t>
            </a:r>
          </a:p>
        </p:txBody>
      </p:sp>
    </p:spTree>
    <p:extLst>
      <p:ext uri="{BB962C8B-B14F-4D97-AF65-F5344CB8AC3E}">
        <p14:creationId xmlns:p14="http://schemas.microsoft.com/office/powerpoint/2010/main" val="28360422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Espace réservé du contenu 1"/>
          <p:cNvSpPr>
            <a:spLocks noGrp="1"/>
          </p:cNvSpPr>
          <p:nvPr>
            <p:ph idx="1"/>
          </p:nvPr>
        </p:nvSpPr>
        <p:spPr bwMode="auto">
          <a:xfrm>
            <a:off x="455613" y="1285875"/>
            <a:ext cx="8488362" cy="4722813"/>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just">
              <a:lnSpc>
                <a:spcPct val="112000"/>
              </a:lnSpc>
              <a:spcAft>
                <a:spcPts val="0"/>
              </a:spcAft>
              <a:buFont typeface="Wingdings" panose="05000000000000000000" pitchFamily="2" charset="2"/>
              <a:buChar char="Ø"/>
            </a:pPr>
            <a:r>
              <a:rPr lang="fr-FR" b="1" dirty="0" smtClean="0">
                <a:ea typeface="Times New Roman" panose="02020603050405020304" pitchFamily="18" charset="0"/>
              </a:rPr>
              <a:t>Une présentation de la situation du </a:t>
            </a:r>
            <a:r>
              <a:rPr lang="fr-FR" b="1" dirty="0">
                <a:ea typeface="Times New Roman" panose="02020603050405020304" pitchFamily="18" charset="0"/>
              </a:rPr>
              <a:t>système de retraite sur un </a:t>
            </a:r>
            <a:r>
              <a:rPr lang="fr-FR" b="1" dirty="0" smtClean="0">
                <a:ea typeface="Times New Roman" panose="02020603050405020304" pitchFamily="18" charset="0"/>
              </a:rPr>
              <a:t>scénario </a:t>
            </a:r>
            <a:r>
              <a:rPr lang="fr-FR" b="1" dirty="0">
                <a:ea typeface="Times New Roman" panose="02020603050405020304" pitchFamily="18" charset="0"/>
              </a:rPr>
              <a:t>de </a:t>
            </a:r>
            <a:r>
              <a:rPr lang="fr-FR" b="1" dirty="0" smtClean="0">
                <a:ea typeface="Times New Roman" panose="02020603050405020304" pitchFamily="18" charset="0"/>
              </a:rPr>
              <a:t>référence</a:t>
            </a:r>
          </a:p>
          <a:p>
            <a:pPr marL="806450" indent="-358775">
              <a:buFont typeface="Wingdings" panose="05000000000000000000" pitchFamily="2" charset="2"/>
              <a:buChar char="§"/>
              <a:defRPr/>
            </a:pPr>
            <a:r>
              <a:rPr lang="fr-FR" altLang="fr-FR" sz="2000" b="1" dirty="0" smtClean="0">
                <a:solidFill>
                  <a:schemeClr val="tx1"/>
                </a:solidFill>
              </a:rPr>
              <a:t>Hypothèses démographiques : </a:t>
            </a:r>
            <a:r>
              <a:rPr lang="fr-FR" altLang="fr-FR" sz="2000" dirty="0" smtClean="0">
                <a:solidFill>
                  <a:schemeClr val="tx1"/>
                </a:solidFill>
              </a:rPr>
              <a:t>hypothèses centrales de l’Insee (retour à une fécondité de 1,8 enfant par femme, poursuite des gains d’espérance de vie, solde migratoire de 70 000 personnes par an) dès 2024</a:t>
            </a:r>
          </a:p>
          <a:p>
            <a:pPr marL="806450" indent="-358775">
              <a:buFont typeface="Wingdings" panose="05000000000000000000" pitchFamily="2" charset="2"/>
              <a:buChar char="§"/>
              <a:defRPr/>
            </a:pPr>
            <a:r>
              <a:rPr lang="fr-FR" altLang="fr-FR" sz="2000" b="1" dirty="0" smtClean="0">
                <a:solidFill>
                  <a:schemeClr val="tx1"/>
                </a:solidFill>
              </a:rPr>
              <a:t>Hypothèses économiques : </a:t>
            </a:r>
            <a:r>
              <a:rPr lang="fr-FR" altLang="fr-FR" sz="2000" dirty="0" smtClean="0">
                <a:solidFill>
                  <a:schemeClr val="tx1"/>
                </a:solidFill>
              </a:rPr>
              <a:t>croissance annuelle de la productivité horaire de  1,0 % en réel à partir de 2040 et taux de chômage de 5 % à partir de 2030</a:t>
            </a:r>
            <a:endParaRPr lang="fr-FR" altLang="fr-FR" sz="2000" dirty="0" smtClean="0">
              <a:solidFill>
                <a:srgbClr val="FF0000"/>
              </a:solidFill>
            </a:endParaRPr>
          </a:p>
          <a:p>
            <a:pPr marL="806450" indent="-358775">
              <a:buFont typeface="Wingdings" panose="05000000000000000000" pitchFamily="2" charset="2"/>
              <a:buChar char="§"/>
              <a:defRPr/>
            </a:pPr>
            <a:r>
              <a:rPr lang="fr-FR" altLang="fr-FR" sz="2000" b="1" dirty="0" smtClean="0">
                <a:solidFill>
                  <a:schemeClr val="tx1"/>
                </a:solidFill>
              </a:rPr>
              <a:t>Hypothèses réglementaires : </a:t>
            </a:r>
            <a:r>
              <a:rPr lang="fr-FR" altLang="fr-FR" sz="2000" dirty="0" smtClean="0">
                <a:solidFill>
                  <a:schemeClr val="tx1"/>
                </a:solidFill>
              </a:rPr>
              <a:t>législation inchangée</a:t>
            </a:r>
          </a:p>
          <a:p>
            <a:pPr marL="431800" indent="-342900">
              <a:spcBef>
                <a:spcPts val="1800"/>
              </a:spcBef>
              <a:buFont typeface="Wingdings" panose="05000000000000000000" pitchFamily="2" charset="2"/>
              <a:buChar char="Ø"/>
              <a:defRPr/>
            </a:pPr>
            <a:r>
              <a:rPr lang="fr-FR" b="1" dirty="0" smtClean="0">
                <a:ea typeface="Times New Roman" panose="02020603050405020304" pitchFamily="18" charset="0"/>
              </a:rPr>
              <a:t>Des analyses de sensibilité</a:t>
            </a:r>
            <a:endParaRPr lang="fr-FR" b="1" dirty="0"/>
          </a:p>
          <a:p>
            <a:pPr marL="431800" indent="-342900">
              <a:spcBef>
                <a:spcPts val="1800"/>
              </a:spcBef>
              <a:buFont typeface="Wingdings" panose="05000000000000000000" pitchFamily="2" charset="2"/>
              <a:buChar char="Ø"/>
              <a:defRPr/>
            </a:pPr>
            <a:r>
              <a:rPr lang="fr-FR" altLang="fr-FR" b="1" dirty="0" smtClean="0"/>
              <a:t>Un rapport plus condensé</a:t>
            </a:r>
          </a:p>
          <a:p>
            <a:pPr marL="85725" indent="0">
              <a:buFont typeface="Arial" panose="020B0604020202020204" pitchFamily="34" charset="0"/>
              <a:buNone/>
              <a:defRPr/>
            </a:pPr>
            <a:endParaRPr lang="fr-FR" altLang="fr-FR" b="1" dirty="0"/>
          </a:p>
          <a:p>
            <a:pPr marL="85725" indent="0">
              <a:buFont typeface="Arial" panose="020B0604020202020204" pitchFamily="34" charset="0"/>
              <a:buNone/>
              <a:defRPr/>
            </a:pPr>
            <a:endParaRPr lang="fr-FR" altLang="fr-FR" i="1" dirty="0" smtClean="0">
              <a:solidFill>
                <a:schemeClr val="bg1">
                  <a:lumMod val="50000"/>
                </a:schemeClr>
              </a:solidFill>
            </a:endParaRPr>
          </a:p>
        </p:txBody>
      </p:sp>
      <p:sp>
        <p:nvSpPr>
          <p:cNvPr id="6147" name="Espace réservé du contenu 2"/>
          <p:cNvSpPr>
            <a:spLocks noGrp="1"/>
          </p:cNvSpPr>
          <p:nvPr>
            <p:ph idx="13"/>
          </p:nvPr>
        </p:nvSpPr>
        <p:spPr bwMode="auto">
          <a:xfrm>
            <a:off x="914400" y="574675"/>
            <a:ext cx="7893050" cy="711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spcBef>
                <a:spcPct val="0"/>
              </a:spcBef>
            </a:pPr>
            <a:r>
              <a:rPr lang="fr-FR" altLang="fr-FR" dirty="0" smtClean="0"/>
              <a:t>Le rapport annuel du COR de 2024</a:t>
            </a:r>
          </a:p>
        </p:txBody>
      </p:sp>
      <p:sp>
        <p:nvSpPr>
          <p:cNvPr id="4" name="Espace réservé du numéro de diapositive 3"/>
          <p:cNvSpPr>
            <a:spLocks noGrp="1"/>
          </p:cNvSpPr>
          <p:nvPr>
            <p:ph type="sldNum" sz="quarter" idx="14"/>
          </p:nvPr>
        </p:nvSpPr>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26658FA7-F953-4DB8-9A5C-006B50E3806F}" type="slidenum">
              <a:rPr lang="en-US" altLang="fr-FR">
                <a:solidFill>
                  <a:schemeClr val="bg1"/>
                </a:solidFill>
              </a:rPr>
              <a:pPr eaLnBrk="1" hangingPunct="1"/>
              <a:t>3</a:t>
            </a:fld>
            <a:endParaRPr lang="en-US" altLang="fr-FR">
              <a:solidFill>
                <a:schemeClr val="bg1"/>
              </a:solidFill>
            </a:endParaRPr>
          </a:p>
        </p:txBody>
      </p:sp>
    </p:spTree>
    <p:extLst>
      <p:ext uri="{BB962C8B-B14F-4D97-AF65-F5344CB8AC3E}">
        <p14:creationId xmlns:p14="http://schemas.microsoft.com/office/powerpoint/2010/main" val="98899002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5"/>
          <p:cNvSpPr txBox="1">
            <a:spLocks/>
          </p:cNvSpPr>
          <p:nvPr/>
        </p:nvSpPr>
        <p:spPr>
          <a:xfrm>
            <a:off x="940075" y="574935"/>
            <a:ext cx="8058451" cy="710940"/>
          </a:xfrm>
          <a:prstGeom prst="rect">
            <a:avLst/>
          </a:prstGeom>
        </p:spPr>
        <p:txBody>
          <a:bodyPr/>
          <a:lst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1828800" algn="l" defTabSz="457200" rtl="0" eaLnBrk="0" fontAlgn="base" hangingPunct="0">
              <a:spcBef>
                <a:spcPct val="20000"/>
              </a:spcBef>
              <a:spcAft>
                <a:spcPct val="0"/>
              </a:spcAft>
              <a:buFont typeface="Arial" charset="0"/>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fr-FR" b="1" dirty="0" smtClean="0">
                <a:solidFill>
                  <a:srgbClr val="00368B"/>
                </a:solidFill>
              </a:rPr>
              <a:t>Les ressources du système de retraite</a:t>
            </a:r>
          </a:p>
        </p:txBody>
      </p:sp>
      <p:sp>
        <p:nvSpPr>
          <p:cNvPr id="3" name="Espace réservé du numéro de diapositive 2"/>
          <p:cNvSpPr>
            <a:spLocks noGrp="1"/>
          </p:cNvSpPr>
          <p:nvPr>
            <p:ph type="sldNum" sz="quarter" idx="12"/>
          </p:nvPr>
        </p:nvSpPr>
        <p:spPr/>
        <p:txBody>
          <a:bodyPr/>
          <a:lstStyle/>
          <a:p>
            <a:fld id="{467CB4ED-C4F0-4BE4-B4AC-8A395D5C1AD8}" type="slidenum">
              <a:rPr lang="fr-FR" smtClean="0"/>
              <a:t>30</a:t>
            </a:fld>
            <a:endParaRPr lang="fr-FR" dirty="0"/>
          </a:p>
        </p:txBody>
      </p:sp>
      <p:sp>
        <p:nvSpPr>
          <p:cNvPr id="14" name="Rectangle 13"/>
          <p:cNvSpPr/>
          <p:nvPr/>
        </p:nvSpPr>
        <p:spPr>
          <a:xfrm>
            <a:off x="858908" y="1683426"/>
            <a:ext cx="7946136" cy="400110"/>
          </a:xfrm>
          <a:prstGeom prst="rect">
            <a:avLst/>
          </a:prstGeom>
        </p:spPr>
        <p:txBody>
          <a:bodyPr wrap="square">
            <a:spAutoFit/>
          </a:bodyPr>
          <a:lstStyle/>
          <a:p>
            <a:pPr algn="ctr"/>
            <a:r>
              <a:rPr lang="fr-FR" sz="2000" b="1" dirty="0" smtClean="0">
                <a:solidFill>
                  <a:schemeClr val="tx1">
                    <a:lumMod val="65000"/>
                    <a:lumOff val="35000"/>
                  </a:schemeClr>
                </a:solidFill>
              </a:rPr>
              <a:t>Part des ressources </a:t>
            </a:r>
            <a:r>
              <a:rPr lang="fr-FR" sz="2000" b="1" dirty="0">
                <a:solidFill>
                  <a:schemeClr val="tx1">
                    <a:lumMod val="65000"/>
                    <a:lumOff val="35000"/>
                  </a:schemeClr>
                </a:solidFill>
              </a:rPr>
              <a:t>du système de retraite </a:t>
            </a:r>
            <a:r>
              <a:rPr lang="fr-FR" sz="2000" b="1" dirty="0" smtClean="0">
                <a:solidFill>
                  <a:schemeClr val="tx1">
                    <a:lumMod val="65000"/>
                    <a:lumOff val="35000"/>
                  </a:schemeClr>
                </a:solidFill>
              </a:rPr>
              <a:t>dans le PIB</a:t>
            </a:r>
            <a:endParaRPr lang="fr-FR" sz="2000" b="1" dirty="0">
              <a:solidFill>
                <a:schemeClr val="tx1">
                  <a:lumMod val="65000"/>
                  <a:lumOff val="35000"/>
                </a:schemeClr>
              </a:solidFill>
            </a:endParaRPr>
          </a:p>
        </p:txBody>
      </p:sp>
      <p:pic>
        <p:nvPicPr>
          <p:cNvPr id="2" name="Image 1"/>
          <p:cNvPicPr>
            <a:picLocks noChangeAspect="1"/>
          </p:cNvPicPr>
          <p:nvPr/>
        </p:nvPicPr>
        <p:blipFill>
          <a:blip r:embed="rId2"/>
          <a:stretch>
            <a:fillRect/>
          </a:stretch>
        </p:blipFill>
        <p:spPr>
          <a:xfrm>
            <a:off x="858908" y="2083256"/>
            <a:ext cx="7946136" cy="4067556"/>
          </a:xfrm>
          <a:prstGeom prst="rect">
            <a:avLst/>
          </a:prstGeom>
        </p:spPr>
      </p:pic>
      <p:sp>
        <p:nvSpPr>
          <p:cNvPr id="8" name="Rectangle 7"/>
          <p:cNvSpPr/>
          <p:nvPr/>
        </p:nvSpPr>
        <p:spPr>
          <a:xfrm rot="16200000">
            <a:off x="-1568042" y="3864016"/>
            <a:ext cx="4333371" cy="506036"/>
          </a:xfrm>
          <a:prstGeom prst="rect">
            <a:avLst/>
          </a:prstGeom>
        </p:spPr>
        <p:txBody>
          <a:bodyPr wrap="square">
            <a:spAutoFit/>
          </a:bodyPr>
          <a:lstStyle/>
          <a:p>
            <a:pPr algn="just">
              <a:lnSpc>
                <a:spcPct val="112000"/>
              </a:lnSpc>
              <a:spcAft>
                <a:spcPts val="0"/>
              </a:spcAft>
            </a:pPr>
            <a:r>
              <a:rPr lang="fr-FR" sz="1200" i="1" dirty="0">
                <a:latin typeface="+mn-lt"/>
                <a:ea typeface="Calibri" panose="020F0502020204030204" pitchFamily="34" charset="0"/>
              </a:rPr>
              <a:t>Sources : rapports à la CCSS </a:t>
            </a:r>
            <a:r>
              <a:rPr lang="fr-FR" sz="1200" i="1" dirty="0" smtClean="0">
                <a:latin typeface="+mn-lt"/>
                <a:ea typeface="Calibri" panose="020F0502020204030204" pitchFamily="34" charset="0"/>
              </a:rPr>
              <a:t>2002-2023</a:t>
            </a:r>
            <a:r>
              <a:rPr lang="fr-FR" sz="1200" i="1" dirty="0">
                <a:latin typeface="+mn-lt"/>
                <a:ea typeface="Calibri" panose="020F0502020204030204" pitchFamily="34" charset="0"/>
              </a:rPr>
              <a:t> ; comptabilité nationale </a:t>
            </a:r>
            <a:r>
              <a:rPr lang="fr-FR" sz="1200" i="1" dirty="0" smtClean="0">
                <a:latin typeface="+mn-lt"/>
                <a:ea typeface="Calibri" panose="020F0502020204030204" pitchFamily="34" charset="0"/>
              </a:rPr>
              <a:t>Insee base 2020 et projections COR juin 2024</a:t>
            </a:r>
            <a:endParaRPr lang="fr-FR" dirty="0">
              <a:effectLst/>
              <a:latin typeface="+mn-lt"/>
              <a:ea typeface="Calibri" panose="020F0502020204030204" pitchFamily="34" charset="0"/>
            </a:endParaRPr>
          </a:p>
        </p:txBody>
      </p:sp>
    </p:spTree>
    <p:extLst>
      <p:ext uri="{BB962C8B-B14F-4D97-AF65-F5344CB8AC3E}">
        <p14:creationId xmlns:p14="http://schemas.microsoft.com/office/powerpoint/2010/main" val="302500651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5"/>
          <p:cNvSpPr txBox="1">
            <a:spLocks/>
          </p:cNvSpPr>
          <p:nvPr/>
        </p:nvSpPr>
        <p:spPr>
          <a:xfrm>
            <a:off x="699247" y="574935"/>
            <a:ext cx="8337177" cy="710940"/>
          </a:xfrm>
          <a:prstGeom prst="rect">
            <a:avLst/>
          </a:prstGeom>
        </p:spPr>
        <p:txBody>
          <a:bodyPr/>
          <a:lst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1828800" algn="l" defTabSz="457200" rtl="0" eaLnBrk="0" fontAlgn="base" hangingPunct="0">
              <a:spcBef>
                <a:spcPct val="20000"/>
              </a:spcBef>
              <a:spcAft>
                <a:spcPct val="0"/>
              </a:spcAft>
              <a:buFont typeface="Arial" charset="0"/>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fr-FR" b="1" dirty="0" smtClean="0">
                <a:solidFill>
                  <a:srgbClr val="00368B"/>
                </a:solidFill>
              </a:rPr>
              <a:t>Pourquoi les ressources baissent-elles en part de PIB ?</a:t>
            </a:r>
            <a:endParaRPr lang="fr-FR" sz="2800" b="1" dirty="0">
              <a:solidFill>
                <a:srgbClr val="00368B"/>
              </a:solidFill>
            </a:endParaRPr>
          </a:p>
        </p:txBody>
      </p:sp>
      <p:sp>
        <p:nvSpPr>
          <p:cNvPr id="3" name="Espace réservé du numéro de diapositive 2"/>
          <p:cNvSpPr>
            <a:spLocks noGrp="1"/>
          </p:cNvSpPr>
          <p:nvPr>
            <p:ph type="sldNum" sz="quarter" idx="12"/>
          </p:nvPr>
        </p:nvSpPr>
        <p:spPr/>
        <p:txBody>
          <a:bodyPr/>
          <a:lstStyle/>
          <a:p>
            <a:fld id="{467CB4ED-C4F0-4BE4-B4AC-8A395D5C1AD8}" type="slidenum">
              <a:rPr lang="fr-FR" smtClean="0"/>
              <a:t>31</a:t>
            </a:fld>
            <a:endParaRPr lang="fr-FR" dirty="0"/>
          </a:p>
        </p:txBody>
      </p:sp>
      <p:sp>
        <p:nvSpPr>
          <p:cNvPr id="5" name="Rectangle 4"/>
          <p:cNvSpPr/>
          <p:nvPr/>
        </p:nvSpPr>
        <p:spPr>
          <a:xfrm>
            <a:off x="699247" y="1861414"/>
            <a:ext cx="7915835" cy="4355936"/>
          </a:xfrm>
          <a:prstGeom prst="rect">
            <a:avLst/>
          </a:prstGeom>
        </p:spPr>
        <p:txBody>
          <a:bodyPr wrap="square">
            <a:spAutoFit/>
          </a:bodyPr>
          <a:lstStyle/>
          <a:p>
            <a:pPr algn="just">
              <a:lnSpc>
                <a:spcPct val="112000"/>
              </a:lnSpc>
              <a:spcAft>
                <a:spcPts val="0"/>
              </a:spcAft>
            </a:pPr>
            <a:r>
              <a:rPr lang="fr-FR" dirty="0">
                <a:solidFill>
                  <a:srgbClr val="00368B"/>
                </a:solidFill>
                <a:latin typeface="+mn-lt"/>
                <a:ea typeface="Calibri" panose="020F0502020204030204" pitchFamily="34" charset="0"/>
              </a:rPr>
              <a:t>Même sous l’hypothèse d’un taux de cotisation inchangé et après prise en compte des hausses de taux annoncées dans le cadre de la réforme de 2023, l’évolution des recettes apparaît moins dynamique que celle du PIB, essentiellement pour trois raisons : </a:t>
            </a:r>
          </a:p>
          <a:p>
            <a:pPr marL="285750" indent="-285750" algn="just">
              <a:lnSpc>
                <a:spcPct val="112000"/>
              </a:lnSpc>
              <a:spcBef>
                <a:spcPts val="600"/>
              </a:spcBef>
              <a:spcAft>
                <a:spcPts val="0"/>
              </a:spcAft>
              <a:buFont typeface="Wingdings" panose="05000000000000000000" pitchFamily="2" charset="2"/>
              <a:buChar char="Ø"/>
            </a:pPr>
            <a:r>
              <a:rPr lang="fr-FR" dirty="0" smtClean="0">
                <a:solidFill>
                  <a:srgbClr val="00368B"/>
                </a:solidFill>
                <a:latin typeface="+mn-lt"/>
                <a:ea typeface="Calibri" panose="020F0502020204030204" pitchFamily="34" charset="0"/>
              </a:rPr>
              <a:t>Baisse de la </a:t>
            </a:r>
            <a:r>
              <a:rPr lang="fr-FR" b="1" dirty="0" smtClean="0">
                <a:solidFill>
                  <a:srgbClr val="00368B"/>
                </a:solidFill>
                <a:latin typeface="+mn-lt"/>
                <a:ea typeface="Calibri" panose="020F0502020204030204" pitchFamily="34" charset="0"/>
              </a:rPr>
              <a:t>contribution d’équilibre </a:t>
            </a:r>
            <a:r>
              <a:rPr lang="fr-FR" dirty="0" smtClean="0">
                <a:solidFill>
                  <a:srgbClr val="00368B"/>
                </a:solidFill>
                <a:latin typeface="+mn-lt"/>
                <a:ea typeface="Calibri" panose="020F0502020204030204" pitchFamily="34" charset="0"/>
              </a:rPr>
              <a:t>du régime </a:t>
            </a:r>
            <a:r>
              <a:rPr lang="fr-FR" dirty="0">
                <a:solidFill>
                  <a:srgbClr val="00368B"/>
                </a:solidFill>
                <a:latin typeface="+mn-lt"/>
                <a:ea typeface="Calibri" panose="020F0502020204030204" pitchFamily="34" charset="0"/>
              </a:rPr>
              <a:t>de la fonction publique de l’État </a:t>
            </a:r>
            <a:r>
              <a:rPr lang="fr-FR" dirty="0" smtClean="0">
                <a:solidFill>
                  <a:srgbClr val="00368B"/>
                </a:solidFill>
                <a:latin typeface="+mn-lt"/>
                <a:ea typeface="Calibri" panose="020F0502020204030204" pitchFamily="34" charset="0"/>
              </a:rPr>
              <a:t>car baisse de ses dépenses (-0,9 </a:t>
            </a:r>
            <a:r>
              <a:rPr lang="fr-FR" dirty="0">
                <a:solidFill>
                  <a:srgbClr val="00368B"/>
                </a:solidFill>
                <a:latin typeface="+mn-lt"/>
                <a:ea typeface="Calibri" panose="020F0502020204030204" pitchFamily="34" charset="0"/>
              </a:rPr>
              <a:t>point de PIB à l’horizon </a:t>
            </a:r>
            <a:r>
              <a:rPr lang="fr-FR" dirty="0" smtClean="0">
                <a:solidFill>
                  <a:srgbClr val="00368B"/>
                </a:solidFill>
                <a:latin typeface="+mn-lt"/>
                <a:ea typeface="Calibri" panose="020F0502020204030204" pitchFamily="34" charset="0"/>
              </a:rPr>
              <a:t>2070)</a:t>
            </a:r>
            <a:r>
              <a:rPr lang="fr-FR" dirty="0">
                <a:solidFill>
                  <a:srgbClr val="00368B"/>
                </a:solidFill>
                <a:latin typeface="+mn-lt"/>
                <a:ea typeface="Calibri" panose="020F0502020204030204" pitchFamily="34" charset="0"/>
              </a:rPr>
              <a:t> ;</a:t>
            </a:r>
          </a:p>
          <a:p>
            <a:pPr marL="285750" indent="-285750" algn="just">
              <a:lnSpc>
                <a:spcPct val="112000"/>
              </a:lnSpc>
              <a:spcBef>
                <a:spcPts val="600"/>
              </a:spcBef>
              <a:spcAft>
                <a:spcPts val="0"/>
              </a:spcAft>
              <a:buFont typeface="Wingdings" panose="05000000000000000000" pitchFamily="2" charset="2"/>
              <a:buChar char="Ø"/>
            </a:pPr>
            <a:r>
              <a:rPr lang="fr-FR" dirty="0" smtClean="0">
                <a:solidFill>
                  <a:srgbClr val="00368B"/>
                </a:solidFill>
                <a:latin typeface="+mn-lt"/>
                <a:ea typeface="Calibri" panose="020F0502020204030204" pitchFamily="34" charset="0"/>
              </a:rPr>
              <a:t>Effet négatif de la baisse de la </a:t>
            </a:r>
            <a:r>
              <a:rPr lang="fr-FR" dirty="0">
                <a:solidFill>
                  <a:srgbClr val="00368B"/>
                </a:solidFill>
                <a:latin typeface="+mn-lt"/>
                <a:ea typeface="Calibri" panose="020F0502020204030204" pitchFamily="34" charset="0"/>
              </a:rPr>
              <a:t>part des traitements indiciaires des fonctionnaires territoriaux et hospitaliers </a:t>
            </a:r>
            <a:r>
              <a:rPr lang="fr-FR" dirty="0" smtClean="0">
                <a:solidFill>
                  <a:srgbClr val="00368B"/>
                </a:solidFill>
                <a:latin typeface="+mn-lt"/>
                <a:ea typeface="Calibri" panose="020F0502020204030204" pitchFamily="34" charset="0"/>
              </a:rPr>
              <a:t>dans </a:t>
            </a:r>
            <a:r>
              <a:rPr lang="fr-FR" dirty="0">
                <a:solidFill>
                  <a:srgbClr val="00368B"/>
                </a:solidFill>
                <a:latin typeface="+mn-lt"/>
                <a:ea typeface="Calibri" panose="020F0502020204030204" pitchFamily="34" charset="0"/>
              </a:rPr>
              <a:t>la masse totale des </a:t>
            </a:r>
            <a:r>
              <a:rPr lang="fr-FR" dirty="0" smtClean="0">
                <a:solidFill>
                  <a:srgbClr val="00368B"/>
                </a:solidFill>
                <a:latin typeface="+mn-lt"/>
                <a:ea typeface="Calibri" panose="020F0502020204030204" pitchFamily="34" charset="0"/>
              </a:rPr>
              <a:t>rémunérations, car la </a:t>
            </a:r>
            <a:r>
              <a:rPr lang="fr-FR" b="1" dirty="0" smtClean="0">
                <a:solidFill>
                  <a:srgbClr val="00368B"/>
                </a:solidFill>
                <a:latin typeface="+mn-lt"/>
                <a:ea typeface="Calibri" panose="020F0502020204030204" pitchFamily="34" charset="0"/>
              </a:rPr>
              <a:t>CNRACL</a:t>
            </a:r>
            <a:r>
              <a:rPr lang="fr-FR" dirty="0" smtClean="0">
                <a:solidFill>
                  <a:srgbClr val="00368B"/>
                </a:solidFill>
                <a:latin typeface="+mn-lt"/>
                <a:ea typeface="Calibri" panose="020F0502020204030204" pitchFamily="34" charset="0"/>
              </a:rPr>
              <a:t> a </a:t>
            </a:r>
            <a:r>
              <a:rPr lang="fr-FR" dirty="0">
                <a:solidFill>
                  <a:srgbClr val="00368B"/>
                </a:solidFill>
                <a:latin typeface="+mn-lt"/>
                <a:ea typeface="Calibri" panose="020F0502020204030204" pitchFamily="34" charset="0"/>
              </a:rPr>
              <a:t>un taux de cotisation </a:t>
            </a:r>
            <a:r>
              <a:rPr lang="fr-FR" dirty="0" smtClean="0">
                <a:solidFill>
                  <a:srgbClr val="00368B"/>
                </a:solidFill>
                <a:latin typeface="+mn-lt"/>
                <a:ea typeface="Calibri" panose="020F0502020204030204" pitchFamily="34" charset="0"/>
              </a:rPr>
              <a:t>supérieur </a:t>
            </a:r>
            <a:r>
              <a:rPr lang="fr-FR" dirty="0">
                <a:solidFill>
                  <a:srgbClr val="00368B"/>
                </a:solidFill>
                <a:latin typeface="+mn-lt"/>
                <a:ea typeface="Calibri" panose="020F0502020204030204" pitchFamily="34" charset="0"/>
              </a:rPr>
              <a:t>à celui </a:t>
            </a:r>
            <a:r>
              <a:rPr lang="fr-FR" dirty="0" smtClean="0">
                <a:solidFill>
                  <a:srgbClr val="00368B"/>
                </a:solidFill>
                <a:latin typeface="+mn-lt"/>
                <a:ea typeface="Calibri" panose="020F0502020204030204" pitchFamily="34" charset="0"/>
              </a:rPr>
              <a:t>des </a:t>
            </a:r>
            <a:r>
              <a:rPr lang="fr-FR" dirty="0">
                <a:solidFill>
                  <a:srgbClr val="00368B"/>
                </a:solidFill>
                <a:latin typeface="+mn-lt"/>
                <a:ea typeface="Calibri" panose="020F0502020204030204" pitchFamily="34" charset="0"/>
              </a:rPr>
              <a:t>personnes en emploi dans le </a:t>
            </a:r>
            <a:r>
              <a:rPr lang="fr-FR" dirty="0" smtClean="0">
                <a:solidFill>
                  <a:srgbClr val="00368B"/>
                </a:solidFill>
                <a:latin typeface="+mn-lt"/>
                <a:ea typeface="Calibri" panose="020F0502020204030204" pitchFamily="34" charset="0"/>
              </a:rPr>
              <a:t>privé (-0,2 point de PIB en 2070) ;</a:t>
            </a:r>
          </a:p>
          <a:p>
            <a:pPr marL="285750" indent="-285750" algn="just">
              <a:lnSpc>
                <a:spcPct val="112000"/>
              </a:lnSpc>
              <a:spcBef>
                <a:spcPts val="600"/>
              </a:spcBef>
              <a:spcAft>
                <a:spcPts val="0"/>
              </a:spcAft>
              <a:buFont typeface="Wingdings" panose="05000000000000000000" pitchFamily="2" charset="2"/>
              <a:buChar char="Ø"/>
            </a:pPr>
            <a:r>
              <a:rPr lang="fr-FR" dirty="0" smtClean="0">
                <a:solidFill>
                  <a:srgbClr val="00368B"/>
                </a:solidFill>
                <a:ea typeface="Calibri" panose="020F0502020204030204" pitchFamily="34" charset="0"/>
              </a:rPr>
              <a:t>Plus marginalement, baisse </a:t>
            </a:r>
            <a:r>
              <a:rPr lang="fr-FR" dirty="0">
                <a:solidFill>
                  <a:srgbClr val="00368B"/>
                </a:solidFill>
                <a:ea typeface="Calibri" panose="020F0502020204030204" pitchFamily="34" charset="0"/>
              </a:rPr>
              <a:t>des </a:t>
            </a:r>
            <a:r>
              <a:rPr lang="fr-FR" b="1" dirty="0">
                <a:solidFill>
                  <a:srgbClr val="00368B"/>
                </a:solidFill>
                <a:ea typeface="Calibri" panose="020F0502020204030204" pitchFamily="34" charset="0"/>
              </a:rPr>
              <a:t>contributions externes</a:t>
            </a:r>
            <a:r>
              <a:rPr lang="fr-FR" dirty="0">
                <a:solidFill>
                  <a:srgbClr val="00368B"/>
                </a:solidFill>
                <a:ea typeface="Calibri" panose="020F0502020204030204" pitchFamily="34" charset="0"/>
              </a:rPr>
              <a:t> de la branche </a:t>
            </a:r>
            <a:r>
              <a:rPr lang="fr-FR" b="1" dirty="0">
                <a:solidFill>
                  <a:srgbClr val="00368B"/>
                </a:solidFill>
                <a:ea typeface="Calibri" panose="020F0502020204030204" pitchFamily="34" charset="0"/>
              </a:rPr>
              <a:t>famille</a:t>
            </a:r>
            <a:r>
              <a:rPr lang="fr-FR" dirty="0">
                <a:solidFill>
                  <a:srgbClr val="00368B"/>
                </a:solidFill>
                <a:ea typeface="Calibri" panose="020F0502020204030204" pitchFamily="34" charset="0"/>
              </a:rPr>
              <a:t> et de l’assurance </a:t>
            </a:r>
            <a:r>
              <a:rPr lang="fr-FR" b="1" dirty="0">
                <a:solidFill>
                  <a:srgbClr val="00368B"/>
                </a:solidFill>
                <a:ea typeface="Calibri" panose="020F0502020204030204" pitchFamily="34" charset="0"/>
              </a:rPr>
              <a:t>chômage</a:t>
            </a:r>
            <a:r>
              <a:rPr lang="fr-FR" dirty="0">
                <a:solidFill>
                  <a:srgbClr val="00368B"/>
                </a:solidFill>
                <a:ea typeface="Calibri" panose="020F0502020204030204" pitchFamily="34" charset="0"/>
              </a:rPr>
              <a:t> car moins d’enfants et de chômeurs (environ </a:t>
            </a:r>
            <a:r>
              <a:rPr lang="fr-FR" dirty="0" smtClean="0">
                <a:solidFill>
                  <a:srgbClr val="00368B"/>
                </a:solidFill>
                <a:ea typeface="Calibri" panose="020F0502020204030204" pitchFamily="34" charset="0"/>
              </a:rPr>
              <a:t>-0,1 </a:t>
            </a:r>
            <a:r>
              <a:rPr lang="fr-FR" dirty="0">
                <a:solidFill>
                  <a:srgbClr val="00368B"/>
                </a:solidFill>
                <a:ea typeface="Calibri" panose="020F0502020204030204" pitchFamily="34" charset="0"/>
              </a:rPr>
              <a:t>point de PIB à l’horizon de projection</a:t>
            </a:r>
            <a:r>
              <a:rPr lang="fr-FR" dirty="0" smtClean="0">
                <a:solidFill>
                  <a:srgbClr val="00368B"/>
                </a:solidFill>
                <a:ea typeface="Calibri" panose="020F0502020204030204" pitchFamily="34" charset="0"/>
              </a:rPr>
              <a:t>)</a:t>
            </a:r>
            <a:r>
              <a:rPr lang="fr-FR" dirty="0">
                <a:solidFill>
                  <a:srgbClr val="00368B"/>
                </a:solidFill>
                <a:ea typeface="Calibri" panose="020F0502020204030204" pitchFamily="34" charset="0"/>
              </a:rPr>
              <a:t>.</a:t>
            </a:r>
          </a:p>
        </p:txBody>
      </p:sp>
    </p:spTree>
    <p:extLst>
      <p:ext uri="{BB962C8B-B14F-4D97-AF65-F5344CB8AC3E}">
        <p14:creationId xmlns:p14="http://schemas.microsoft.com/office/powerpoint/2010/main" val="216248927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ZoneTexte 13"/>
          <p:cNvSpPr txBox="1"/>
          <p:nvPr/>
        </p:nvSpPr>
        <p:spPr>
          <a:xfrm>
            <a:off x="653142" y="2088438"/>
            <a:ext cx="7870372" cy="1938992"/>
          </a:xfrm>
          <a:prstGeom prst="rect">
            <a:avLst/>
          </a:prstGeom>
          <a:noFill/>
        </p:spPr>
        <p:txBody>
          <a:bodyPr wrap="square" rtlCol="0">
            <a:spAutoFit/>
          </a:bodyPr>
          <a:lstStyle/>
          <a:p>
            <a:pPr algn="ctr"/>
            <a:r>
              <a:rPr lang="fr-FR" sz="4000" b="1" dirty="0" smtClean="0">
                <a:solidFill>
                  <a:srgbClr val="00368B"/>
                </a:solidFill>
              </a:rPr>
              <a:t>Le solde du système de retraite</a:t>
            </a:r>
          </a:p>
          <a:p>
            <a:pPr algn="ctr"/>
            <a:r>
              <a:rPr lang="fr-FR" sz="4000" i="1" dirty="0">
                <a:solidFill>
                  <a:srgbClr val="00368B"/>
                </a:solidFill>
              </a:rPr>
              <a:t>	</a:t>
            </a:r>
          </a:p>
          <a:p>
            <a:pPr algn="ctr"/>
            <a:endParaRPr lang="fr-FR" sz="4000" b="1" dirty="0">
              <a:solidFill>
                <a:srgbClr val="00368B"/>
              </a:solidFill>
            </a:endParaRPr>
          </a:p>
        </p:txBody>
      </p:sp>
      <p:sp>
        <p:nvSpPr>
          <p:cNvPr id="3" name="Espace réservé du numéro de diapositive 2"/>
          <p:cNvSpPr>
            <a:spLocks noGrp="1"/>
          </p:cNvSpPr>
          <p:nvPr>
            <p:ph type="sldNum" sz="quarter" idx="12"/>
          </p:nvPr>
        </p:nvSpPr>
        <p:spPr/>
        <p:txBody>
          <a:bodyPr/>
          <a:lstStyle/>
          <a:p>
            <a:fld id="{467CB4ED-C4F0-4BE4-B4AC-8A395D5C1AD8}" type="slidenum">
              <a:rPr lang="fr-FR" smtClean="0"/>
              <a:t>32</a:t>
            </a:fld>
            <a:endParaRPr lang="fr-FR" dirty="0"/>
          </a:p>
        </p:txBody>
      </p:sp>
    </p:spTree>
    <p:extLst>
      <p:ext uri="{BB962C8B-B14F-4D97-AF65-F5344CB8AC3E}">
        <p14:creationId xmlns:p14="http://schemas.microsoft.com/office/powerpoint/2010/main" val="168209553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4"/>
          </p:nvPr>
        </p:nvSpPr>
        <p:spPr/>
        <p:txBody>
          <a:bodyPr/>
          <a:lstStyle/>
          <a:p>
            <a:pPr>
              <a:defRPr/>
            </a:pPr>
            <a:fld id="{4CE18499-92E4-413A-942B-6E883DBC42AE}" type="slidenum">
              <a:rPr lang="en-US" smtClean="0"/>
              <a:pPr>
                <a:defRPr/>
              </a:pPr>
              <a:t>33</a:t>
            </a:fld>
            <a:endParaRPr lang="en-US" dirty="0"/>
          </a:p>
        </p:txBody>
      </p:sp>
      <p:sp>
        <p:nvSpPr>
          <p:cNvPr id="24579" name="Espace réservé du contenu 2"/>
          <p:cNvSpPr>
            <a:spLocks noGrp="1"/>
          </p:cNvSpPr>
          <p:nvPr>
            <p:ph idx="13"/>
          </p:nvPr>
        </p:nvSpPr>
        <p:spPr bwMode="auto">
          <a:xfrm>
            <a:off x="1009650" y="574675"/>
            <a:ext cx="7893050" cy="711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altLang="fr-FR" dirty="0" smtClean="0"/>
              <a:t>Le système de retraite est excédentaire en 2023</a:t>
            </a:r>
          </a:p>
        </p:txBody>
      </p:sp>
      <p:sp>
        <p:nvSpPr>
          <p:cNvPr id="8" name="Rectangle 7"/>
          <p:cNvSpPr/>
          <p:nvPr/>
        </p:nvSpPr>
        <p:spPr>
          <a:xfrm>
            <a:off x="419100" y="1732078"/>
            <a:ext cx="8305800" cy="400110"/>
          </a:xfrm>
          <a:prstGeom prst="rect">
            <a:avLst/>
          </a:prstGeom>
        </p:spPr>
        <p:txBody>
          <a:bodyPr wrap="square">
            <a:spAutoFit/>
          </a:bodyPr>
          <a:lstStyle/>
          <a:p>
            <a:pPr algn="ctr"/>
            <a:r>
              <a:rPr lang="fr-FR" sz="2000" b="1" dirty="0" smtClean="0">
                <a:solidFill>
                  <a:schemeClr val="tx1">
                    <a:lumMod val="65000"/>
                    <a:lumOff val="35000"/>
                  </a:schemeClr>
                </a:solidFill>
              </a:rPr>
              <a:t>Solde du </a:t>
            </a:r>
            <a:r>
              <a:rPr lang="fr-FR" sz="2000" b="1" dirty="0">
                <a:solidFill>
                  <a:schemeClr val="tx1">
                    <a:lumMod val="65000"/>
                    <a:lumOff val="35000"/>
                  </a:schemeClr>
                </a:solidFill>
              </a:rPr>
              <a:t>système de retraite </a:t>
            </a:r>
            <a:r>
              <a:rPr lang="fr-FR" sz="2000" b="1" dirty="0" smtClean="0">
                <a:solidFill>
                  <a:schemeClr val="tx1">
                    <a:lumMod val="65000"/>
                    <a:lumOff val="35000"/>
                  </a:schemeClr>
                </a:solidFill>
              </a:rPr>
              <a:t>en % du PIB</a:t>
            </a:r>
            <a:endParaRPr lang="fr-FR" sz="2000" b="1" dirty="0">
              <a:solidFill>
                <a:schemeClr val="tx1">
                  <a:lumMod val="65000"/>
                  <a:lumOff val="35000"/>
                </a:schemeClr>
              </a:solidFill>
            </a:endParaRPr>
          </a:p>
        </p:txBody>
      </p:sp>
      <p:sp>
        <p:nvSpPr>
          <p:cNvPr id="7" name="Rectangle 6"/>
          <p:cNvSpPr/>
          <p:nvPr/>
        </p:nvSpPr>
        <p:spPr>
          <a:xfrm>
            <a:off x="419100" y="5766219"/>
            <a:ext cx="7321302" cy="299184"/>
          </a:xfrm>
          <a:prstGeom prst="rect">
            <a:avLst/>
          </a:prstGeom>
        </p:spPr>
        <p:txBody>
          <a:bodyPr wrap="square">
            <a:spAutoFit/>
          </a:bodyPr>
          <a:lstStyle/>
          <a:p>
            <a:pPr algn="just">
              <a:lnSpc>
                <a:spcPct val="112000"/>
              </a:lnSpc>
              <a:spcAft>
                <a:spcPts val="0"/>
              </a:spcAft>
            </a:pPr>
            <a:r>
              <a:rPr lang="fr-FR" sz="1200" i="1" dirty="0">
                <a:latin typeface="+mn-lt"/>
                <a:ea typeface="Calibri" panose="020F0502020204030204" pitchFamily="34" charset="0"/>
              </a:rPr>
              <a:t>Sources : rapports à la CCSS </a:t>
            </a:r>
            <a:r>
              <a:rPr lang="fr-FR" sz="1200" i="1" dirty="0" smtClean="0">
                <a:latin typeface="+mn-lt"/>
                <a:ea typeface="Calibri" panose="020F0502020204030204" pitchFamily="34" charset="0"/>
              </a:rPr>
              <a:t>2002-2023</a:t>
            </a:r>
            <a:r>
              <a:rPr lang="fr-FR" sz="1200" i="1" dirty="0">
                <a:latin typeface="+mn-lt"/>
                <a:ea typeface="Calibri" panose="020F0502020204030204" pitchFamily="34" charset="0"/>
              </a:rPr>
              <a:t> ; comptabilité nationale </a:t>
            </a:r>
            <a:r>
              <a:rPr lang="fr-FR" sz="1200" i="1" dirty="0" smtClean="0">
                <a:latin typeface="+mn-lt"/>
                <a:ea typeface="Calibri" panose="020F0502020204030204" pitchFamily="34" charset="0"/>
              </a:rPr>
              <a:t>INSEE base 2020.</a:t>
            </a:r>
            <a:endParaRPr lang="fr-FR" dirty="0">
              <a:effectLst/>
              <a:latin typeface="+mn-lt"/>
              <a:ea typeface="Calibri" panose="020F0502020204030204" pitchFamily="34" charset="0"/>
            </a:endParaRPr>
          </a:p>
        </p:txBody>
      </p:sp>
      <p:pic>
        <p:nvPicPr>
          <p:cNvPr id="3" name="Image 2"/>
          <p:cNvPicPr>
            <a:picLocks noChangeAspect="1"/>
          </p:cNvPicPr>
          <p:nvPr/>
        </p:nvPicPr>
        <p:blipFill>
          <a:blip r:embed="rId3"/>
          <a:stretch>
            <a:fillRect/>
          </a:stretch>
        </p:blipFill>
        <p:spPr>
          <a:xfrm>
            <a:off x="419100" y="2107095"/>
            <a:ext cx="8305800" cy="3659124"/>
          </a:xfrm>
          <a:prstGeom prst="rect">
            <a:avLst/>
          </a:prstGeom>
        </p:spPr>
      </p:pic>
    </p:spTree>
    <p:extLst>
      <p:ext uri="{BB962C8B-B14F-4D97-AF65-F5344CB8AC3E}">
        <p14:creationId xmlns:p14="http://schemas.microsoft.com/office/powerpoint/2010/main" val="357707733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467CB4ED-C4F0-4BE4-B4AC-8A395D5C1AD8}" type="slidenum">
              <a:rPr lang="fr-FR" smtClean="0"/>
              <a:t>34</a:t>
            </a:fld>
            <a:endParaRPr lang="fr-FR" dirty="0"/>
          </a:p>
        </p:txBody>
      </p:sp>
      <p:sp>
        <p:nvSpPr>
          <p:cNvPr id="7" name="Rectangle 6"/>
          <p:cNvSpPr/>
          <p:nvPr/>
        </p:nvSpPr>
        <p:spPr>
          <a:xfrm>
            <a:off x="438150" y="1540856"/>
            <a:ext cx="8267700" cy="707886"/>
          </a:xfrm>
          <a:prstGeom prst="rect">
            <a:avLst/>
          </a:prstGeom>
        </p:spPr>
        <p:txBody>
          <a:bodyPr wrap="square">
            <a:spAutoFit/>
          </a:bodyPr>
          <a:lstStyle/>
          <a:p>
            <a:pPr algn="ctr"/>
            <a:r>
              <a:rPr lang="fr-FR" sz="2000" b="1" dirty="0">
                <a:solidFill>
                  <a:schemeClr val="tx1">
                    <a:lumMod val="65000"/>
                    <a:lumOff val="35000"/>
                  </a:schemeClr>
                </a:solidFill>
              </a:rPr>
              <a:t>Solde, dépenses et ressources du système de retraite en part de </a:t>
            </a:r>
            <a:r>
              <a:rPr lang="fr-FR" sz="2000" b="1" dirty="0" smtClean="0">
                <a:solidFill>
                  <a:schemeClr val="tx1">
                    <a:lumMod val="65000"/>
                    <a:lumOff val="35000"/>
                  </a:schemeClr>
                </a:solidFill>
              </a:rPr>
              <a:t>PIB</a:t>
            </a:r>
            <a:br>
              <a:rPr lang="fr-FR" sz="2000" b="1" dirty="0" smtClean="0">
                <a:solidFill>
                  <a:schemeClr val="tx1">
                    <a:lumMod val="65000"/>
                    <a:lumOff val="35000"/>
                  </a:schemeClr>
                </a:solidFill>
              </a:rPr>
            </a:br>
            <a:r>
              <a:rPr lang="fr-FR" sz="2000" b="1" dirty="0" smtClean="0">
                <a:solidFill>
                  <a:schemeClr val="tx1">
                    <a:lumMod val="65000"/>
                    <a:lumOff val="35000"/>
                  </a:schemeClr>
                </a:solidFill>
              </a:rPr>
              <a:t>dans le scénario de référence</a:t>
            </a:r>
            <a:endParaRPr lang="fr-FR" sz="2000" b="1" dirty="0">
              <a:solidFill>
                <a:schemeClr val="tx1">
                  <a:lumMod val="65000"/>
                  <a:lumOff val="35000"/>
                </a:schemeClr>
              </a:solidFill>
            </a:endParaRPr>
          </a:p>
        </p:txBody>
      </p:sp>
      <p:sp>
        <p:nvSpPr>
          <p:cNvPr id="9" name="Rectangle 8"/>
          <p:cNvSpPr/>
          <p:nvPr/>
        </p:nvSpPr>
        <p:spPr>
          <a:xfrm>
            <a:off x="4625788" y="2162346"/>
            <a:ext cx="4089027" cy="338554"/>
          </a:xfrm>
          <a:prstGeom prst="rect">
            <a:avLst/>
          </a:prstGeom>
        </p:spPr>
        <p:txBody>
          <a:bodyPr wrap="square">
            <a:spAutoFit/>
          </a:bodyPr>
          <a:lstStyle/>
          <a:p>
            <a:pPr algn="ctr"/>
            <a:r>
              <a:rPr lang="fr-FR" sz="1600" b="1" dirty="0" smtClean="0">
                <a:solidFill>
                  <a:schemeClr val="tx1">
                    <a:lumMod val="65000"/>
                    <a:lumOff val="35000"/>
                  </a:schemeClr>
                </a:solidFill>
              </a:rPr>
              <a:t>Dépenses </a:t>
            </a:r>
            <a:r>
              <a:rPr lang="fr-FR" sz="1600" b="1" dirty="0">
                <a:solidFill>
                  <a:schemeClr val="tx1">
                    <a:lumMod val="65000"/>
                    <a:lumOff val="35000"/>
                  </a:schemeClr>
                </a:solidFill>
              </a:rPr>
              <a:t>et ressources</a:t>
            </a:r>
          </a:p>
        </p:txBody>
      </p:sp>
      <p:sp>
        <p:nvSpPr>
          <p:cNvPr id="10" name="Rectangle 9"/>
          <p:cNvSpPr/>
          <p:nvPr/>
        </p:nvSpPr>
        <p:spPr>
          <a:xfrm>
            <a:off x="474009" y="2162346"/>
            <a:ext cx="4106955" cy="338554"/>
          </a:xfrm>
          <a:prstGeom prst="rect">
            <a:avLst/>
          </a:prstGeom>
        </p:spPr>
        <p:txBody>
          <a:bodyPr wrap="square">
            <a:spAutoFit/>
          </a:bodyPr>
          <a:lstStyle/>
          <a:p>
            <a:pPr algn="ctr"/>
            <a:r>
              <a:rPr lang="fr-FR" sz="1600" b="1" dirty="0" smtClean="0">
                <a:solidFill>
                  <a:schemeClr val="tx1">
                    <a:lumMod val="65000"/>
                    <a:lumOff val="35000"/>
                  </a:schemeClr>
                </a:solidFill>
              </a:rPr>
              <a:t>Solde</a:t>
            </a:r>
            <a:endParaRPr lang="fr-FR" sz="1600" b="1" dirty="0">
              <a:solidFill>
                <a:schemeClr val="tx1">
                  <a:lumMod val="65000"/>
                  <a:lumOff val="35000"/>
                </a:schemeClr>
              </a:solidFill>
            </a:endParaRPr>
          </a:p>
        </p:txBody>
      </p:sp>
      <p:sp>
        <p:nvSpPr>
          <p:cNvPr id="8" name="Rectangle 7"/>
          <p:cNvSpPr/>
          <p:nvPr/>
        </p:nvSpPr>
        <p:spPr>
          <a:xfrm>
            <a:off x="412430" y="5429562"/>
            <a:ext cx="8390860" cy="461665"/>
          </a:xfrm>
          <a:prstGeom prst="rect">
            <a:avLst/>
          </a:prstGeom>
        </p:spPr>
        <p:txBody>
          <a:bodyPr wrap="square">
            <a:spAutoFit/>
          </a:bodyPr>
          <a:lstStyle/>
          <a:p>
            <a:r>
              <a:rPr lang="fr-FR" sz="1200" i="1" dirty="0"/>
              <a:t>Champ : ensemble des régimes de retraite français légalement obligatoires</a:t>
            </a:r>
            <a:r>
              <a:rPr lang="fr-FR" sz="1200" i="1" dirty="0" smtClean="0"/>
              <a:t>, y compris FSV </a:t>
            </a:r>
            <a:r>
              <a:rPr lang="fr-FR" sz="1200" i="1" dirty="0"/>
              <a:t>hors RAFP. </a:t>
            </a:r>
          </a:p>
          <a:p>
            <a:r>
              <a:rPr lang="fr-FR" sz="1200" i="1" dirty="0"/>
              <a:t>Sources : projections COR </a:t>
            </a:r>
            <a:r>
              <a:rPr lang="fr-FR" sz="1200" i="1" dirty="0" smtClean="0"/>
              <a:t>juin 2024, </a:t>
            </a:r>
            <a:r>
              <a:rPr lang="fr-FR" sz="1200" i="1" dirty="0"/>
              <a:t>comptes nationaux de l’Insee, rapports à la CCSS </a:t>
            </a:r>
            <a:r>
              <a:rPr lang="fr-FR" sz="1200" i="1" dirty="0" smtClean="0"/>
              <a:t>2002-2023.</a:t>
            </a:r>
            <a:endParaRPr lang="fr-FR" sz="1200" i="1" dirty="0"/>
          </a:p>
        </p:txBody>
      </p:sp>
      <p:pic>
        <p:nvPicPr>
          <p:cNvPr id="2" name="Image 1"/>
          <p:cNvPicPr>
            <a:picLocks noChangeAspect="1"/>
          </p:cNvPicPr>
          <p:nvPr/>
        </p:nvPicPr>
        <p:blipFill>
          <a:blip r:embed="rId2"/>
          <a:stretch>
            <a:fillRect/>
          </a:stretch>
        </p:blipFill>
        <p:spPr>
          <a:xfrm>
            <a:off x="474010" y="2547447"/>
            <a:ext cx="8267700" cy="2891028"/>
          </a:xfrm>
          <a:prstGeom prst="rect">
            <a:avLst/>
          </a:prstGeom>
        </p:spPr>
      </p:pic>
      <p:sp>
        <p:nvSpPr>
          <p:cNvPr id="11" name="Espace réservé du contenu 5"/>
          <p:cNvSpPr txBox="1">
            <a:spLocks/>
          </p:cNvSpPr>
          <p:nvPr/>
        </p:nvSpPr>
        <p:spPr>
          <a:xfrm>
            <a:off x="699247" y="574935"/>
            <a:ext cx="8337177" cy="710940"/>
          </a:xfrm>
          <a:prstGeom prst="rect">
            <a:avLst/>
          </a:prstGeom>
        </p:spPr>
        <p:txBody>
          <a:bodyPr/>
          <a:lst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1828800" algn="l" defTabSz="457200" rtl="0" eaLnBrk="0" fontAlgn="base" hangingPunct="0">
              <a:spcBef>
                <a:spcPct val="20000"/>
              </a:spcBef>
              <a:spcAft>
                <a:spcPct val="0"/>
              </a:spcAft>
              <a:buFont typeface="Arial" charset="0"/>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fr-FR" b="1" dirty="0" smtClean="0">
                <a:solidFill>
                  <a:srgbClr val="00368B"/>
                </a:solidFill>
              </a:rPr>
              <a:t>Le déficit du système de retraite se creuserait dès 2024 et resterait durable sur la période</a:t>
            </a:r>
            <a:endParaRPr lang="fr-FR" sz="2800" b="1" dirty="0">
              <a:solidFill>
                <a:srgbClr val="00368B"/>
              </a:solidFill>
            </a:endParaRPr>
          </a:p>
        </p:txBody>
      </p:sp>
    </p:spTree>
    <p:extLst>
      <p:ext uri="{BB962C8B-B14F-4D97-AF65-F5344CB8AC3E}">
        <p14:creationId xmlns:p14="http://schemas.microsoft.com/office/powerpoint/2010/main" val="414083393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5"/>
          <p:cNvSpPr txBox="1">
            <a:spLocks/>
          </p:cNvSpPr>
          <p:nvPr/>
        </p:nvSpPr>
        <p:spPr>
          <a:xfrm>
            <a:off x="699247" y="574934"/>
            <a:ext cx="8337177" cy="949065"/>
          </a:xfrm>
          <a:prstGeom prst="rect">
            <a:avLst/>
          </a:prstGeom>
        </p:spPr>
        <p:txBody>
          <a:bodyPr/>
          <a:lst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1828800" algn="l" defTabSz="457200" rtl="0" eaLnBrk="0" fontAlgn="base" hangingPunct="0">
              <a:spcBef>
                <a:spcPct val="20000"/>
              </a:spcBef>
              <a:spcAft>
                <a:spcPct val="0"/>
              </a:spcAft>
              <a:buFont typeface="Arial" charset="0"/>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fr-FR" sz="2800" b="1" dirty="0" smtClean="0">
                <a:solidFill>
                  <a:srgbClr val="00368B"/>
                </a:solidFill>
              </a:rPr>
              <a:t>La situation patrimoniale nette du système de retraite représente 6,8 % du PIB fin 2023</a:t>
            </a:r>
            <a:endParaRPr lang="fr-FR" sz="2800" b="1" dirty="0">
              <a:solidFill>
                <a:srgbClr val="00368B"/>
              </a:solidFill>
            </a:endParaRPr>
          </a:p>
        </p:txBody>
      </p:sp>
      <p:sp>
        <p:nvSpPr>
          <p:cNvPr id="3" name="Espace réservé du numéro de diapositive 2"/>
          <p:cNvSpPr>
            <a:spLocks noGrp="1"/>
          </p:cNvSpPr>
          <p:nvPr>
            <p:ph type="sldNum" sz="quarter" idx="12"/>
          </p:nvPr>
        </p:nvSpPr>
        <p:spPr/>
        <p:txBody>
          <a:bodyPr/>
          <a:lstStyle/>
          <a:p>
            <a:fld id="{467CB4ED-C4F0-4BE4-B4AC-8A395D5C1AD8}" type="slidenum">
              <a:rPr lang="fr-FR" smtClean="0"/>
              <a:t>35</a:t>
            </a:fld>
            <a:endParaRPr lang="fr-FR" dirty="0"/>
          </a:p>
        </p:txBody>
      </p:sp>
      <p:sp>
        <p:nvSpPr>
          <p:cNvPr id="5" name="Rectangle 4"/>
          <p:cNvSpPr/>
          <p:nvPr/>
        </p:nvSpPr>
        <p:spPr>
          <a:xfrm>
            <a:off x="968747" y="5236170"/>
            <a:ext cx="4572000" cy="506036"/>
          </a:xfrm>
          <a:prstGeom prst="rect">
            <a:avLst/>
          </a:prstGeom>
        </p:spPr>
        <p:txBody>
          <a:bodyPr>
            <a:spAutoFit/>
          </a:bodyPr>
          <a:lstStyle/>
          <a:p>
            <a:pPr algn="just">
              <a:lnSpc>
                <a:spcPct val="112000"/>
              </a:lnSpc>
              <a:spcAft>
                <a:spcPts val="0"/>
              </a:spcAft>
            </a:pPr>
            <a:r>
              <a:rPr lang="fr-FR" sz="1200" i="1" dirty="0" smtClean="0">
                <a:latin typeface="+mj-lt"/>
                <a:ea typeface="Calibri" panose="020F0502020204030204" pitchFamily="34" charset="0"/>
              </a:rPr>
              <a:t>Source</a:t>
            </a:r>
            <a:r>
              <a:rPr lang="fr-FR" sz="1200" i="1" dirty="0">
                <a:latin typeface="+mj-lt"/>
                <a:ea typeface="Calibri" panose="020F0502020204030204" pitchFamily="34" charset="0"/>
              </a:rPr>
              <a:t> : données des </a:t>
            </a:r>
            <a:r>
              <a:rPr lang="fr-FR" sz="1200" i="1" dirty="0" smtClean="0">
                <a:latin typeface="+mj-lt"/>
                <a:ea typeface="Calibri" panose="020F0502020204030204" pitchFamily="34" charset="0"/>
              </a:rPr>
              <a:t>régimes et Insee, comptes nationaux.</a:t>
            </a:r>
            <a:endParaRPr lang="fr-FR" sz="1200" dirty="0">
              <a:latin typeface="+mj-lt"/>
              <a:ea typeface="Calibri" panose="020F0502020204030204" pitchFamily="34" charset="0"/>
            </a:endParaRPr>
          </a:p>
          <a:p>
            <a:pPr algn="just">
              <a:lnSpc>
                <a:spcPct val="112000"/>
              </a:lnSpc>
              <a:spcAft>
                <a:spcPts val="0"/>
              </a:spcAft>
            </a:pPr>
            <a:endParaRPr lang="fr-FR" sz="1200" dirty="0">
              <a:effectLst/>
              <a:latin typeface="+mj-lt"/>
              <a:ea typeface="Calibri" panose="020F0502020204030204" pitchFamily="34" charset="0"/>
            </a:endParaRPr>
          </a:p>
        </p:txBody>
      </p:sp>
      <p:pic>
        <p:nvPicPr>
          <p:cNvPr id="2" name="Image 1"/>
          <p:cNvPicPr>
            <a:picLocks noChangeAspect="1"/>
          </p:cNvPicPr>
          <p:nvPr/>
        </p:nvPicPr>
        <p:blipFill>
          <a:blip r:embed="rId2"/>
          <a:stretch>
            <a:fillRect/>
          </a:stretch>
        </p:blipFill>
        <p:spPr>
          <a:xfrm>
            <a:off x="968747" y="2048583"/>
            <a:ext cx="7468881" cy="3159911"/>
          </a:xfrm>
          <a:prstGeom prst="rect">
            <a:avLst/>
          </a:prstGeom>
        </p:spPr>
      </p:pic>
    </p:spTree>
    <p:extLst>
      <p:ext uri="{BB962C8B-B14F-4D97-AF65-F5344CB8AC3E}">
        <p14:creationId xmlns:p14="http://schemas.microsoft.com/office/powerpoint/2010/main" val="156344373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ZoneTexte 13"/>
          <p:cNvSpPr txBox="1"/>
          <p:nvPr/>
        </p:nvSpPr>
        <p:spPr>
          <a:xfrm>
            <a:off x="653142" y="2088438"/>
            <a:ext cx="7870372" cy="2554545"/>
          </a:xfrm>
          <a:prstGeom prst="rect">
            <a:avLst/>
          </a:prstGeom>
          <a:noFill/>
        </p:spPr>
        <p:txBody>
          <a:bodyPr wrap="square" rtlCol="0">
            <a:spAutoFit/>
          </a:bodyPr>
          <a:lstStyle/>
          <a:p>
            <a:pPr algn="ctr"/>
            <a:r>
              <a:rPr lang="fr-FR" sz="4000" b="1" dirty="0" smtClean="0">
                <a:solidFill>
                  <a:srgbClr val="00368B"/>
                </a:solidFill>
              </a:rPr>
              <a:t>Les écarts de projection</a:t>
            </a:r>
            <a:br>
              <a:rPr lang="fr-FR" sz="4000" b="1" dirty="0" smtClean="0">
                <a:solidFill>
                  <a:srgbClr val="00368B"/>
                </a:solidFill>
              </a:rPr>
            </a:br>
            <a:r>
              <a:rPr lang="fr-FR" sz="4000" b="1" dirty="0" smtClean="0">
                <a:solidFill>
                  <a:srgbClr val="00368B"/>
                </a:solidFill>
              </a:rPr>
              <a:t> entre 2024 et 2023</a:t>
            </a:r>
          </a:p>
          <a:p>
            <a:pPr algn="ctr"/>
            <a:r>
              <a:rPr lang="fr-FR" sz="4000" i="1" dirty="0">
                <a:solidFill>
                  <a:srgbClr val="00368B"/>
                </a:solidFill>
              </a:rPr>
              <a:t>	</a:t>
            </a:r>
          </a:p>
          <a:p>
            <a:pPr algn="ctr"/>
            <a:endParaRPr lang="fr-FR" sz="4000" b="1" dirty="0">
              <a:solidFill>
                <a:srgbClr val="00368B"/>
              </a:solidFill>
            </a:endParaRPr>
          </a:p>
        </p:txBody>
      </p:sp>
      <p:sp>
        <p:nvSpPr>
          <p:cNvPr id="3" name="Espace réservé du numéro de diapositive 2"/>
          <p:cNvSpPr>
            <a:spLocks noGrp="1"/>
          </p:cNvSpPr>
          <p:nvPr>
            <p:ph type="sldNum" sz="quarter" idx="12"/>
          </p:nvPr>
        </p:nvSpPr>
        <p:spPr/>
        <p:txBody>
          <a:bodyPr/>
          <a:lstStyle/>
          <a:p>
            <a:fld id="{467CB4ED-C4F0-4BE4-B4AC-8A395D5C1AD8}" type="slidenum">
              <a:rPr lang="fr-FR" smtClean="0"/>
              <a:t>36</a:t>
            </a:fld>
            <a:endParaRPr lang="fr-FR" dirty="0"/>
          </a:p>
        </p:txBody>
      </p:sp>
    </p:spTree>
    <p:extLst>
      <p:ext uri="{BB962C8B-B14F-4D97-AF65-F5344CB8AC3E}">
        <p14:creationId xmlns:p14="http://schemas.microsoft.com/office/powerpoint/2010/main" val="271984837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4"/>
          </p:nvPr>
        </p:nvSpPr>
        <p:spPr/>
        <p:txBody>
          <a:bodyPr/>
          <a:lstStyle/>
          <a:p>
            <a:pPr>
              <a:defRPr/>
            </a:pPr>
            <a:fld id="{3C9F837A-1064-489C-8EF4-21EE41019901}" type="slidenum">
              <a:rPr lang="en-US" smtClean="0"/>
              <a:pPr>
                <a:defRPr/>
              </a:pPr>
              <a:t>37</a:t>
            </a:fld>
            <a:endParaRPr lang="en-US" dirty="0"/>
          </a:p>
        </p:txBody>
      </p:sp>
      <p:sp>
        <p:nvSpPr>
          <p:cNvPr id="6" name="Espace réservé du contenu 5"/>
          <p:cNvSpPr txBox="1">
            <a:spLocks/>
          </p:cNvSpPr>
          <p:nvPr/>
        </p:nvSpPr>
        <p:spPr>
          <a:xfrm>
            <a:off x="940075" y="574935"/>
            <a:ext cx="8058451" cy="644265"/>
          </a:xfrm>
          <a:prstGeom prst="rect">
            <a:avLst/>
          </a:prstGeom>
        </p:spPr>
        <p:txBody>
          <a:bodyPr/>
          <a:lst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1828800" algn="l" defTabSz="457200" rtl="0" eaLnBrk="0" fontAlgn="base" hangingPunct="0">
              <a:spcBef>
                <a:spcPct val="20000"/>
              </a:spcBef>
              <a:spcAft>
                <a:spcPct val="0"/>
              </a:spcAft>
              <a:buFont typeface="Arial" charset="0"/>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fr-FR" b="1" dirty="0" smtClean="0">
                <a:solidFill>
                  <a:srgbClr val="00368B"/>
                </a:solidFill>
              </a:rPr>
              <a:t>Les écarts entre 2024 et 2023</a:t>
            </a:r>
            <a:endParaRPr lang="fr-FR" b="1" i="1" dirty="0">
              <a:solidFill>
                <a:srgbClr val="00368B"/>
              </a:solidFill>
            </a:endParaRPr>
          </a:p>
          <a:p>
            <a:pPr marL="0" indent="0">
              <a:buNone/>
            </a:pPr>
            <a:endParaRPr lang="fr-FR" b="1" dirty="0">
              <a:solidFill>
                <a:srgbClr val="00368B"/>
              </a:solidFill>
            </a:endParaRPr>
          </a:p>
        </p:txBody>
      </p:sp>
      <p:sp>
        <p:nvSpPr>
          <p:cNvPr id="7" name="Rectangle 6"/>
          <p:cNvSpPr/>
          <p:nvPr/>
        </p:nvSpPr>
        <p:spPr>
          <a:xfrm>
            <a:off x="409575" y="2786251"/>
            <a:ext cx="8324850" cy="400110"/>
          </a:xfrm>
          <a:prstGeom prst="rect">
            <a:avLst/>
          </a:prstGeom>
        </p:spPr>
        <p:txBody>
          <a:bodyPr wrap="square">
            <a:spAutoFit/>
          </a:bodyPr>
          <a:lstStyle/>
          <a:p>
            <a:pPr algn="ctr"/>
            <a:r>
              <a:rPr lang="fr-FR" sz="2000" b="1" dirty="0" smtClean="0">
                <a:solidFill>
                  <a:schemeClr val="tx1">
                    <a:lumMod val="65000"/>
                    <a:lumOff val="35000"/>
                  </a:schemeClr>
                </a:solidFill>
              </a:rPr>
              <a:t>Écarts en points de PIB entre le rapport de 2024 et le rapport de 2023 </a:t>
            </a:r>
          </a:p>
        </p:txBody>
      </p:sp>
      <p:sp>
        <p:nvSpPr>
          <p:cNvPr id="9" name="Rectangle 8"/>
          <p:cNvSpPr/>
          <p:nvPr/>
        </p:nvSpPr>
        <p:spPr>
          <a:xfrm>
            <a:off x="423556" y="4625925"/>
            <a:ext cx="7441925" cy="299184"/>
          </a:xfrm>
          <a:prstGeom prst="rect">
            <a:avLst/>
          </a:prstGeom>
        </p:spPr>
        <p:txBody>
          <a:bodyPr wrap="square">
            <a:spAutoFit/>
          </a:bodyPr>
          <a:lstStyle/>
          <a:p>
            <a:pPr algn="just">
              <a:lnSpc>
                <a:spcPct val="112000"/>
              </a:lnSpc>
              <a:spcAft>
                <a:spcPts val="0"/>
              </a:spcAft>
            </a:pPr>
            <a:r>
              <a:rPr lang="fr-FR" sz="1200" i="1" dirty="0" smtClean="0">
                <a:latin typeface="+mn-lt"/>
                <a:ea typeface="Calibri" panose="020F0502020204030204" pitchFamily="34" charset="0"/>
              </a:rPr>
              <a:t>Source</a:t>
            </a:r>
            <a:r>
              <a:rPr lang="fr-FR" sz="1200" i="1" dirty="0">
                <a:latin typeface="+mn-lt"/>
                <a:ea typeface="Calibri" panose="020F0502020204030204" pitchFamily="34" charset="0"/>
              </a:rPr>
              <a:t> : </a:t>
            </a:r>
            <a:r>
              <a:rPr lang="fr-FR" sz="1200" i="1" dirty="0" smtClean="0">
                <a:latin typeface="+mn-lt"/>
                <a:ea typeface="Calibri" panose="020F0502020204030204" pitchFamily="34" charset="0"/>
              </a:rPr>
              <a:t>projections COR juin 2023 et juin 2024</a:t>
            </a:r>
            <a:endParaRPr lang="fr-FR" dirty="0">
              <a:effectLst/>
              <a:latin typeface="+mn-lt"/>
              <a:ea typeface="Calibri" panose="020F0502020204030204" pitchFamily="34" charset="0"/>
            </a:endParaRPr>
          </a:p>
        </p:txBody>
      </p:sp>
      <p:pic>
        <p:nvPicPr>
          <p:cNvPr id="3" name="Image 2"/>
          <p:cNvPicPr>
            <a:picLocks noChangeAspect="1"/>
          </p:cNvPicPr>
          <p:nvPr/>
        </p:nvPicPr>
        <p:blipFill>
          <a:blip r:embed="rId2"/>
          <a:stretch>
            <a:fillRect/>
          </a:stretch>
        </p:blipFill>
        <p:spPr>
          <a:xfrm>
            <a:off x="409575" y="3173978"/>
            <a:ext cx="8324850" cy="1438275"/>
          </a:xfrm>
          <a:prstGeom prst="rect">
            <a:avLst/>
          </a:prstGeom>
        </p:spPr>
      </p:pic>
    </p:spTree>
    <p:extLst>
      <p:ext uri="{BB962C8B-B14F-4D97-AF65-F5344CB8AC3E}">
        <p14:creationId xmlns:p14="http://schemas.microsoft.com/office/powerpoint/2010/main" val="305905917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ZoneTexte 13"/>
          <p:cNvSpPr txBox="1"/>
          <p:nvPr/>
        </p:nvSpPr>
        <p:spPr>
          <a:xfrm>
            <a:off x="653142" y="2088438"/>
            <a:ext cx="7870372" cy="1938992"/>
          </a:xfrm>
          <a:prstGeom prst="rect">
            <a:avLst/>
          </a:prstGeom>
          <a:noFill/>
        </p:spPr>
        <p:txBody>
          <a:bodyPr wrap="square" rtlCol="0">
            <a:spAutoFit/>
          </a:bodyPr>
          <a:lstStyle/>
          <a:p>
            <a:pPr algn="ctr"/>
            <a:r>
              <a:rPr lang="fr-FR" sz="4000" b="1" dirty="0" smtClean="0">
                <a:solidFill>
                  <a:srgbClr val="00368B"/>
                </a:solidFill>
              </a:rPr>
              <a:t>La sensibilité aux hypothèses</a:t>
            </a:r>
          </a:p>
          <a:p>
            <a:pPr algn="ctr"/>
            <a:r>
              <a:rPr lang="fr-FR" sz="4000" i="1" dirty="0">
                <a:solidFill>
                  <a:srgbClr val="00368B"/>
                </a:solidFill>
              </a:rPr>
              <a:t>	</a:t>
            </a:r>
          </a:p>
          <a:p>
            <a:pPr algn="ctr"/>
            <a:endParaRPr lang="fr-FR" sz="4000" b="1" dirty="0">
              <a:solidFill>
                <a:srgbClr val="00368B"/>
              </a:solidFill>
            </a:endParaRPr>
          </a:p>
        </p:txBody>
      </p:sp>
      <p:sp>
        <p:nvSpPr>
          <p:cNvPr id="3" name="Espace réservé du numéro de diapositive 2"/>
          <p:cNvSpPr>
            <a:spLocks noGrp="1"/>
          </p:cNvSpPr>
          <p:nvPr>
            <p:ph type="sldNum" sz="quarter" idx="12"/>
          </p:nvPr>
        </p:nvSpPr>
        <p:spPr/>
        <p:txBody>
          <a:bodyPr/>
          <a:lstStyle/>
          <a:p>
            <a:fld id="{467CB4ED-C4F0-4BE4-B4AC-8A395D5C1AD8}" type="slidenum">
              <a:rPr lang="fr-FR" smtClean="0"/>
              <a:t>38</a:t>
            </a:fld>
            <a:endParaRPr lang="fr-FR" dirty="0"/>
          </a:p>
        </p:txBody>
      </p:sp>
    </p:spTree>
    <p:extLst>
      <p:ext uri="{BB962C8B-B14F-4D97-AF65-F5344CB8AC3E}">
        <p14:creationId xmlns:p14="http://schemas.microsoft.com/office/powerpoint/2010/main" val="424281329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5"/>
          <p:cNvSpPr txBox="1">
            <a:spLocks/>
          </p:cNvSpPr>
          <p:nvPr/>
        </p:nvSpPr>
        <p:spPr>
          <a:xfrm>
            <a:off x="1009651" y="595359"/>
            <a:ext cx="7856444" cy="710940"/>
          </a:xfrm>
          <a:prstGeom prst="rect">
            <a:avLst/>
          </a:prstGeom>
        </p:spPr>
        <p:txBody>
          <a:bodyPr/>
          <a:lst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1828800" algn="l" defTabSz="457200" rtl="0" eaLnBrk="0" fontAlgn="base" hangingPunct="0">
              <a:spcBef>
                <a:spcPct val="20000"/>
              </a:spcBef>
              <a:spcAft>
                <a:spcPct val="0"/>
              </a:spcAft>
              <a:buFont typeface="Arial" charset="0"/>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fr-FR" b="1" dirty="0" smtClean="0">
                <a:solidFill>
                  <a:srgbClr val="00368B"/>
                </a:solidFill>
              </a:rPr>
              <a:t>Et s’il y avait plus ou moins de naissances ?</a:t>
            </a:r>
            <a:endParaRPr lang="fr-FR" b="1" dirty="0">
              <a:solidFill>
                <a:srgbClr val="00368B"/>
              </a:solidFill>
            </a:endParaRPr>
          </a:p>
        </p:txBody>
      </p:sp>
      <p:sp>
        <p:nvSpPr>
          <p:cNvPr id="3" name="Espace réservé du numéro de diapositive 2"/>
          <p:cNvSpPr>
            <a:spLocks noGrp="1"/>
          </p:cNvSpPr>
          <p:nvPr>
            <p:ph type="sldNum" sz="quarter" idx="12"/>
          </p:nvPr>
        </p:nvSpPr>
        <p:spPr/>
        <p:txBody>
          <a:bodyPr/>
          <a:lstStyle/>
          <a:p>
            <a:fld id="{467CB4ED-C4F0-4BE4-B4AC-8A395D5C1AD8}" type="slidenum">
              <a:rPr lang="fr-FR" smtClean="0"/>
              <a:t>39</a:t>
            </a:fld>
            <a:endParaRPr lang="fr-FR"/>
          </a:p>
        </p:txBody>
      </p:sp>
      <p:sp>
        <p:nvSpPr>
          <p:cNvPr id="11" name="Rectangle 10"/>
          <p:cNvSpPr/>
          <p:nvPr/>
        </p:nvSpPr>
        <p:spPr>
          <a:xfrm>
            <a:off x="429905" y="5568073"/>
            <a:ext cx="6975729" cy="288156"/>
          </a:xfrm>
          <a:prstGeom prst="rect">
            <a:avLst/>
          </a:prstGeom>
        </p:spPr>
        <p:txBody>
          <a:bodyPr wrap="square">
            <a:spAutoFit/>
          </a:bodyPr>
          <a:lstStyle/>
          <a:p>
            <a:pPr algn="just">
              <a:lnSpc>
                <a:spcPct val="112000"/>
              </a:lnSpc>
              <a:spcAft>
                <a:spcPts val="0"/>
              </a:spcAft>
            </a:pPr>
            <a:r>
              <a:rPr lang="fr-FR" sz="1200" i="1" dirty="0">
                <a:latin typeface="+mn-lt"/>
                <a:ea typeface="Calibri" panose="020F0502020204030204" pitchFamily="34" charset="0"/>
              </a:rPr>
              <a:t>Sources : rapports à la CCSS </a:t>
            </a:r>
            <a:r>
              <a:rPr lang="fr-FR" sz="1200" i="1" dirty="0" smtClean="0">
                <a:latin typeface="+mn-lt"/>
                <a:ea typeface="Calibri" panose="020F0502020204030204" pitchFamily="34" charset="0"/>
              </a:rPr>
              <a:t>2002-2023</a:t>
            </a:r>
            <a:r>
              <a:rPr lang="fr-FR" sz="1200" i="1" dirty="0">
                <a:latin typeface="+mn-lt"/>
                <a:ea typeface="Calibri" panose="020F0502020204030204" pitchFamily="34" charset="0"/>
              </a:rPr>
              <a:t> ; comptabilité nationale </a:t>
            </a:r>
            <a:r>
              <a:rPr lang="fr-FR" sz="1200" i="1" dirty="0" smtClean="0">
                <a:latin typeface="+mn-lt"/>
                <a:ea typeface="Calibri" panose="020F0502020204030204" pitchFamily="34" charset="0"/>
              </a:rPr>
              <a:t>Insee base 2020 et projections COR juin 2024</a:t>
            </a:r>
            <a:endParaRPr lang="fr-FR" dirty="0">
              <a:effectLst/>
              <a:latin typeface="+mn-lt"/>
              <a:ea typeface="Calibri" panose="020F0502020204030204" pitchFamily="34" charset="0"/>
            </a:endParaRPr>
          </a:p>
        </p:txBody>
      </p:sp>
      <p:sp>
        <p:nvSpPr>
          <p:cNvPr id="12" name="Rectangle 11"/>
          <p:cNvSpPr/>
          <p:nvPr/>
        </p:nvSpPr>
        <p:spPr>
          <a:xfrm>
            <a:off x="269281" y="1644837"/>
            <a:ext cx="8526780" cy="707886"/>
          </a:xfrm>
          <a:prstGeom prst="rect">
            <a:avLst/>
          </a:prstGeom>
        </p:spPr>
        <p:txBody>
          <a:bodyPr wrap="square">
            <a:spAutoFit/>
          </a:bodyPr>
          <a:lstStyle/>
          <a:p>
            <a:pPr algn="ctr"/>
            <a:r>
              <a:rPr lang="fr-FR" sz="2000" b="1" dirty="0">
                <a:solidFill>
                  <a:schemeClr val="tx1">
                    <a:lumMod val="65000"/>
                    <a:lumOff val="35000"/>
                  </a:schemeClr>
                </a:solidFill>
              </a:rPr>
              <a:t>Sensibilité de la part des dépenses </a:t>
            </a:r>
            <a:r>
              <a:rPr lang="fr-FR" sz="2000" b="1" dirty="0" smtClean="0">
                <a:solidFill>
                  <a:schemeClr val="tx1">
                    <a:lumMod val="65000"/>
                    <a:lumOff val="35000"/>
                  </a:schemeClr>
                </a:solidFill>
              </a:rPr>
              <a:t>et du solde du système de </a:t>
            </a:r>
            <a:r>
              <a:rPr lang="fr-FR" sz="2000" b="1" dirty="0">
                <a:solidFill>
                  <a:schemeClr val="tx1">
                    <a:lumMod val="65000"/>
                    <a:lumOff val="35000"/>
                  </a:schemeClr>
                </a:solidFill>
              </a:rPr>
              <a:t>retraite </a:t>
            </a:r>
            <a:r>
              <a:rPr lang="fr-FR" sz="2000" b="1" dirty="0" smtClean="0">
                <a:solidFill>
                  <a:schemeClr val="tx1">
                    <a:lumMod val="65000"/>
                    <a:lumOff val="35000"/>
                  </a:schemeClr>
                </a:solidFill>
              </a:rPr>
              <a:t>dans </a:t>
            </a:r>
            <a:r>
              <a:rPr lang="fr-FR" sz="2000" b="1" dirty="0">
                <a:solidFill>
                  <a:schemeClr val="tx1">
                    <a:lumMod val="65000"/>
                    <a:lumOff val="35000"/>
                  </a:schemeClr>
                </a:solidFill>
              </a:rPr>
              <a:t>le </a:t>
            </a:r>
            <a:r>
              <a:rPr lang="fr-FR" sz="2000" b="1" dirty="0" smtClean="0">
                <a:solidFill>
                  <a:schemeClr val="tx1">
                    <a:lumMod val="65000"/>
                    <a:lumOff val="35000"/>
                  </a:schemeClr>
                </a:solidFill>
              </a:rPr>
              <a:t>PIB à l’hypothèse de fécondité</a:t>
            </a:r>
            <a:endParaRPr lang="fr-FR" sz="2000" b="1" dirty="0">
              <a:solidFill>
                <a:schemeClr val="tx1">
                  <a:lumMod val="65000"/>
                  <a:lumOff val="35000"/>
                </a:schemeClr>
              </a:solidFill>
            </a:endParaRPr>
          </a:p>
        </p:txBody>
      </p:sp>
      <p:pic>
        <p:nvPicPr>
          <p:cNvPr id="7" name="Image 6"/>
          <p:cNvPicPr>
            <a:picLocks noChangeAspect="1"/>
          </p:cNvPicPr>
          <p:nvPr/>
        </p:nvPicPr>
        <p:blipFill>
          <a:blip r:embed="rId2"/>
          <a:stretch>
            <a:fillRect/>
          </a:stretch>
        </p:blipFill>
        <p:spPr>
          <a:xfrm>
            <a:off x="362687" y="2746029"/>
            <a:ext cx="8537448" cy="2782824"/>
          </a:xfrm>
          <a:prstGeom prst="rect">
            <a:avLst/>
          </a:prstGeom>
        </p:spPr>
      </p:pic>
      <p:sp>
        <p:nvSpPr>
          <p:cNvPr id="13" name="Rectangle 12"/>
          <p:cNvSpPr/>
          <p:nvPr/>
        </p:nvSpPr>
        <p:spPr>
          <a:xfrm>
            <a:off x="423236" y="2380099"/>
            <a:ext cx="4176000" cy="338554"/>
          </a:xfrm>
          <a:prstGeom prst="rect">
            <a:avLst/>
          </a:prstGeom>
        </p:spPr>
        <p:txBody>
          <a:bodyPr wrap="square">
            <a:spAutoFit/>
          </a:bodyPr>
          <a:lstStyle/>
          <a:p>
            <a:pPr algn="ctr"/>
            <a:r>
              <a:rPr lang="fr-FR" sz="1600" b="1" dirty="0" smtClean="0">
                <a:solidFill>
                  <a:schemeClr val="tx1">
                    <a:lumMod val="65000"/>
                    <a:lumOff val="35000"/>
                  </a:schemeClr>
                </a:solidFill>
              </a:rPr>
              <a:t>Part des dépenses</a:t>
            </a:r>
            <a:endParaRPr lang="fr-FR" sz="1600" b="1" dirty="0">
              <a:solidFill>
                <a:schemeClr val="tx1">
                  <a:lumMod val="65000"/>
                  <a:lumOff val="35000"/>
                </a:schemeClr>
              </a:solidFill>
            </a:endParaRPr>
          </a:p>
        </p:txBody>
      </p:sp>
      <p:sp>
        <p:nvSpPr>
          <p:cNvPr id="14" name="Rectangle 13"/>
          <p:cNvSpPr/>
          <p:nvPr/>
        </p:nvSpPr>
        <p:spPr>
          <a:xfrm>
            <a:off x="4719710" y="2380099"/>
            <a:ext cx="4212448" cy="338554"/>
          </a:xfrm>
          <a:prstGeom prst="rect">
            <a:avLst/>
          </a:prstGeom>
        </p:spPr>
        <p:txBody>
          <a:bodyPr wrap="square">
            <a:spAutoFit/>
          </a:bodyPr>
          <a:lstStyle/>
          <a:p>
            <a:pPr algn="ctr"/>
            <a:r>
              <a:rPr lang="fr-FR" sz="1600" b="1" dirty="0" smtClean="0">
                <a:solidFill>
                  <a:schemeClr val="tx1">
                    <a:lumMod val="65000"/>
                    <a:lumOff val="35000"/>
                  </a:schemeClr>
                </a:solidFill>
              </a:rPr>
              <a:t>Solde</a:t>
            </a:r>
            <a:endParaRPr lang="fr-FR" sz="1600" b="1" dirty="0">
              <a:solidFill>
                <a:schemeClr val="tx1">
                  <a:lumMod val="65000"/>
                  <a:lumOff val="35000"/>
                </a:schemeClr>
              </a:solidFill>
            </a:endParaRPr>
          </a:p>
        </p:txBody>
      </p:sp>
    </p:spTree>
    <p:extLst>
      <p:ext uri="{BB962C8B-B14F-4D97-AF65-F5344CB8AC3E}">
        <p14:creationId xmlns:p14="http://schemas.microsoft.com/office/powerpoint/2010/main" val="38502538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Espace réservé du contenu 1"/>
          <p:cNvSpPr>
            <a:spLocks noGrp="1"/>
          </p:cNvSpPr>
          <p:nvPr>
            <p:ph idx="1"/>
          </p:nvPr>
        </p:nvSpPr>
        <p:spPr bwMode="auto">
          <a:xfrm>
            <a:off x="455613" y="1285875"/>
            <a:ext cx="8488362" cy="4722813"/>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buFont typeface="Wingdings" panose="05000000000000000000" pitchFamily="2" charset="2"/>
              <a:buChar char="Ø"/>
              <a:defRPr/>
            </a:pPr>
            <a:r>
              <a:rPr lang="fr-FR" altLang="fr-FR" b="1" dirty="0" smtClean="0"/>
              <a:t>2024 </a:t>
            </a:r>
            <a:r>
              <a:rPr lang="fr-FR" altLang="fr-FR" b="1" dirty="0"/>
              <a:t>: un exercice complet de projections associant l’ensemble des </a:t>
            </a:r>
            <a:r>
              <a:rPr lang="fr-FR" altLang="fr-FR" b="1" dirty="0" smtClean="0"/>
              <a:t>régimes</a:t>
            </a:r>
            <a:r>
              <a:rPr lang="fr-FR" altLang="fr-FR" dirty="0"/>
              <a:t>	</a:t>
            </a:r>
            <a:endParaRPr lang="fr-FR" altLang="fr-FR" sz="2000" dirty="0" smtClean="0">
              <a:solidFill>
                <a:schemeClr val="tx1"/>
              </a:solidFill>
            </a:endParaRPr>
          </a:p>
          <a:p>
            <a:pPr marL="806450" indent="-358775">
              <a:buFont typeface="Wingdings" panose="05000000000000000000" pitchFamily="2" charset="2"/>
              <a:buChar char="§"/>
              <a:defRPr/>
            </a:pPr>
            <a:r>
              <a:rPr lang="fr-FR" altLang="fr-FR" sz="2000" dirty="0" smtClean="0">
                <a:solidFill>
                  <a:schemeClr val="tx1"/>
                </a:solidFill>
              </a:rPr>
              <a:t>Le rapport annuel de </a:t>
            </a:r>
            <a:r>
              <a:rPr lang="fr-FR" altLang="fr-FR" sz="2000" b="1" dirty="0" smtClean="0">
                <a:solidFill>
                  <a:schemeClr val="tx1"/>
                </a:solidFill>
              </a:rPr>
              <a:t>juin</a:t>
            </a:r>
            <a:r>
              <a:rPr lang="fr-FR" altLang="fr-FR" sz="2000" dirty="0" smtClean="0">
                <a:solidFill>
                  <a:schemeClr val="tx1"/>
                </a:solidFill>
              </a:rPr>
              <a:t> sur les évolutions et perspectives </a:t>
            </a:r>
          </a:p>
          <a:p>
            <a:pPr marL="806450" indent="-358775">
              <a:buFont typeface="Wingdings" panose="05000000000000000000" pitchFamily="2" charset="2"/>
              <a:buChar char="§"/>
              <a:tabLst>
                <a:tab pos="0" algn="l"/>
              </a:tabLst>
              <a:defRPr/>
            </a:pPr>
            <a:r>
              <a:rPr lang="fr-FR" altLang="fr-FR" sz="2000" dirty="0" smtClean="0">
                <a:solidFill>
                  <a:schemeClr val="tx1"/>
                </a:solidFill>
              </a:rPr>
              <a:t>Un ensemble de fiches régimes publiées en juillet, complétant et détaillant les projections du rapport annuel</a:t>
            </a:r>
            <a:endParaRPr lang="fr-FR" altLang="fr-FR" sz="2000" dirty="0"/>
          </a:p>
          <a:p>
            <a:pPr lvl="1">
              <a:buFont typeface="Wingdings" panose="05000000000000000000" pitchFamily="2" charset="2"/>
              <a:buChar char="Ø"/>
              <a:defRPr/>
            </a:pPr>
            <a:endParaRPr lang="fr-FR" altLang="fr-FR" sz="2400" b="1" dirty="0"/>
          </a:p>
          <a:p>
            <a:pPr>
              <a:buFont typeface="Wingdings" panose="05000000000000000000" pitchFamily="2" charset="2"/>
              <a:buChar char="Ø"/>
              <a:defRPr/>
            </a:pPr>
            <a:r>
              <a:rPr lang="fr-FR" altLang="fr-FR" b="1" dirty="0" smtClean="0"/>
              <a:t>L’horizon de la projection est conservé : 2070</a:t>
            </a:r>
          </a:p>
          <a:p>
            <a:pPr lvl="1">
              <a:buFont typeface="Wingdings" panose="05000000000000000000" pitchFamily="2" charset="2"/>
              <a:buChar char="§"/>
              <a:defRPr/>
            </a:pPr>
            <a:r>
              <a:rPr lang="fr-FR" altLang="fr-FR" dirty="0" smtClean="0"/>
              <a:t>Les résultats 2070-2090 ne sont pas suffisamment expertisés pour être publiés</a:t>
            </a:r>
          </a:p>
          <a:p>
            <a:pPr>
              <a:buFont typeface="Arial" charset="0"/>
              <a:buChar char="•"/>
              <a:defRPr/>
            </a:pPr>
            <a:endParaRPr lang="fr-FR" altLang="fr-FR" dirty="0" smtClean="0"/>
          </a:p>
          <a:p>
            <a:pPr>
              <a:buFont typeface="Arial" charset="0"/>
              <a:buChar char="•"/>
              <a:defRPr/>
            </a:pPr>
            <a:endParaRPr lang="fr-FR" altLang="fr-FR" b="1" dirty="0" smtClean="0"/>
          </a:p>
        </p:txBody>
      </p:sp>
      <p:sp>
        <p:nvSpPr>
          <p:cNvPr id="6147" name="Espace réservé du contenu 2"/>
          <p:cNvSpPr>
            <a:spLocks noGrp="1"/>
          </p:cNvSpPr>
          <p:nvPr>
            <p:ph idx="13"/>
          </p:nvPr>
        </p:nvSpPr>
        <p:spPr bwMode="auto">
          <a:xfrm>
            <a:off x="914400" y="574675"/>
            <a:ext cx="7893050" cy="711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spcBef>
                <a:spcPct val="0"/>
              </a:spcBef>
            </a:pPr>
            <a:r>
              <a:rPr lang="fr-FR" altLang="fr-FR" dirty="0" smtClean="0"/>
              <a:t>Le rapport annuel du COR de 2024</a:t>
            </a:r>
          </a:p>
        </p:txBody>
      </p:sp>
      <p:sp>
        <p:nvSpPr>
          <p:cNvPr id="4" name="Espace réservé du numéro de diapositive 3"/>
          <p:cNvSpPr>
            <a:spLocks noGrp="1"/>
          </p:cNvSpPr>
          <p:nvPr>
            <p:ph type="sldNum" sz="quarter" idx="14"/>
          </p:nvPr>
        </p:nvSpPr>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26658FA7-F953-4DB8-9A5C-006B50E3806F}" type="slidenum">
              <a:rPr lang="en-US" altLang="fr-FR">
                <a:solidFill>
                  <a:schemeClr val="bg1"/>
                </a:solidFill>
              </a:rPr>
              <a:pPr eaLnBrk="1" hangingPunct="1"/>
              <a:t>4</a:t>
            </a:fld>
            <a:endParaRPr lang="en-US" altLang="fr-FR">
              <a:solidFill>
                <a:schemeClr val="bg1"/>
              </a:solidFill>
            </a:endParaRPr>
          </a:p>
        </p:txBody>
      </p:sp>
    </p:spTree>
    <p:extLst>
      <p:ext uri="{BB962C8B-B14F-4D97-AF65-F5344CB8AC3E}">
        <p14:creationId xmlns:p14="http://schemas.microsoft.com/office/powerpoint/2010/main" val="200113801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5"/>
          <p:cNvSpPr txBox="1">
            <a:spLocks/>
          </p:cNvSpPr>
          <p:nvPr/>
        </p:nvSpPr>
        <p:spPr>
          <a:xfrm>
            <a:off x="1009650" y="649149"/>
            <a:ext cx="8337177" cy="710940"/>
          </a:xfrm>
          <a:prstGeom prst="rect">
            <a:avLst/>
          </a:prstGeom>
        </p:spPr>
        <p:txBody>
          <a:bodyPr/>
          <a:lst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1828800" algn="l" defTabSz="457200" rtl="0" eaLnBrk="0" fontAlgn="base" hangingPunct="0">
              <a:spcBef>
                <a:spcPct val="20000"/>
              </a:spcBef>
              <a:spcAft>
                <a:spcPct val="0"/>
              </a:spcAft>
              <a:buFont typeface="Arial" charset="0"/>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fr-FR" b="1" dirty="0" smtClean="0">
                <a:solidFill>
                  <a:srgbClr val="00368B"/>
                </a:solidFill>
              </a:rPr>
              <a:t>Et si l’espérance de vie augmentait plus ou moins ?</a:t>
            </a:r>
            <a:endParaRPr lang="fr-FR" b="1" dirty="0">
              <a:solidFill>
                <a:srgbClr val="00368B"/>
              </a:solidFill>
            </a:endParaRPr>
          </a:p>
        </p:txBody>
      </p:sp>
      <p:sp>
        <p:nvSpPr>
          <p:cNvPr id="3" name="Espace réservé du numéro de diapositive 2"/>
          <p:cNvSpPr>
            <a:spLocks noGrp="1"/>
          </p:cNvSpPr>
          <p:nvPr>
            <p:ph type="sldNum" sz="quarter" idx="12"/>
          </p:nvPr>
        </p:nvSpPr>
        <p:spPr/>
        <p:txBody>
          <a:bodyPr/>
          <a:lstStyle/>
          <a:p>
            <a:fld id="{467CB4ED-C4F0-4BE4-B4AC-8A395D5C1AD8}" type="slidenum">
              <a:rPr lang="fr-FR" smtClean="0"/>
              <a:t>40</a:t>
            </a:fld>
            <a:endParaRPr lang="fr-FR"/>
          </a:p>
        </p:txBody>
      </p:sp>
      <p:sp>
        <p:nvSpPr>
          <p:cNvPr id="9" name="Rectangle 8"/>
          <p:cNvSpPr/>
          <p:nvPr/>
        </p:nvSpPr>
        <p:spPr>
          <a:xfrm>
            <a:off x="408487" y="2380099"/>
            <a:ext cx="4235231" cy="338554"/>
          </a:xfrm>
          <a:prstGeom prst="rect">
            <a:avLst/>
          </a:prstGeom>
        </p:spPr>
        <p:txBody>
          <a:bodyPr wrap="square">
            <a:spAutoFit/>
          </a:bodyPr>
          <a:lstStyle/>
          <a:p>
            <a:pPr algn="ctr"/>
            <a:r>
              <a:rPr lang="fr-FR" sz="1600" b="1" dirty="0" smtClean="0">
                <a:solidFill>
                  <a:schemeClr val="tx1">
                    <a:lumMod val="65000"/>
                    <a:lumOff val="35000"/>
                  </a:schemeClr>
                </a:solidFill>
              </a:rPr>
              <a:t>Part des dépenses</a:t>
            </a:r>
            <a:endParaRPr lang="fr-FR" sz="1600" b="1" dirty="0">
              <a:solidFill>
                <a:schemeClr val="tx1">
                  <a:lumMod val="65000"/>
                  <a:lumOff val="35000"/>
                </a:schemeClr>
              </a:solidFill>
            </a:endParaRPr>
          </a:p>
        </p:txBody>
      </p:sp>
      <p:sp>
        <p:nvSpPr>
          <p:cNvPr id="10" name="Rectangle 9"/>
          <p:cNvSpPr/>
          <p:nvPr/>
        </p:nvSpPr>
        <p:spPr>
          <a:xfrm>
            <a:off x="4749210" y="2380099"/>
            <a:ext cx="4212448" cy="338554"/>
          </a:xfrm>
          <a:prstGeom prst="rect">
            <a:avLst/>
          </a:prstGeom>
        </p:spPr>
        <p:txBody>
          <a:bodyPr wrap="square">
            <a:spAutoFit/>
          </a:bodyPr>
          <a:lstStyle/>
          <a:p>
            <a:pPr algn="ctr"/>
            <a:r>
              <a:rPr lang="fr-FR" sz="1600" b="1" dirty="0" smtClean="0">
                <a:solidFill>
                  <a:schemeClr val="tx1">
                    <a:lumMod val="65000"/>
                    <a:lumOff val="35000"/>
                  </a:schemeClr>
                </a:solidFill>
              </a:rPr>
              <a:t>Solde</a:t>
            </a:r>
            <a:endParaRPr lang="fr-FR" sz="1600" b="1" dirty="0">
              <a:solidFill>
                <a:schemeClr val="tx1">
                  <a:lumMod val="65000"/>
                  <a:lumOff val="35000"/>
                </a:schemeClr>
              </a:solidFill>
            </a:endParaRPr>
          </a:p>
        </p:txBody>
      </p:sp>
      <p:sp>
        <p:nvSpPr>
          <p:cNvPr id="12" name="Rectangle 11"/>
          <p:cNvSpPr/>
          <p:nvPr/>
        </p:nvSpPr>
        <p:spPr>
          <a:xfrm>
            <a:off x="429905" y="5568073"/>
            <a:ext cx="6975729" cy="288156"/>
          </a:xfrm>
          <a:prstGeom prst="rect">
            <a:avLst/>
          </a:prstGeom>
        </p:spPr>
        <p:txBody>
          <a:bodyPr wrap="square">
            <a:spAutoFit/>
          </a:bodyPr>
          <a:lstStyle/>
          <a:p>
            <a:pPr algn="just">
              <a:lnSpc>
                <a:spcPct val="112000"/>
              </a:lnSpc>
              <a:spcAft>
                <a:spcPts val="0"/>
              </a:spcAft>
            </a:pPr>
            <a:r>
              <a:rPr lang="fr-FR" sz="1200" i="1" dirty="0">
                <a:latin typeface="+mn-lt"/>
                <a:ea typeface="Calibri" panose="020F0502020204030204" pitchFamily="34" charset="0"/>
              </a:rPr>
              <a:t>Sources : rapports à la CCSS </a:t>
            </a:r>
            <a:r>
              <a:rPr lang="fr-FR" sz="1200" i="1" dirty="0" smtClean="0">
                <a:latin typeface="+mn-lt"/>
                <a:ea typeface="Calibri" panose="020F0502020204030204" pitchFamily="34" charset="0"/>
              </a:rPr>
              <a:t>2002-2023</a:t>
            </a:r>
            <a:r>
              <a:rPr lang="fr-FR" sz="1200" i="1" dirty="0">
                <a:latin typeface="+mn-lt"/>
                <a:ea typeface="Calibri" panose="020F0502020204030204" pitchFamily="34" charset="0"/>
              </a:rPr>
              <a:t> ; comptabilité nationale </a:t>
            </a:r>
            <a:r>
              <a:rPr lang="fr-FR" sz="1200" i="1" dirty="0" smtClean="0">
                <a:latin typeface="+mn-lt"/>
                <a:ea typeface="Calibri" panose="020F0502020204030204" pitchFamily="34" charset="0"/>
              </a:rPr>
              <a:t>Insee base 2020 et projections COR juin 2024</a:t>
            </a:r>
            <a:endParaRPr lang="fr-FR" dirty="0">
              <a:effectLst/>
              <a:latin typeface="+mn-lt"/>
              <a:ea typeface="Calibri" panose="020F0502020204030204" pitchFamily="34" charset="0"/>
            </a:endParaRPr>
          </a:p>
        </p:txBody>
      </p:sp>
      <p:sp>
        <p:nvSpPr>
          <p:cNvPr id="11" name="Rectangle 10"/>
          <p:cNvSpPr/>
          <p:nvPr/>
        </p:nvSpPr>
        <p:spPr>
          <a:xfrm>
            <a:off x="269281" y="1644837"/>
            <a:ext cx="8526780" cy="707886"/>
          </a:xfrm>
          <a:prstGeom prst="rect">
            <a:avLst/>
          </a:prstGeom>
        </p:spPr>
        <p:txBody>
          <a:bodyPr wrap="square">
            <a:spAutoFit/>
          </a:bodyPr>
          <a:lstStyle/>
          <a:p>
            <a:pPr algn="ctr"/>
            <a:r>
              <a:rPr lang="fr-FR" sz="2000" b="1" dirty="0">
                <a:solidFill>
                  <a:schemeClr val="tx1">
                    <a:lumMod val="65000"/>
                    <a:lumOff val="35000"/>
                  </a:schemeClr>
                </a:solidFill>
              </a:rPr>
              <a:t>Sensibilité de la part des dépenses </a:t>
            </a:r>
            <a:r>
              <a:rPr lang="fr-FR" sz="2000" b="1" dirty="0" smtClean="0">
                <a:solidFill>
                  <a:schemeClr val="tx1">
                    <a:lumMod val="65000"/>
                    <a:lumOff val="35000"/>
                  </a:schemeClr>
                </a:solidFill>
              </a:rPr>
              <a:t>et du solde du système de </a:t>
            </a:r>
            <a:r>
              <a:rPr lang="fr-FR" sz="2000" b="1" dirty="0">
                <a:solidFill>
                  <a:schemeClr val="tx1">
                    <a:lumMod val="65000"/>
                    <a:lumOff val="35000"/>
                  </a:schemeClr>
                </a:solidFill>
              </a:rPr>
              <a:t>retraite </a:t>
            </a:r>
            <a:r>
              <a:rPr lang="fr-FR" sz="2000" b="1" dirty="0" smtClean="0">
                <a:solidFill>
                  <a:schemeClr val="tx1">
                    <a:lumMod val="65000"/>
                    <a:lumOff val="35000"/>
                  </a:schemeClr>
                </a:solidFill>
              </a:rPr>
              <a:t>dans </a:t>
            </a:r>
            <a:r>
              <a:rPr lang="fr-FR" sz="2000" b="1" dirty="0">
                <a:solidFill>
                  <a:schemeClr val="tx1">
                    <a:lumMod val="65000"/>
                    <a:lumOff val="35000"/>
                  </a:schemeClr>
                </a:solidFill>
              </a:rPr>
              <a:t>le </a:t>
            </a:r>
            <a:r>
              <a:rPr lang="fr-FR" sz="2000" b="1" dirty="0" smtClean="0">
                <a:solidFill>
                  <a:schemeClr val="tx1">
                    <a:lumMod val="65000"/>
                    <a:lumOff val="35000"/>
                  </a:schemeClr>
                </a:solidFill>
              </a:rPr>
              <a:t>PIB à l’hypothèse d’espérance de vie</a:t>
            </a:r>
            <a:endParaRPr lang="fr-FR" sz="2000" b="1" dirty="0">
              <a:solidFill>
                <a:schemeClr val="tx1">
                  <a:lumMod val="65000"/>
                  <a:lumOff val="35000"/>
                </a:schemeClr>
              </a:solidFill>
            </a:endParaRPr>
          </a:p>
        </p:txBody>
      </p:sp>
      <p:pic>
        <p:nvPicPr>
          <p:cNvPr id="5" name="Image 4"/>
          <p:cNvPicPr>
            <a:picLocks noChangeAspect="1"/>
          </p:cNvPicPr>
          <p:nvPr/>
        </p:nvPicPr>
        <p:blipFill>
          <a:blip r:embed="rId2"/>
          <a:stretch>
            <a:fillRect/>
          </a:stretch>
        </p:blipFill>
        <p:spPr>
          <a:xfrm>
            <a:off x="462310" y="2718653"/>
            <a:ext cx="8499348" cy="2782824"/>
          </a:xfrm>
          <a:prstGeom prst="rect">
            <a:avLst/>
          </a:prstGeom>
        </p:spPr>
      </p:pic>
    </p:spTree>
    <p:extLst>
      <p:ext uri="{BB962C8B-B14F-4D97-AF65-F5344CB8AC3E}">
        <p14:creationId xmlns:p14="http://schemas.microsoft.com/office/powerpoint/2010/main" val="312352084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5"/>
          <p:cNvSpPr txBox="1">
            <a:spLocks/>
          </p:cNvSpPr>
          <p:nvPr/>
        </p:nvSpPr>
        <p:spPr>
          <a:xfrm>
            <a:off x="1009650" y="649149"/>
            <a:ext cx="8337177" cy="710940"/>
          </a:xfrm>
          <a:prstGeom prst="rect">
            <a:avLst/>
          </a:prstGeom>
        </p:spPr>
        <p:txBody>
          <a:bodyPr/>
          <a:lst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1828800" algn="l" defTabSz="457200" rtl="0" eaLnBrk="0" fontAlgn="base" hangingPunct="0">
              <a:spcBef>
                <a:spcPct val="20000"/>
              </a:spcBef>
              <a:spcAft>
                <a:spcPct val="0"/>
              </a:spcAft>
              <a:buFont typeface="Arial" charset="0"/>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fr-FR" b="1" dirty="0" smtClean="0">
                <a:solidFill>
                  <a:srgbClr val="00368B"/>
                </a:solidFill>
              </a:rPr>
              <a:t>Et si le solde migratoire était plus ou moins élevé ?</a:t>
            </a:r>
            <a:endParaRPr lang="fr-FR" b="1" dirty="0">
              <a:solidFill>
                <a:srgbClr val="00368B"/>
              </a:solidFill>
            </a:endParaRPr>
          </a:p>
        </p:txBody>
      </p:sp>
      <p:sp>
        <p:nvSpPr>
          <p:cNvPr id="3" name="Espace réservé du numéro de diapositive 2"/>
          <p:cNvSpPr>
            <a:spLocks noGrp="1"/>
          </p:cNvSpPr>
          <p:nvPr>
            <p:ph type="sldNum" sz="quarter" idx="12"/>
          </p:nvPr>
        </p:nvSpPr>
        <p:spPr/>
        <p:txBody>
          <a:bodyPr/>
          <a:lstStyle/>
          <a:p>
            <a:fld id="{467CB4ED-C4F0-4BE4-B4AC-8A395D5C1AD8}" type="slidenum">
              <a:rPr lang="fr-FR" smtClean="0"/>
              <a:t>41</a:t>
            </a:fld>
            <a:endParaRPr lang="fr-FR"/>
          </a:p>
        </p:txBody>
      </p:sp>
      <p:sp>
        <p:nvSpPr>
          <p:cNvPr id="12" name="Rectangle 11"/>
          <p:cNvSpPr/>
          <p:nvPr/>
        </p:nvSpPr>
        <p:spPr>
          <a:xfrm>
            <a:off x="429905" y="5568073"/>
            <a:ext cx="6975729" cy="288156"/>
          </a:xfrm>
          <a:prstGeom prst="rect">
            <a:avLst/>
          </a:prstGeom>
        </p:spPr>
        <p:txBody>
          <a:bodyPr wrap="square">
            <a:spAutoFit/>
          </a:bodyPr>
          <a:lstStyle/>
          <a:p>
            <a:pPr algn="just">
              <a:lnSpc>
                <a:spcPct val="112000"/>
              </a:lnSpc>
              <a:spcAft>
                <a:spcPts val="0"/>
              </a:spcAft>
            </a:pPr>
            <a:r>
              <a:rPr lang="fr-FR" sz="1200" i="1" dirty="0">
                <a:latin typeface="+mn-lt"/>
                <a:ea typeface="Calibri" panose="020F0502020204030204" pitchFamily="34" charset="0"/>
              </a:rPr>
              <a:t>Sources : rapports à la CCSS </a:t>
            </a:r>
            <a:r>
              <a:rPr lang="fr-FR" sz="1200" i="1" dirty="0" smtClean="0">
                <a:latin typeface="+mn-lt"/>
                <a:ea typeface="Calibri" panose="020F0502020204030204" pitchFamily="34" charset="0"/>
              </a:rPr>
              <a:t>2002-2023</a:t>
            </a:r>
            <a:r>
              <a:rPr lang="fr-FR" sz="1200" i="1" dirty="0">
                <a:latin typeface="+mn-lt"/>
                <a:ea typeface="Calibri" panose="020F0502020204030204" pitchFamily="34" charset="0"/>
              </a:rPr>
              <a:t> ; comptabilité nationale </a:t>
            </a:r>
            <a:r>
              <a:rPr lang="fr-FR" sz="1200" i="1" dirty="0" smtClean="0">
                <a:latin typeface="+mn-lt"/>
                <a:ea typeface="Calibri" panose="020F0502020204030204" pitchFamily="34" charset="0"/>
              </a:rPr>
              <a:t>Insee base 2020 et projections COR juin 2024</a:t>
            </a:r>
            <a:endParaRPr lang="fr-FR" dirty="0">
              <a:effectLst/>
              <a:latin typeface="+mn-lt"/>
              <a:ea typeface="Calibri" panose="020F0502020204030204" pitchFamily="34" charset="0"/>
            </a:endParaRPr>
          </a:p>
        </p:txBody>
      </p:sp>
      <p:sp>
        <p:nvSpPr>
          <p:cNvPr id="13" name="Rectangle 12"/>
          <p:cNvSpPr/>
          <p:nvPr/>
        </p:nvSpPr>
        <p:spPr>
          <a:xfrm>
            <a:off x="269281" y="1644837"/>
            <a:ext cx="8526780" cy="707886"/>
          </a:xfrm>
          <a:prstGeom prst="rect">
            <a:avLst/>
          </a:prstGeom>
        </p:spPr>
        <p:txBody>
          <a:bodyPr wrap="square">
            <a:spAutoFit/>
          </a:bodyPr>
          <a:lstStyle/>
          <a:p>
            <a:pPr algn="ctr"/>
            <a:r>
              <a:rPr lang="fr-FR" sz="2000" b="1" dirty="0">
                <a:solidFill>
                  <a:schemeClr val="tx1">
                    <a:lumMod val="65000"/>
                    <a:lumOff val="35000"/>
                  </a:schemeClr>
                </a:solidFill>
              </a:rPr>
              <a:t>Sensibilité de la part des dépenses </a:t>
            </a:r>
            <a:r>
              <a:rPr lang="fr-FR" sz="2000" b="1" dirty="0" smtClean="0">
                <a:solidFill>
                  <a:schemeClr val="tx1">
                    <a:lumMod val="65000"/>
                    <a:lumOff val="35000"/>
                  </a:schemeClr>
                </a:solidFill>
              </a:rPr>
              <a:t>et du solde du système de </a:t>
            </a:r>
            <a:r>
              <a:rPr lang="fr-FR" sz="2000" b="1" dirty="0">
                <a:solidFill>
                  <a:schemeClr val="tx1">
                    <a:lumMod val="65000"/>
                    <a:lumOff val="35000"/>
                  </a:schemeClr>
                </a:solidFill>
              </a:rPr>
              <a:t>retraite </a:t>
            </a:r>
            <a:r>
              <a:rPr lang="fr-FR" sz="2000" b="1" dirty="0" smtClean="0">
                <a:solidFill>
                  <a:schemeClr val="tx1">
                    <a:lumMod val="65000"/>
                    <a:lumOff val="35000"/>
                  </a:schemeClr>
                </a:solidFill>
              </a:rPr>
              <a:t>dans </a:t>
            </a:r>
            <a:r>
              <a:rPr lang="fr-FR" sz="2000" b="1" dirty="0">
                <a:solidFill>
                  <a:schemeClr val="tx1">
                    <a:lumMod val="65000"/>
                    <a:lumOff val="35000"/>
                  </a:schemeClr>
                </a:solidFill>
              </a:rPr>
              <a:t>le </a:t>
            </a:r>
            <a:r>
              <a:rPr lang="fr-FR" sz="2000" b="1" dirty="0" smtClean="0">
                <a:solidFill>
                  <a:schemeClr val="tx1">
                    <a:lumMod val="65000"/>
                    <a:lumOff val="35000"/>
                  </a:schemeClr>
                </a:solidFill>
              </a:rPr>
              <a:t>PIB à l’hypothèse de solde migratoire</a:t>
            </a:r>
            <a:endParaRPr lang="fr-FR" sz="2000" b="1" dirty="0">
              <a:solidFill>
                <a:schemeClr val="tx1">
                  <a:lumMod val="65000"/>
                  <a:lumOff val="35000"/>
                </a:schemeClr>
              </a:solidFill>
            </a:endParaRPr>
          </a:p>
        </p:txBody>
      </p:sp>
      <p:sp>
        <p:nvSpPr>
          <p:cNvPr id="14" name="Rectangle 13"/>
          <p:cNvSpPr/>
          <p:nvPr/>
        </p:nvSpPr>
        <p:spPr>
          <a:xfrm>
            <a:off x="334747" y="2453839"/>
            <a:ext cx="4235231" cy="338554"/>
          </a:xfrm>
          <a:prstGeom prst="rect">
            <a:avLst/>
          </a:prstGeom>
        </p:spPr>
        <p:txBody>
          <a:bodyPr wrap="square">
            <a:spAutoFit/>
          </a:bodyPr>
          <a:lstStyle/>
          <a:p>
            <a:pPr algn="ctr"/>
            <a:r>
              <a:rPr lang="fr-FR" sz="1600" b="1" dirty="0" smtClean="0">
                <a:solidFill>
                  <a:schemeClr val="tx1">
                    <a:lumMod val="65000"/>
                    <a:lumOff val="35000"/>
                  </a:schemeClr>
                </a:solidFill>
              </a:rPr>
              <a:t>Part des dépenses</a:t>
            </a:r>
            <a:endParaRPr lang="fr-FR" sz="1600" b="1" dirty="0">
              <a:solidFill>
                <a:schemeClr val="tx1">
                  <a:lumMod val="65000"/>
                  <a:lumOff val="35000"/>
                </a:schemeClr>
              </a:solidFill>
            </a:endParaRPr>
          </a:p>
        </p:txBody>
      </p:sp>
      <p:sp>
        <p:nvSpPr>
          <p:cNvPr id="15" name="Rectangle 14"/>
          <p:cNvSpPr/>
          <p:nvPr/>
        </p:nvSpPr>
        <p:spPr>
          <a:xfrm>
            <a:off x="4586982" y="2453839"/>
            <a:ext cx="4212448" cy="338554"/>
          </a:xfrm>
          <a:prstGeom prst="rect">
            <a:avLst/>
          </a:prstGeom>
        </p:spPr>
        <p:txBody>
          <a:bodyPr wrap="square">
            <a:spAutoFit/>
          </a:bodyPr>
          <a:lstStyle/>
          <a:p>
            <a:pPr algn="ctr"/>
            <a:r>
              <a:rPr lang="fr-FR" sz="1600" b="1" dirty="0" smtClean="0">
                <a:solidFill>
                  <a:schemeClr val="tx1">
                    <a:lumMod val="65000"/>
                    <a:lumOff val="35000"/>
                  </a:schemeClr>
                </a:solidFill>
              </a:rPr>
              <a:t>Solde</a:t>
            </a:r>
            <a:endParaRPr lang="fr-FR" sz="1600" b="1" dirty="0">
              <a:solidFill>
                <a:schemeClr val="tx1">
                  <a:lumMod val="65000"/>
                  <a:lumOff val="35000"/>
                </a:schemeClr>
              </a:solidFill>
            </a:endParaRPr>
          </a:p>
        </p:txBody>
      </p:sp>
      <p:pic>
        <p:nvPicPr>
          <p:cNvPr id="2" name="Image 1"/>
          <p:cNvPicPr>
            <a:picLocks noChangeAspect="1"/>
          </p:cNvPicPr>
          <p:nvPr/>
        </p:nvPicPr>
        <p:blipFill>
          <a:blip r:embed="rId2"/>
          <a:stretch>
            <a:fillRect/>
          </a:stretch>
        </p:blipFill>
        <p:spPr>
          <a:xfrm>
            <a:off x="326898" y="2818097"/>
            <a:ext cx="8490204" cy="2782824"/>
          </a:xfrm>
          <a:prstGeom prst="rect">
            <a:avLst/>
          </a:prstGeom>
        </p:spPr>
      </p:pic>
    </p:spTree>
    <p:extLst>
      <p:ext uri="{BB962C8B-B14F-4D97-AF65-F5344CB8AC3E}">
        <p14:creationId xmlns:p14="http://schemas.microsoft.com/office/powerpoint/2010/main" val="123917589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5"/>
          <p:cNvSpPr txBox="1">
            <a:spLocks/>
          </p:cNvSpPr>
          <p:nvPr/>
        </p:nvSpPr>
        <p:spPr>
          <a:xfrm>
            <a:off x="905435" y="574935"/>
            <a:ext cx="8337177" cy="710940"/>
          </a:xfrm>
          <a:prstGeom prst="rect">
            <a:avLst/>
          </a:prstGeom>
        </p:spPr>
        <p:txBody>
          <a:bodyPr/>
          <a:lst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1828800" algn="l" defTabSz="457200" rtl="0" eaLnBrk="0" fontAlgn="base" hangingPunct="0">
              <a:spcBef>
                <a:spcPct val="20000"/>
              </a:spcBef>
              <a:spcAft>
                <a:spcPct val="0"/>
              </a:spcAft>
              <a:buFont typeface="Arial" charset="0"/>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fr-FR" b="1" dirty="0" smtClean="0">
                <a:solidFill>
                  <a:srgbClr val="00368B"/>
                </a:solidFill>
              </a:rPr>
              <a:t>Et si le taux de chômage était plus élevé ?</a:t>
            </a:r>
            <a:endParaRPr lang="fr-FR" b="1" dirty="0">
              <a:solidFill>
                <a:srgbClr val="00368B"/>
              </a:solidFill>
            </a:endParaRPr>
          </a:p>
        </p:txBody>
      </p:sp>
      <p:sp>
        <p:nvSpPr>
          <p:cNvPr id="3" name="Espace réservé du numéro de diapositive 2"/>
          <p:cNvSpPr>
            <a:spLocks noGrp="1"/>
          </p:cNvSpPr>
          <p:nvPr>
            <p:ph type="sldNum" sz="quarter" idx="12"/>
          </p:nvPr>
        </p:nvSpPr>
        <p:spPr/>
        <p:txBody>
          <a:bodyPr/>
          <a:lstStyle/>
          <a:p>
            <a:fld id="{467CB4ED-C4F0-4BE4-B4AC-8A395D5C1AD8}" type="slidenum">
              <a:rPr lang="fr-FR" smtClean="0"/>
              <a:t>42</a:t>
            </a:fld>
            <a:endParaRPr lang="fr-FR"/>
          </a:p>
        </p:txBody>
      </p:sp>
      <p:sp>
        <p:nvSpPr>
          <p:cNvPr id="12" name="Rectangle 11"/>
          <p:cNvSpPr/>
          <p:nvPr/>
        </p:nvSpPr>
        <p:spPr>
          <a:xfrm>
            <a:off x="429905" y="5568073"/>
            <a:ext cx="6975729" cy="288156"/>
          </a:xfrm>
          <a:prstGeom prst="rect">
            <a:avLst/>
          </a:prstGeom>
        </p:spPr>
        <p:txBody>
          <a:bodyPr wrap="square">
            <a:spAutoFit/>
          </a:bodyPr>
          <a:lstStyle/>
          <a:p>
            <a:pPr algn="just">
              <a:lnSpc>
                <a:spcPct val="112000"/>
              </a:lnSpc>
              <a:spcAft>
                <a:spcPts val="0"/>
              </a:spcAft>
            </a:pPr>
            <a:r>
              <a:rPr lang="fr-FR" sz="1200" i="1" dirty="0">
                <a:latin typeface="+mn-lt"/>
                <a:ea typeface="Calibri" panose="020F0502020204030204" pitchFamily="34" charset="0"/>
              </a:rPr>
              <a:t>Sources : rapports à la CCSS </a:t>
            </a:r>
            <a:r>
              <a:rPr lang="fr-FR" sz="1200" i="1" dirty="0" smtClean="0">
                <a:latin typeface="+mn-lt"/>
                <a:ea typeface="Calibri" panose="020F0502020204030204" pitchFamily="34" charset="0"/>
              </a:rPr>
              <a:t>2002-2023</a:t>
            </a:r>
            <a:r>
              <a:rPr lang="fr-FR" sz="1200" i="1" dirty="0">
                <a:latin typeface="+mn-lt"/>
                <a:ea typeface="Calibri" panose="020F0502020204030204" pitchFamily="34" charset="0"/>
              </a:rPr>
              <a:t> ; comptabilité nationale </a:t>
            </a:r>
            <a:r>
              <a:rPr lang="fr-FR" sz="1200" i="1" dirty="0" smtClean="0">
                <a:latin typeface="+mn-lt"/>
                <a:ea typeface="Calibri" panose="020F0502020204030204" pitchFamily="34" charset="0"/>
              </a:rPr>
              <a:t>Insee base 2020 et projections COR juin 2024</a:t>
            </a:r>
            <a:endParaRPr lang="fr-FR" dirty="0">
              <a:effectLst/>
              <a:latin typeface="+mn-lt"/>
              <a:ea typeface="Calibri" panose="020F0502020204030204" pitchFamily="34" charset="0"/>
            </a:endParaRPr>
          </a:p>
        </p:txBody>
      </p:sp>
      <p:sp>
        <p:nvSpPr>
          <p:cNvPr id="13" name="Rectangle 12"/>
          <p:cNvSpPr/>
          <p:nvPr/>
        </p:nvSpPr>
        <p:spPr>
          <a:xfrm>
            <a:off x="269281" y="1644837"/>
            <a:ext cx="8526780" cy="707886"/>
          </a:xfrm>
          <a:prstGeom prst="rect">
            <a:avLst/>
          </a:prstGeom>
        </p:spPr>
        <p:txBody>
          <a:bodyPr wrap="square">
            <a:spAutoFit/>
          </a:bodyPr>
          <a:lstStyle/>
          <a:p>
            <a:pPr algn="ctr"/>
            <a:r>
              <a:rPr lang="fr-FR" sz="2000" b="1" dirty="0">
                <a:solidFill>
                  <a:schemeClr val="tx1">
                    <a:lumMod val="65000"/>
                    <a:lumOff val="35000"/>
                  </a:schemeClr>
                </a:solidFill>
              </a:rPr>
              <a:t>Sensibilité de la part des dépenses </a:t>
            </a:r>
            <a:r>
              <a:rPr lang="fr-FR" sz="2000" b="1" dirty="0" smtClean="0">
                <a:solidFill>
                  <a:schemeClr val="tx1">
                    <a:lumMod val="65000"/>
                    <a:lumOff val="35000"/>
                  </a:schemeClr>
                </a:solidFill>
              </a:rPr>
              <a:t>et du solde du système de </a:t>
            </a:r>
            <a:r>
              <a:rPr lang="fr-FR" sz="2000" b="1" dirty="0">
                <a:solidFill>
                  <a:schemeClr val="tx1">
                    <a:lumMod val="65000"/>
                    <a:lumOff val="35000"/>
                  </a:schemeClr>
                </a:solidFill>
              </a:rPr>
              <a:t>retraite </a:t>
            </a:r>
            <a:r>
              <a:rPr lang="fr-FR" sz="2000" b="1" dirty="0" smtClean="0">
                <a:solidFill>
                  <a:schemeClr val="tx1">
                    <a:lumMod val="65000"/>
                    <a:lumOff val="35000"/>
                  </a:schemeClr>
                </a:solidFill>
              </a:rPr>
              <a:t>dans </a:t>
            </a:r>
            <a:r>
              <a:rPr lang="fr-FR" sz="2000" b="1" dirty="0">
                <a:solidFill>
                  <a:schemeClr val="tx1">
                    <a:lumMod val="65000"/>
                    <a:lumOff val="35000"/>
                  </a:schemeClr>
                </a:solidFill>
              </a:rPr>
              <a:t>le </a:t>
            </a:r>
            <a:r>
              <a:rPr lang="fr-FR" sz="2000" b="1" dirty="0" smtClean="0">
                <a:solidFill>
                  <a:schemeClr val="tx1">
                    <a:lumMod val="65000"/>
                    <a:lumOff val="35000"/>
                  </a:schemeClr>
                </a:solidFill>
              </a:rPr>
              <a:t>PIB à l’hypothèse de taux de chômage</a:t>
            </a:r>
            <a:endParaRPr lang="fr-FR" sz="2000" b="1" dirty="0">
              <a:solidFill>
                <a:schemeClr val="tx1">
                  <a:lumMod val="65000"/>
                  <a:lumOff val="35000"/>
                </a:schemeClr>
              </a:solidFill>
            </a:endParaRPr>
          </a:p>
        </p:txBody>
      </p:sp>
      <p:sp>
        <p:nvSpPr>
          <p:cNvPr id="14" name="Rectangle 13"/>
          <p:cNvSpPr/>
          <p:nvPr/>
        </p:nvSpPr>
        <p:spPr>
          <a:xfrm>
            <a:off x="290503" y="2453839"/>
            <a:ext cx="4235231" cy="338554"/>
          </a:xfrm>
          <a:prstGeom prst="rect">
            <a:avLst/>
          </a:prstGeom>
        </p:spPr>
        <p:txBody>
          <a:bodyPr wrap="square">
            <a:spAutoFit/>
          </a:bodyPr>
          <a:lstStyle/>
          <a:p>
            <a:pPr algn="ctr"/>
            <a:r>
              <a:rPr lang="fr-FR" sz="1600" b="1" dirty="0" smtClean="0">
                <a:solidFill>
                  <a:schemeClr val="tx1">
                    <a:lumMod val="65000"/>
                    <a:lumOff val="35000"/>
                  </a:schemeClr>
                </a:solidFill>
              </a:rPr>
              <a:t>Part des dépenses</a:t>
            </a:r>
            <a:endParaRPr lang="fr-FR" sz="1600" b="1" dirty="0">
              <a:solidFill>
                <a:schemeClr val="tx1">
                  <a:lumMod val="65000"/>
                  <a:lumOff val="35000"/>
                </a:schemeClr>
              </a:solidFill>
            </a:endParaRPr>
          </a:p>
        </p:txBody>
      </p:sp>
      <p:sp>
        <p:nvSpPr>
          <p:cNvPr id="15" name="Rectangle 14"/>
          <p:cNvSpPr/>
          <p:nvPr/>
        </p:nvSpPr>
        <p:spPr>
          <a:xfrm>
            <a:off x="4586982" y="2453839"/>
            <a:ext cx="4212448" cy="338554"/>
          </a:xfrm>
          <a:prstGeom prst="rect">
            <a:avLst/>
          </a:prstGeom>
        </p:spPr>
        <p:txBody>
          <a:bodyPr wrap="square">
            <a:spAutoFit/>
          </a:bodyPr>
          <a:lstStyle/>
          <a:p>
            <a:pPr algn="ctr"/>
            <a:r>
              <a:rPr lang="fr-FR" sz="1600" b="1" dirty="0" smtClean="0">
                <a:solidFill>
                  <a:schemeClr val="tx1">
                    <a:lumMod val="65000"/>
                    <a:lumOff val="35000"/>
                  </a:schemeClr>
                </a:solidFill>
              </a:rPr>
              <a:t>Solde</a:t>
            </a:r>
            <a:endParaRPr lang="fr-FR" sz="1600" b="1" dirty="0">
              <a:solidFill>
                <a:schemeClr val="tx1">
                  <a:lumMod val="65000"/>
                  <a:lumOff val="35000"/>
                </a:schemeClr>
              </a:solidFill>
            </a:endParaRPr>
          </a:p>
        </p:txBody>
      </p:sp>
      <p:pic>
        <p:nvPicPr>
          <p:cNvPr id="2" name="Image 1"/>
          <p:cNvPicPr>
            <a:picLocks noChangeAspect="1"/>
          </p:cNvPicPr>
          <p:nvPr/>
        </p:nvPicPr>
        <p:blipFill>
          <a:blip r:embed="rId2"/>
          <a:stretch>
            <a:fillRect/>
          </a:stretch>
        </p:blipFill>
        <p:spPr>
          <a:xfrm>
            <a:off x="267757" y="2785249"/>
            <a:ext cx="8528304" cy="2782824"/>
          </a:xfrm>
          <a:prstGeom prst="rect">
            <a:avLst/>
          </a:prstGeom>
        </p:spPr>
      </p:pic>
    </p:spTree>
    <p:extLst>
      <p:ext uri="{BB962C8B-B14F-4D97-AF65-F5344CB8AC3E}">
        <p14:creationId xmlns:p14="http://schemas.microsoft.com/office/powerpoint/2010/main" val="25229581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5"/>
          <p:cNvSpPr txBox="1">
            <a:spLocks/>
          </p:cNvSpPr>
          <p:nvPr/>
        </p:nvSpPr>
        <p:spPr>
          <a:xfrm>
            <a:off x="905435" y="574935"/>
            <a:ext cx="8337177" cy="710940"/>
          </a:xfrm>
          <a:prstGeom prst="rect">
            <a:avLst/>
          </a:prstGeom>
        </p:spPr>
        <p:txBody>
          <a:bodyPr/>
          <a:lst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1828800" algn="l" defTabSz="457200" rtl="0" eaLnBrk="0" fontAlgn="base" hangingPunct="0">
              <a:spcBef>
                <a:spcPct val="20000"/>
              </a:spcBef>
              <a:spcAft>
                <a:spcPct val="0"/>
              </a:spcAft>
              <a:buFont typeface="Arial" charset="0"/>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fr-FR" b="1" dirty="0" smtClean="0">
                <a:solidFill>
                  <a:srgbClr val="00368B"/>
                </a:solidFill>
              </a:rPr>
              <a:t>Et si la productivité était plus ou moins élevée ?</a:t>
            </a:r>
            <a:endParaRPr lang="fr-FR" b="1" dirty="0">
              <a:solidFill>
                <a:srgbClr val="00368B"/>
              </a:solidFill>
            </a:endParaRPr>
          </a:p>
        </p:txBody>
      </p:sp>
      <p:sp>
        <p:nvSpPr>
          <p:cNvPr id="6" name="Rectangle 5"/>
          <p:cNvSpPr/>
          <p:nvPr/>
        </p:nvSpPr>
        <p:spPr>
          <a:xfrm>
            <a:off x="269281" y="1644837"/>
            <a:ext cx="8526780" cy="707886"/>
          </a:xfrm>
          <a:prstGeom prst="rect">
            <a:avLst/>
          </a:prstGeom>
        </p:spPr>
        <p:txBody>
          <a:bodyPr wrap="square">
            <a:spAutoFit/>
          </a:bodyPr>
          <a:lstStyle/>
          <a:p>
            <a:pPr algn="ctr"/>
            <a:r>
              <a:rPr lang="fr-FR" sz="2000" b="1" dirty="0">
                <a:solidFill>
                  <a:schemeClr val="tx1">
                    <a:lumMod val="65000"/>
                    <a:lumOff val="35000"/>
                  </a:schemeClr>
                </a:solidFill>
              </a:rPr>
              <a:t>Sensibilité de la part des dépenses </a:t>
            </a:r>
            <a:r>
              <a:rPr lang="fr-FR" sz="2000" b="1" dirty="0" smtClean="0">
                <a:solidFill>
                  <a:schemeClr val="tx1">
                    <a:lumMod val="65000"/>
                    <a:lumOff val="35000"/>
                  </a:schemeClr>
                </a:solidFill>
              </a:rPr>
              <a:t>et du solde du système de </a:t>
            </a:r>
            <a:r>
              <a:rPr lang="fr-FR" sz="2000" b="1" dirty="0">
                <a:solidFill>
                  <a:schemeClr val="tx1">
                    <a:lumMod val="65000"/>
                    <a:lumOff val="35000"/>
                  </a:schemeClr>
                </a:solidFill>
              </a:rPr>
              <a:t>retraite </a:t>
            </a:r>
            <a:r>
              <a:rPr lang="fr-FR" sz="2000" b="1" dirty="0" smtClean="0">
                <a:solidFill>
                  <a:schemeClr val="tx1">
                    <a:lumMod val="65000"/>
                    <a:lumOff val="35000"/>
                  </a:schemeClr>
                </a:solidFill>
              </a:rPr>
              <a:t>dans </a:t>
            </a:r>
            <a:r>
              <a:rPr lang="fr-FR" sz="2000" b="1" dirty="0">
                <a:solidFill>
                  <a:schemeClr val="tx1">
                    <a:lumMod val="65000"/>
                    <a:lumOff val="35000"/>
                  </a:schemeClr>
                </a:solidFill>
              </a:rPr>
              <a:t>le </a:t>
            </a:r>
            <a:r>
              <a:rPr lang="fr-FR" sz="2000" b="1" dirty="0" smtClean="0">
                <a:solidFill>
                  <a:schemeClr val="tx1">
                    <a:lumMod val="65000"/>
                    <a:lumOff val="35000"/>
                  </a:schemeClr>
                </a:solidFill>
              </a:rPr>
              <a:t>PIB à l’hypothèse de croissance de la productivité</a:t>
            </a:r>
            <a:endParaRPr lang="fr-FR" sz="2000" b="1" dirty="0">
              <a:solidFill>
                <a:schemeClr val="tx1">
                  <a:lumMod val="65000"/>
                  <a:lumOff val="35000"/>
                </a:schemeClr>
              </a:solidFill>
            </a:endParaRPr>
          </a:p>
        </p:txBody>
      </p:sp>
      <p:sp>
        <p:nvSpPr>
          <p:cNvPr id="3" name="Espace réservé du numéro de diapositive 2"/>
          <p:cNvSpPr>
            <a:spLocks noGrp="1"/>
          </p:cNvSpPr>
          <p:nvPr>
            <p:ph type="sldNum" sz="quarter" idx="12"/>
          </p:nvPr>
        </p:nvSpPr>
        <p:spPr/>
        <p:txBody>
          <a:bodyPr/>
          <a:lstStyle/>
          <a:p>
            <a:fld id="{467CB4ED-C4F0-4BE4-B4AC-8A395D5C1AD8}" type="slidenum">
              <a:rPr lang="fr-FR" smtClean="0"/>
              <a:t>43</a:t>
            </a:fld>
            <a:endParaRPr lang="fr-FR"/>
          </a:p>
        </p:txBody>
      </p:sp>
      <p:sp>
        <p:nvSpPr>
          <p:cNvPr id="9" name="Rectangle 8"/>
          <p:cNvSpPr/>
          <p:nvPr/>
        </p:nvSpPr>
        <p:spPr>
          <a:xfrm>
            <a:off x="305251" y="2380099"/>
            <a:ext cx="4176000" cy="338554"/>
          </a:xfrm>
          <a:prstGeom prst="rect">
            <a:avLst/>
          </a:prstGeom>
        </p:spPr>
        <p:txBody>
          <a:bodyPr wrap="square">
            <a:spAutoFit/>
          </a:bodyPr>
          <a:lstStyle/>
          <a:p>
            <a:pPr algn="ctr"/>
            <a:r>
              <a:rPr lang="fr-FR" sz="1600" b="1" dirty="0" smtClean="0">
                <a:solidFill>
                  <a:schemeClr val="tx1">
                    <a:lumMod val="65000"/>
                    <a:lumOff val="35000"/>
                  </a:schemeClr>
                </a:solidFill>
              </a:rPr>
              <a:t>Part des dépenses</a:t>
            </a:r>
            <a:endParaRPr lang="fr-FR" sz="1600" b="1" dirty="0">
              <a:solidFill>
                <a:schemeClr val="tx1">
                  <a:lumMod val="65000"/>
                  <a:lumOff val="35000"/>
                </a:schemeClr>
              </a:solidFill>
            </a:endParaRPr>
          </a:p>
        </p:txBody>
      </p:sp>
      <p:sp>
        <p:nvSpPr>
          <p:cNvPr id="10" name="Rectangle 9"/>
          <p:cNvSpPr/>
          <p:nvPr/>
        </p:nvSpPr>
        <p:spPr>
          <a:xfrm>
            <a:off x="4601725" y="2380099"/>
            <a:ext cx="4212448" cy="338554"/>
          </a:xfrm>
          <a:prstGeom prst="rect">
            <a:avLst/>
          </a:prstGeom>
        </p:spPr>
        <p:txBody>
          <a:bodyPr wrap="square">
            <a:spAutoFit/>
          </a:bodyPr>
          <a:lstStyle/>
          <a:p>
            <a:pPr algn="ctr"/>
            <a:r>
              <a:rPr lang="fr-FR" sz="1600" b="1" dirty="0" smtClean="0">
                <a:solidFill>
                  <a:schemeClr val="tx1">
                    <a:lumMod val="65000"/>
                    <a:lumOff val="35000"/>
                  </a:schemeClr>
                </a:solidFill>
              </a:rPr>
              <a:t>Solde</a:t>
            </a:r>
            <a:endParaRPr lang="fr-FR" sz="1600" b="1" dirty="0">
              <a:solidFill>
                <a:schemeClr val="tx1">
                  <a:lumMod val="65000"/>
                  <a:lumOff val="35000"/>
                </a:schemeClr>
              </a:solidFill>
            </a:endParaRPr>
          </a:p>
        </p:txBody>
      </p:sp>
      <p:sp>
        <p:nvSpPr>
          <p:cNvPr id="12" name="Rectangle 11"/>
          <p:cNvSpPr/>
          <p:nvPr/>
        </p:nvSpPr>
        <p:spPr>
          <a:xfrm>
            <a:off x="308610" y="5550351"/>
            <a:ext cx="6975729" cy="288156"/>
          </a:xfrm>
          <a:prstGeom prst="rect">
            <a:avLst/>
          </a:prstGeom>
        </p:spPr>
        <p:txBody>
          <a:bodyPr wrap="square">
            <a:spAutoFit/>
          </a:bodyPr>
          <a:lstStyle/>
          <a:p>
            <a:pPr algn="just">
              <a:lnSpc>
                <a:spcPct val="112000"/>
              </a:lnSpc>
              <a:spcAft>
                <a:spcPts val="0"/>
              </a:spcAft>
            </a:pPr>
            <a:r>
              <a:rPr lang="fr-FR" sz="1200" i="1" dirty="0">
                <a:latin typeface="+mn-lt"/>
                <a:ea typeface="Calibri" panose="020F0502020204030204" pitchFamily="34" charset="0"/>
              </a:rPr>
              <a:t>Sources : rapports à la CCSS </a:t>
            </a:r>
            <a:r>
              <a:rPr lang="fr-FR" sz="1200" i="1" dirty="0" smtClean="0">
                <a:latin typeface="+mn-lt"/>
                <a:ea typeface="Calibri" panose="020F0502020204030204" pitchFamily="34" charset="0"/>
              </a:rPr>
              <a:t>2002-2023</a:t>
            </a:r>
            <a:r>
              <a:rPr lang="fr-FR" sz="1200" i="1" dirty="0">
                <a:latin typeface="+mn-lt"/>
                <a:ea typeface="Calibri" panose="020F0502020204030204" pitchFamily="34" charset="0"/>
              </a:rPr>
              <a:t> ; comptabilité nationale </a:t>
            </a:r>
            <a:r>
              <a:rPr lang="fr-FR" sz="1200" i="1" dirty="0" smtClean="0">
                <a:latin typeface="+mn-lt"/>
                <a:ea typeface="Calibri" panose="020F0502020204030204" pitchFamily="34" charset="0"/>
              </a:rPr>
              <a:t>Insee base 2020 et projections COR juin 2024</a:t>
            </a:r>
            <a:endParaRPr lang="fr-FR" dirty="0">
              <a:effectLst/>
              <a:latin typeface="+mn-lt"/>
              <a:ea typeface="Calibri" panose="020F0502020204030204" pitchFamily="34" charset="0"/>
            </a:endParaRPr>
          </a:p>
        </p:txBody>
      </p:sp>
      <p:pic>
        <p:nvPicPr>
          <p:cNvPr id="5" name="Image 4"/>
          <p:cNvPicPr>
            <a:picLocks noChangeAspect="1"/>
          </p:cNvPicPr>
          <p:nvPr/>
        </p:nvPicPr>
        <p:blipFill>
          <a:blip r:embed="rId2"/>
          <a:stretch>
            <a:fillRect/>
          </a:stretch>
        </p:blipFill>
        <p:spPr>
          <a:xfrm>
            <a:off x="269281" y="2718653"/>
            <a:ext cx="8526780" cy="2781300"/>
          </a:xfrm>
          <a:prstGeom prst="rect">
            <a:avLst/>
          </a:prstGeom>
        </p:spPr>
      </p:pic>
    </p:spTree>
    <p:extLst>
      <p:ext uri="{BB962C8B-B14F-4D97-AF65-F5344CB8AC3E}">
        <p14:creationId xmlns:p14="http://schemas.microsoft.com/office/powerpoint/2010/main" val="253593458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5"/>
          <p:cNvSpPr txBox="1">
            <a:spLocks/>
          </p:cNvSpPr>
          <p:nvPr/>
        </p:nvSpPr>
        <p:spPr>
          <a:xfrm>
            <a:off x="905435" y="574935"/>
            <a:ext cx="8337177" cy="710940"/>
          </a:xfrm>
          <a:prstGeom prst="rect">
            <a:avLst/>
          </a:prstGeom>
        </p:spPr>
        <p:txBody>
          <a:bodyPr/>
          <a:lst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1828800" algn="l" defTabSz="457200" rtl="0" eaLnBrk="0" fontAlgn="base" hangingPunct="0">
              <a:spcBef>
                <a:spcPct val="20000"/>
              </a:spcBef>
              <a:spcAft>
                <a:spcPct val="0"/>
              </a:spcAft>
              <a:buFont typeface="Arial" charset="0"/>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fr-FR" b="1" dirty="0" smtClean="0">
                <a:solidFill>
                  <a:srgbClr val="00368B"/>
                </a:solidFill>
              </a:rPr>
              <a:t>Et si la productivité était plus ou moins élevée ?</a:t>
            </a:r>
            <a:endParaRPr lang="fr-FR" b="1" dirty="0">
              <a:solidFill>
                <a:srgbClr val="00368B"/>
              </a:solidFill>
            </a:endParaRPr>
          </a:p>
        </p:txBody>
      </p:sp>
      <p:sp>
        <p:nvSpPr>
          <p:cNvPr id="6" name="Rectangle 5"/>
          <p:cNvSpPr/>
          <p:nvPr/>
        </p:nvSpPr>
        <p:spPr>
          <a:xfrm>
            <a:off x="810006" y="1308846"/>
            <a:ext cx="7473382" cy="707886"/>
          </a:xfrm>
          <a:prstGeom prst="rect">
            <a:avLst/>
          </a:prstGeom>
        </p:spPr>
        <p:txBody>
          <a:bodyPr wrap="square">
            <a:spAutoFit/>
          </a:bodyPr>
          <a:lstStyle/>
          <a:p>
            <a:pPr algn="ctr"/>
            <a:r>
              <a:rPr lang="fr-FR" sz="2000" b="1" dirty="0">
                <a:solidFill>
                  <a:schemeClr val="tx1">
                    <a:lumMod val="65000"/>
                    <a:lumOff val="35000"/>
                  </a:schemeClr>
                </a:solidFill>
              </a:rPr>
              <a:t>Sensibilité </a:t>
            </a:r>
            <a:r>
              <a:rPr lang="fr-FR" sz="2000" b="1" dirty="0" smtClean="0">
                <a:solidFill>
                  <a:schemeClr val="tx1">
                    <a:lumMod val="65000"/>
                    <a:lumOff val="35000"/>
                  </a:schemeClr>
                </a:solidFill>
              </a:rPr>
              <a:t>du niveau de vie relatif des retraités</a:t>
            </a:r>
            <a:endParaRPr lang="fr-FR" sz="2000" b="1" dirty="0">
              <a:solidFill>
                <a:schemeClr val="tx1">
                  <a:lumMod val="65000"/>
                  <a:lumOff val="35000"/>
                </a:schemeClr>
              </a:solidFill>
            </a:endParaRPr>
          </a:p>
          <a:p>
            <a:pPr algn="ctr"/>
            <a:r>
              <a:rPr lang="fr-FR" sz="2000" b="1" dirty="0" smtClean="0">
                <a:solidFill>
                  <a:schemeClr val="tx1">
                    <a:lumMod val="65000"/>
                    <a:lumOff val="35000"/>
                  </a:schemeClr>
                </a:solidFill>
              </a:rPr>
              <a:t>à l’hypothèse de croissance de la productivité</a:t>
            </a:r>
            <a:endParaRPr lang="fr-FR" sz="2000" b="1" dirty="0">
              <a:solidFill>
                <a:schemeClr val="tx1">
                  <a:lumMod val="65000"/>
                  <a:lumOff val="35000"/>
                </a:schemeClr>
              </a:solidFill>
            </a:endParaRPr>
          </a:p>
        </p:txBody>
      </p:sp>
      <p:sp>
        <p:nvSpPr>
          <p:cNvPr id="3" name="Espace réservé du numéro de diapositive 2"/>
          <p:cNvSpPr>
            <a:spLocks noGrp="1"/>
          </p:cNvSpPr>
          <p:nvPr>
            <p:ph type="sldNum" sz="quarter" idx="12"/>
          </p:nvPr>
        </p:nvSpPr>
        <p:spPr/>
        <p:txBody>
          <a:bodyPr/>
          <a:lstStyle/>
          <a:p>
            <a:fld id="{467CB4ED-C4F0-4BE4-B4AC-8A395D5C1AD8}" type="slidenum">
              <a:rPr lang="fr-FR" smtClean="0"/>
              <a:t>44</a:t>
            </a:fld>
            <a:endParaRPr lang="fr-FR"/>
          </a:p>
        </p:txBody>
      </p:sp>
      <p:sp>
        <p:nvSpPr>
          <p:cNvPr id="12" name="Rectangle 11"/>
          <p:cNvSpPr/>
          <p:nvPr/>
        </p:nvSpPr>
        <p:spPr>
          <a:xfrm>
            <a:off x="810006" y="6025480"/>
            <a:ext cx="7312018" cy="506036"/>
          </a:xfrm>
          <a:prstGeom prst="rect">
            <a:avLst/>
          </a:prstGeom>
        </p:spPr>
        <p:txBody>
          <a:bodyPr wrap="square">
            <a:spAutoFit/>
          </a:bodyPr>
          <a:lstStyle/>
          <a:p>
            <a:pPr algn="just">
              <a:lnSpc>
                <a:spcPct val="112000"/>
              </a:lnSpc>
              <a:spcAft>
                <a:spcPts val="0"/>
              </a:spcAft>
            </a:pPr>
            <a:r>
              <a:rPr lang="fr-FR" sz="1200" i="1" dirty="0">
                <a:latin typeface="+mn-lt"/>
                <a:ea typeface="Calibri" panose="020F0502020204030204" pitchFamily="34" charset="0"/>
              </a:rPr>
              <a:t>Sources : rapports à la CCSS </a:t>
            </a:r>
            <a:r>
              <a:rPr lang="fr-FR" sz="1200" i="1" dirty="0" smtClean="0">
                <a:latin typeface="+mn-lt"/>
                <a:ea typeface="Calibri" panose="020F0502020204030204" pitchFamily="34" charset="0"/>
              </a:rPr>
              <a:t>2002-2023</a:t>
            </a:r>
            <a:r>
              <a:rPr lang="fr-FR" sz="1200" i="1" dirty="0">
                <a:latin typeface="+mn-lt"/>
                <a:ea typeface="Calibri" panose="020F0502020204030204" pitchFamily="34" charset="0"/>
              </a:rPr>
              <a:t> ; comptabilité nationale </a:t>
            </a:r>
            <a:r>
              <a:rPr lang="fr-FR" sz="1200" i="1" dirty="0" smtClean="0">
                <a:latin typeface="+mn-lt"/>
                <a:ea typeface="Calibri" panose="020F0502020204030204" pitchFamily="34" charset="0"/>
              </a:rPr>
              <a:t>Insee base 2020 et projections COR juin 2024, Insee modèle Destinie</a:t>
            </a:r>
            <a:endParaRPr lang="fr-FR" dirty="0">
              <a:effectLst/>
              <a:latin typeface="+mn-lt"/>
              <a:ea typeface="Calibri" panose="020F0502020204030204" pitchFamily="34" charset="0"/>
            </a:endParaRPr>
          </a:p>
        </p:txBody>
      </p:sp>
      <p:pic>
        <p:nvPicPr>
          <p:cNvPr id="2" name="Image 1"/>
          <p:cNvPicPr>
            <a:picLocks noChangeAspect="1"/>
          </p:cNvPicPr>
          <p:nvPr/>
        </p:nvPicPr>
        <p:blipFill>
          <a:blip r:embed="rId2"/>
          <a:stretch>
            <a:fillRect/>
          </a:stretch>
        </p:blipFill>
        <p:spPr>
          <a:xfrm>
            <a:off x="784703" y="2024124"/>
            <a:ext cx="7523988" cy="3966972"/>
          </a:xfrm>
          <a:prstGeom prst="rect">
            <a:avLst/>
          </a:prstGeom>
        </p:spPr>
      </p:pic>
    </p:spTree>
    <p:extLst>
      <p:ext uri="{BB962C8B-B14F-4D97-AF65-F5344CB8AC3E}">
        <p14:creationId xmlns:p14="http://schemas.microsoft.com/office/powerpoint/2010/main" val="393628586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ctrTitle"/>
          </p:nvPr>
        </p:nvSpPr>
        <p:spPr>
          <a:xfrm>
            <a:off x="0" y="2663825"/>
            <a:ext cx="9144000" cy="1019175"/>
          </a:xfrm>
        </p:spPr>
        <p:txBody>
          <a:bodyPr anchor="t"/>
          <a:lstStyle/>
          <a:p>
            <a:pPr algn="ctr" eaLnBrk="1" hangingPunct="1"/>
            <a:r>
              <a:rPr lang="fr-FR" altLang="fr-FR" sz="3600" dirty="0" smtClean="0">
                <a:solidFill>
                  <a:srgbClr val="003A88"/>
                </a:solidFill>
                <a:cs typeface="Calibri" pitchFamily="34" charset="0"/>
              </a:rPr>
              <a:t>Merci de votre attention</a:t>
            </a:r>
            <a:endParaRPr lang="fr-FR" altLang="fr-FR" sz="3600" dirty="0" smtClean="0">
              <a:solidFill>
                <a:srgbClr val="003A88"/>
              </a:solidFill>
            </a:endParaRPr>
          </a:p>
        </p:txBody>
      </p:sp>
      <p:sp>
        <p:nvSpPr>
          <p:cNvPr id="43011" name="Subtitle 3"/>
          <p:cNvSpPr>
            <a:spLocks noGrp="1"/>
          </p:cNvSpPr>
          <p:nvPr>
            <p:ph type="subTitle" idx="1"/>
          </p:nvPr>
        </p:nvSpPr>
        <p:spPr>
          <a:xfrm>
            <a:off x="0" y="3806825"/>
            <a:ext cx="9144000" cy="1238250"/>
          </a:xfrm>
        </p:spPr>
        <p:txBody>
          <a:bodyPr/>
          <a:lstStyle/>
          <a:p>
            <a:pPr algn="ctr" eaLnBrk="1" hangingPunct="1"/>
            <a:r>
              <a:rPr lang="fr-FR" altLang="fr-FR" sz="2000" dirty="0" smtClean="0">
                <a:solidFill>
                  <a:schemeClr val="tx1"/>
                </a:solidFill>
              </a:rPr>
              <a:t>Suivez l’actualité et les travaux du COR </a:t>
            </a:r>
            <a:br>
              <a:rPr lang="fr-FR" altLang="fr-FR" sz="2000" dirty="0" smtClean="0">
                <a:solidFill>
                  <a:schemeClr val="tx1"/>
                </a:solidFill>
              </a:rPr>
            </a:br>
            <a:r>
              <a:rPr lang="fr-FR" altLang="fr-FR" sz="2000" dirty="0" smtClean="0">
                <a:solidFill>
                  <a:schemeClr val="tx1"/>
                </a:solidFill>
              </a:rPr>
              <a:t>sur </a:t>
            </a:r>
            <a:r>
              <a:rPr lang="fr-FR" altLang="fr-FR" sz="2000" b="1" dirty="0" smtClean="0">
                <a:solidFill>
                  <a:srgbClr val="003A88"/>
                </a:solidFill>
              </a:rPr>
              <a:t>www.cor-retraites.fr</a:t>
            </a:r>
            <a:r>
              <a:rPr lang="fr-FR" altLang="fr-FR" sz="2000" dirty="0" smtClean="0">
                <a:solidFill>
                  <a:schemeClr val="tx1"/>
                </a:solidFill>
              </a:rPr>
              <a:t> et twitter </a:t>
            </a:r>
            <a:r>
              <a:rPr lang="fr-FR" altLang="fr-FR" sz="2000" b="1" dirty="0" smtClean="0">
                <a:solidFill>
                  <a:srgbClr val="003A88"/>
                </a:solidFill>
              </a:rPr>
              <a:t>@COR_Retraites</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ZoneTexte 13"/>
          <p:cNvSpPr txBox="1"/>
          <p:nvPr/>
        </p:nvSpPr>
        <p:spPr>
          <a:xfrm>
            <a:off x="653142" y="2088438"/>
            <a:ext cx="7870372" cy="1938992"/>
          </a:xfrm>
          <a:prstGeom prst="rect">
            <a:avLst/>
          </a:prstGeom>
          <a:noFill/>
        </p:spPr>
        <p:txBody>
          <a:bodyPr wrap="square" rtlCol="0">
            <a:spAutoFit/>
          </a:bodyPr>
          <a:lstStyle/>
          <a:p>
            <a:pPr algn="ctr"/>
            <a:r>
              <a:rPr lang="fr-FR" sz="4000" b="1" dirty="0" smtClean="0">
                <a:solidFill>
                  <a:srgbClr val="00368B"/>
                </a:solidFill>
              </a:rPr>
              <a:t>Les ajustements nécessaires</a:t>
            </a:r>
          </a:p>
          <a:p>
            <a:pPr algn="ctr"/>
            <a:r>
              <a:rPr lang="fr-FR" sz="4000" i="1" dirty="0">
                <a:solidFill>
                  <a:srgbClr val="00368B"/>
                </a:solidFill>
              </a:rPr>
              <a:t>	</a:t>
            </a:r>
          </a:p>
          <a:p>
            <a:pPr algn="ctr"/>
            <a:endParaRPr lang="fr-FR" sz="4000" b="1" dirty="0">
              <a:solidFill>
                <a:srgbClr val="00368B"/>
              </a:solidFill>
            </a:endParaRPr>
          </a:p>
        </p:txBody>
      </p:sp>
      <p:sp>
        <p:nvSpPr>
          <p:cNvPr id="3" name="Espace réservé du numéro de diapositive 2"/>
          <p:cNvSpPr>
            <a:spLocks noGrp="1"/>
          </p:cNvSpPr>
          <p:nvPr>
            <p:ph type="sldNum" sz="quarter" idx="12"/>
          </p:nvPr>
        </p:nvSpPr>
        <p:spPr/>
        <p:txBody>
          <a:bodyPr/>
          <a:lstStyle/>
          <a:p>
            <a:fld id="{467CB4ED-C4F0-4BE4-B4AC-8A395D5C1AD8}" type="slidenum">
              <a:rPr lang="fr-FR" smtClean="0"/>
              <a:t>46</a:t>
            </a:fld>
            <a:endParaRPr lang="fr-FR" dirty="0"/>
          </a:p>
        </p:txBody>
      </p:sp>
    </p:spTree>
    <p:extLst>
      <p:ext uri="{BB962C8B-B14F-4D97-AF65-F5344CB8AC3E}">
        <p14:creationId xmlns:p14="http://schemas.microsoft.com/office/powerpoint/2010/main" val="246160682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5"/>
          <p:cNvSpPr txBox="1">
            <a:spLocks/>
          </p:cNvSpPr>
          <p:nvPr/>
        </p:nvSpPr>
        <p:spPr>
          <a:xfrm>
            <a:off x="699247" y="574935"/>
            <a:ext cx="8337177" cy="710940"/>
          </a:xfrm>
          <a:prstGeom prst="rect">
            <a:avLst/>
          </a:prstGeom>
        </p:spPr>
        <p:txBody>
          <a:bodyPr/>
          <a:lst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1828800" algn="l" defTabSz="457200" rtl="0" eaLnBrk="0" fontAlgn="base" hangingPunct="0">
              <a:spcBef>
                <a:spcPct val="20000"/>
              </a:spcBef>
              <a:spcAft>
                <a:spcPct val="0"/>
              </a:spcAft>
              <a:buFont typeface="Arial" charset="0"/>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fr-FR" b="1" dirty="0" smtClean="0">
                <a:solidFill>
                  <a:srgbClr val="00368B"/>
                </a:solidFill>
              </a:rPr>
              <a:t>Les ajustements nécessaires pour équilibrer le système</a:t>
            </a:r>
            <a:endParaRPr lang="fr-FR" sz="2800" b="1" dirty="0">
              <a:solidFill>
                <a:srgbClr val="00368B"/>
              </a:solidFill>
            </a:endParaRPr>
          </a:p>
        </p:txBody>
      </p:sp>
      <p:sp>
        <p:nvSpPr>
          <p:cNvPr id="3" name="Espace réservé du numéro de diapositive 2"/>
          <p:cNvSpPr>
            <a:spLocks noGrp="1"/>
          </p:cNvSpPr>
          <p:nvPr>
            <p:ph type="sldNum" sz="quarter" idx="4294967295"/>
          </p:nvPr>
        </p:nvSpPr>
        <p:spPr>
          <a:xfrm>
            <a:off x="0" y="0"/>
            <a:ext cx="0" cy="0"/>
          </a:xfrm>
        </p:spPr>
        <p:txBody>
          <a:bodyPr/>
          <a:lstStyle/>
          <a:p>
            <a:fld id="{467CB4ED-C4F0-4BE4-B4AC-8A395D5C1AD8}" type="slidenum">
              <a:rPr lang="fr-FR" smtClean="0"/>
              <a:t>47</a:t>
            </a:fld>
            <a:endParaRPr lang="fr-FR" dirty="0"/>
          </a:p>
        </p:txBody>
      </p:sp>
      <p:sp>
        <p:nvSpPr>
          <p:cNvPr id="2" name="Rectangle 1"/>
          <p:cNvSpPr/>
          <p:nvPr/>
        </p:nvSpPr>
        <p:spPr>
          <a:xfrm>
            <a:off x="699247" y="1823628"/>
            <a:ext cx="7987553" cy="4228722"/>
          </a:xfrm>
          <a:prstGeom prst="rect">
            <a:avLst/>
          </a:prstGeom>
        </p:spPr>
        <p:txBody>
          <a:bodyPr wrap="square">
            <a:spAutoFit/>
          </a:bodyPr>
          <a:lstStyle/>
          <a:p>
            <a:pPr algn="just">
              <a:lnSpc>
                <a:spcPct val="112000"/>
              </a:lnSpc>
              <a:spcAft>
                <a:spcPts val="0"/>
              </a:spcAft>
            </a:pPr>
            <a:r>
              <a:rPr lang="fr-FR" sz="2400" dirty="0" smtClean="0">
                <a:solidFill>
                  <a:srgbClr val="00368B"/>
                </a:solidFill>
                <a:latin typeface="+mn-lt"/>
                <a:ea typeface="Calibri" panose="020F0502020204030204" pitchFamily="34" charset="0"/>
              </a:rPr>
              <a:t>Les ajustements calculés </a:t>
            </a:r>
            <a:r>
              <a:rPr lang="fr-FR" sz="2400" dirty="0">
                <a:solidFill>
                  <a:srgbClr val="00368B"/>
                </a:solidFill>
                <a:latin typeface="+mn-lt"/>
                <a:ea typeface="Calibri" panose="020F0502020204030204" pitchFamily="34" charset="0"/>
              </a:rPr>
              <a:t>sont </a:t>
            </a:r>
            <a:r>
              <a:rPr lang="fr-FR" sz="2400" dirty="0" smtClean="0">
                <a:solidFill>
                  <a:srgbClr val="00368B"/>
                </a:solidFill>
                <a:latin typeface="+mn-lt"/>
                <a:ea typeface="Calibri" panose="020F0502020204030204" pitchFamily="34" charset="0"/>
              </a:rPr>
              <a:t>mécaniques. Ils ne prennent pas en compte :</a:t>
            </a:r>
          </a:p>
          <a:p>
            <a:pPr marL="285750" indent="-285750" algn="just">
              <a:lnSpc>
                <a:spcPct val="112000"/>
              </a:lnSpc>
              <a:spcAft>
                <a:spcPts val="0"/>
              </a:spcAft>
              <a:buFontTx/>
              <a:buChar char="-"/>
            </a:pPr>
            <a:r>
              <a:rPr lang="fr-FR" sz="2400" dirty="0" smtClean="0">
                <a:solidFill>
                  <a:srgbClr val="00368B"/>
                </a:solidFill>
                <a:latin typeface="+mn-lt"/>
                <a:ea typeface="Calibri" panose="020F0502020204030204" pitchFamily="34" charset="0"/>
              </a:rPr>
              <a:t>Les effets conjugués des mesures et leur diffusion dans le temps (par ex, un recul de l’âge entraine une hausse des pensions à la liquidation)</a:t>
            </a:r>
          </a:p>
          <a:p>
            <a:pPr marL="285750" indent="-285750" algn="just">
              <a:lnSpc>
                <a:spcPct val="112000"/>
              </a:lnSpc>
              <a:spcAft>
                <a:spcPts val="0"/>
              </a:spcAft>
              <a:buFontTx/>
              <a:buChar char="-"/>
            </a:pPr>
            <a:r>
              <a:rPr lang="fr-FR" sz="2400" dirty="0" smtClean="0">
                <a:solidFill>
                  <a:srgbClr val="00368B"/>
                </a:solidFill>
                <a:latin typeface="+mn-lt"/>
                <a:ea typeface="Calibri" panose="020F0502020204030204" pitchFamily="34" charset="0"/>
              </a:rPr>
              <a:t>Les effets reports sur les autres dépenses sociales</a:t>
            </a:r>
          </a:p>
          <a:p>
            <a:pPr marL="285750" indent="-285750" algn="just">
              <a:lnSpc>
                <a:spcPct val="112000"/>
              </a:lnSpc>
              <a:spcAft>
                <a:spcPts val="0"/>
              </a:spcAft>
              <a:buFontTx/>
              <a:buChar char="-"/>
            </a:pPr>
            <a:r>
              <a:rPr lang="fr-FR" sz="2400" dirty="0" smtClean="0">
                <a:solidFill>
                  <a:srgbClr val="00368B"/>
                </a:solidFill>
                <a:latin typeface="+mn-lt"/>
                <a:ea typeface="Calibri" panose="020F0502020204030204" pitchFamily="34" charset="0"/>
              </a:rPr>
              <a:t>Les effets de bouclage macroéconomique (effets controversés à court terme), à long terme seul un recul de l’âge a des effets sur l’activité en accroissant le taux d’emploi </a:t>
            </a:r>
          </a:p>
          <a:p>
            <a:pPr marL="285750" indent="-285750" algn="just">
              <a:lnSpc>
                <a:spcPct val="112000"/>
              </a:lnSpc>
              <a:spcAft>
                <a:spcPts val="0"/>
              </a:spcAft>
              <a:buFontTx/>
              <a:buChar char="-"/>
            </a:pPr>
            <a:r>
              <a:rPr lang="fr-FR" sz="2400" dirty="0" smtClean="0">
                <a:solidFill>
                  <a:srgbClr val="00368B"/>
                </a:solidFill>
                <a:latin typeface="+mn-lt"/>
                <a:ea typeface="Calibri" panose="020F0502020204030204" pitchFamily="34" charset="0"/>
              </a:rPr>
              <a:t>Les effets sur le bien-être</a:t>
            </a:r>
          </a:p>
        </p:txBody>
      </p:sp>
    </p:spTree>
    <p:extLst>
      <p:ext uri="{BB962C8B-B14F-4D97-AF65-F5344CB8AC3E}">
        <p14:creationId xmlns:p14="http://schemas.microsoft.com/office/powerpoint/2010/main" val="174381926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5"/>
          <p:cNvSpPr txBox="1">
            <a:spLocks/>
          </p:cNvSpPr>
          <p:nvPr/>
        </p:nvSpPr>
        <p:spPr>
          <a:xfrm>
            <a:off x="699247" y="574935"/>
            <a:ext cx="8337177" cy="710940"/>
          </a:xfrm>
          <a:prstGeom prst="rect">
            <a:avLst/>
          </a:prstGeom>
        </p:spPr>
        <p:txBody>
          <a:bodyPr/>
          <a:lst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1828800" algn="l" defTabSz="457200" rtl="0" eaLnBrk="0" fontAlgn="base" hangingPunct="0">
              <a:spcBef>
                <a:spcPct val="20000"/>
              </a:spcBef>
              <a:spcAft>
                <a:spcPct val="0"/>
              </a:spcAft>
              <a:buFont typeface="Arial" charset="0"/>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fr-FR" sz="2800" b="1" dirty="0" smtClean="0">
                <a:solidFill>
                  <a:srgbClr val="00368B"/>
                </a:solidFill>
              </a:rPr>
              <a:t>Quels ajustements pour atteindre l’équilibre chaque année ?</a:t>
            </a:r>
            <a:endParaRPr lang="fr-FR" sz="2800" b="1" dirty="0">
              <a:solidFill>
                <a:srgbClr val="00368B"/>
              </a:solidFill>
            </a:endParaRPr>
          </a:p>
        </p:txBody>
      </p:sp>
      <p:sp>
        <p:nvSpPr>
          <p:cNvPr id="3" name="Espace réservé du numéro de diapositive 2"/>
          <p:cNvSpPr>
            <a:spLocks noGrp="1"/>
          </p:cNvSpPr>
          <p:nvPr>
            <p:ph type="sldNum" sz="quarter" idx="4294967295"/>
          </p:nvPr>
        </p:nvSpPr>
        <p:spPr>
          <a:xfrm>
            <a:off x="0" y="0"/>
            <a:ext cx="0" cy="0"/>
          </a:xfrm>
        </p:spPr>
        <p:txBody>
          <a:bodyPr/>
          <a:lstStyle/>
          <a:p>
            <a:fld id="{467CB4ED-C4F0-4BE4-B4AC-8A395D5C1AD8}" type="slidenum">
              <a:rPr lang="fr-FR" smtClean="0"/>
              <a:t>48</a:t>
            </a:fld>
            <a:endParaRPr lang="fr-FR" dirty="0"/>
          </a:p>
        </p:txBody>
      </p:sp>
      <p:sp>
        <p:nvSpPr>
          <p:cNvPr id="7" name="Rectangle 6"/>
          <p:cNvSpPr/>
          <p:nvPr/>
        </p:nvSpPr>
        <p:spPr>
          <a:xfrm>
            <a:off x="189046" y="4649715"/>
            <a:ext cx="3910466" cy="299184"/>
          </a:xfrm>
          <a:prstGeom prst="rect">
            <a:avLst/>
          </a:prstGeom>
        </p:spPr>
        <p:txBody>
          <a:bodyPr wrap="square">
            <a:spAutoFit/>
          </a:bodyPr>
          <a:lstStyle/>
          <a:p>
            <a:pPr algn="just">
              <a:lnSpc>
                <a:spcPct val="112000"/>
              </a:lnSpc>
              <a:spcAft>
                <a:spcPts val="0"/>
              </a:spcAft>
            </a:pPr>
            <a:r>
              <a:rPr lang="fr-FR" sz="1200" i="1" dirty="0" smtClean="0">
                <a:latin typeface="+mn-lt"/>
                <a:ea typeface="Calibri" panose="020F0502020204030204" pitchFamily="34" charset="0"/>
              </a:rPr>
              <a:t>Source</a:t>
            </a:r>
            <a:r>
              <a:rPr lang="fr-FR" sz="1200" i="1" dirty="0">
                <a:latin typeface="+mn-lt"/>
                <a:ea typeface="Calibri" panose="020F0502020204030204" pitchFamily="34" charset="0"/>
              </a:rPr>
              <a:t> : </a:t>
            </a:r>
            <a:r>
              <a:rPr lang="fr-FR" sz="1200" i="1" dirty="0" smtClean="0">
                <a:latin typeface="+mn-lt"/>
                <a:ea typeface="Calibri" panose="020F0502020204030204" pitchFamily="34" charset="0"/>
              </a:rPr>
              <a:t>projections COR2024</a:t>
            </a:r>
            <a:endParaRPr lang="fr-FR" dirty="0">
              <a:effectLst/>
              <a:latin typeface="+mn-lt"/>
              <a:ea typeface="Calibri" panose="020F0502020204030204" pitchFamily="34" charset="0"/>
            </a:endParaRPr>
          </a:p>
        </p:txBody>
      </p:sp>
      <p:sp>
        <p:nvSpPr>
          <p:cNvPr id="12" name="ZoneTexte 11"/>
          <p:cNvSpPr txBox="1"/>
          <p:nvPr/>
        </p:nvSpPr>
        <p:spPr>
          <a:xfrm>
            <a:off x="177858" y="2474258"/>
            <a:ext cx="2868708" cy="369332"/>
          </a:xfrm>
          <a:prstGeom prst="rect">
            <a:avLst/>
          </a:prstGeom>
          <a:noFill/>
        </p:spPr>
        <p:txBody>
          <a:bodyPr wrap="square" rtlCol="0">
            <a:spAutoFit/>
          </a:bodyPr>
          <a:lstStyle/>
          <a:p>
            <a:pPr algn="ctr"/>
            <a:r>
              <a:rPr lang="fr-FR" b="1" dirty="0" smtClean="0">
                <a:solidFill>
                  <a:schemeClr val="tx1">
                    <a:lumMod val="65000"/>
                    <a:lumOff val="35000"/>
                  </a:schemeClr>
                </a:solidFill>
              </a:rPr>
              <a:t>Âge effectif</a:t>
            </a:r>
            <a:endParaRPr lang="fr-FR" b="1" dirty="0">
              <a:solidFill>
                <a:schemeClr val="tx1">
                  <a:lumMod val="65000"/>
                  <a:lumOff val="35000"/>
                </a:schemeClr>
              </a:solidFill>
            </a:endParaRPr>
          </a:p>
        </p:txBody>
      </p:sp>
      <p:sp>
        <p:nvSpPr>
          <p:cNvPr id="18" name="ZoneTexte 17"/>
          <p:cNvSpPr txBox="1"/>
          <p:nvPr/>
        </p:nvSpPr>
        <p:spPr>
          <a:xfrm>
            <a:off x="3082602" y="2498669"/>
            <a:ext cx="2868708" cy="369332"/>
          </a:xfrm>
          <a:prstGeom prst="rect">
            <a:avLst/>
          </a:prstGeom>
          <a:noFill/>
        </p:spPr>
        <p:txBody>
          <a:bodyPr wrap="square" rtlCol="0">
            <a:spAutoFit/>
          </a:bodyPr>
          <a:lstStyle/>
          <a:p>
            <a:pPr algn="ctr"/>
            <a:r>
              <a:rPr lang="fr-FR" b="1" dirty="0" smtClean="0">
                <a:solidFill>
                  <a:schemeClr val="tx1">
                    <a:lumMod val="65000"/>
                    <a:lumOff val="35000"/>
                  </a:schemeClr>
                </a:solidFill>
              </a:rPr>
              <a:t>Pension relative à la RMPT</a:t>
            </a:r>
            <a:endParaRPr lang="fr-FR" b="1" dirty="0">
              <a:solidFill>
                <a:schemeClr val="tx1">
                  <a:lumMod val="65000"/>
                  <a:lumOff val="35000"/>
                </a:schemeClr>
              </a:solidFill>
            </a:endParaRPr>
          </a:p>
        </p:txBody>
      </p:sp>
      <p:sp>
        <p:nvSpPr>
          <p:cNvPr id="19" name="ZoneTexte 18"/>
          <p:cNvSpPr txBox="1"/>
          <p:nvPr/>
        </p:nvSpPr>
        <p:spPr>
          <a:xfrm>
            <a:off x="5960093" y="2498669"/>
            <a:ext cx="2868708" cy="369332"/>
          </a:xfrm>
          <a:prstGeom prst="rect">
            <a:avLst/>
          </a:prstGeom>
          <a:noFill/>
        </p:spPr>
        <p:txBody>
          <a:bodyPr wrap="square" rtlCol="0">
            <a:spAutoFit/>
          </a:bodyPr>
          <a:lstStyle/>
          <a:p>
            <a:pPr algn="ctr"/>
            <a:r>
              <a:rPr lang="fr-FR" b="1" dirty="0" smtClean="0">
                <a:solidFill>
                  <a:schemeClr val="tx1">
                    <a:lumMod val="65000"/>
                    <a:lumOff val="35000"/>
                  </a:schemeClr>
                </a:solidFill>
              </a:rPr>
              <a:t>Taux de prélèvements</a:t>
            </a:r>
            <a:endParaRPr lang="fr-FR" b="1" dirty="0">
              <a:solidFill>
                <a:schemeClr val="tx1">
                  <a:lumMod val="65000"/>
                  <a:lumOff val="35000"/>
                </a:schemeClr>
              </a:solidFill>
            </a:endParaRPr>
          </a:p>
        </p:txBody>
      </p:sp>
      <p:pic>
        <p:nvPicPr>
          <p:cNvPr id="2" name="Image 1"/>
          <p:cNvPicPr>
            <a:picLocks noChangeAspect="1"/>
          </p:cNvPicPr>
          <p:nvPr/>
        </p:nvPicPr>
        <p:blipFill>
          <a:blip r:embed="rId2"/>
          <a:stretch>
            <a:fillRect/>
          </a:stretch>
        </p:blipFill>
        <p:spPr>
          <a:xfrm>
            <a:off x="186706" y="2843590"/>
            <a:ext cx="8651239" cy="1830536"/>
          </a:xfrm>
          <a:prstGeom prst="rect">
            <a:avLst/>
          </a:prstGeom>
        </p:spPr>
      </p:pic>
    </p:spTree>
    <p:extLst>
      <p:ext uri="{BB962C8B-B14F-4D97-AF65-F5344CB8AC3E}">
        <p14:creationId xmlns:p14="http://schemas.microsoft.com/office/powerpoint/2010/main" val="133824317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ZoneTexte 13"/>
          <p:cNvSpPr txBox="1"/>
          <p:nvPr/>
        </p:nvSpPr>
        <p:spPr>
          <a:xfrm>
            <a:off x="653142" y="2088438"/>
            <a:ext cx="7870372" cy="2554545"/>
          </a:xfrm>
          <a:prstGeom prst="rect">
            <a:avLst/>
          </a:prstGeom>
          <a:noFill/>
        </p:spPr>
        <p:txBody>
          <a:bodyPr wrap="square" rtlCol="0">
            <a:spAutoFit/>
          </a:bodyPr>
          <a:lstStyle/>
          <a:p>
            <a:pPr algn="ctr"/>
            <a:endParaRPr lang="fr-FR" sz="4000" b="1" dirty="0" smtClean="0">
              <a:solidFill>
                <a:srgbClr val="00368B"/>
              </a:solidFill>
            </a:endParaRPr>
          </a:p>
          <a:p>
            <a:pPr algn="ctr"/>
            <a:r>
              <a:rPr lang="fr-FR" sz="4000" b="1" dirty="0" smtClean="0">
                <a:solidFill>
                  <a:srgbClr val="00368B"/>
                </a:solidFill>
              </a:rPr>
              <a:t>L’équité entre les générations</a:t>
            </a:r>
          </a:p>
          <a:p>
            <a:pPr algn="ctr"/>
            <a:r>
              <a:rPr lang="fr-FR" sz="4000" i="1" dirty="0">
                <a:solidFill>
                  <a:srgbClr val="00368B"/>
                </a:solidFill>
              </a:rPr>
              <a:t>	</a:t>
            </a:r>
          </a:p>
          <a:p>
            <a:pPr algn="ctr"/>
            <a:endParaRPr lang="fr-FR" sz="4000" b="1" dirty="0">
              <a:solidFill>
                <a:srgbClr val="00368B"/>
              </a:solidFill>
            </a:endParaRPr>
          </a:p>
        </p:txBody>
      </p:sp>
      <p:sp>
        <p:nvSpPr>
          <p:cNvPr id="3" name="Espace réservé du numéro de diapositive 2"/>
          <p:cNvSpPr>
            <a:spLocks noGrp="1"/>
          </p:cNvSpPr>
          <p:nvPr>
            <p:ph type="sldNum" sz="quarter" idx="12"/>
          </p:nvPr>
        </p:nvSpPr>
        <p:spPr/>
        <p:txBody>
          <a:bodyPr/>
          <a:lstStyle/>
          <a:p>
            <a:fld id="{467CB4ED-C4F0-4BE4-B4AC-8A395D5C1AD8}" type="slidenum">
              <a:rPr lang="fr-FR" smtClean="0"/>
              <a:t>49</a:t>
            </a:fld>
            <a:endParaRPr lang="fr-FR" dirty="0"/>
          </a:p>
        </p:txBody>
      </p:sp>
    </p:spTree>
    <p:extLst>
      <p:ext uri="{BB962C8B-B14F-4D97-AF65-F5344CB8AC3E}">
        <p14:creationId xmlns:p14="http://schemas.microsoft.com/office/powerpoint/2010/main" val="29411000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ZoneTexte 13"/>
          <p:cNvSpPr txBox="1"/>
          <p:nvPr/>
        </p:nvSpPr>
        <p:spPr>
          <a:xfrm>
            <a:off x="653142" y="2088438"/>
            <a:ext cx="7870372" cy="3170099"/>
          </a:xfrm>
          <a:prstGeom prst="rect">
            <a:avLst/>
          </a:prstGeom>
          <a:noFill/>
        </p:spPr>
        <p:txBody>
          <a:bodyPr wrap="square" rtlCol="0">
            <a:spAutoFit/>
          </a:bodyPr>
          <a:lstStyle/>
          <a:p>
            <a:pPr algn="ctr"/>
            <a:r>
              <a:rPr lang="fr-FR" sz="4000" b="1" dirty="0" smtClean="0">
                <a:solidFill>
                  <a:srgbClr val="00368B"/>
                </a:solidFill>
              </a:rPr>
              <a:t>1.</a:t>
            </a:r>
          </a:p>
          <a:p>
            <a:pPr algn="ctr"/>
            <a:endParaRPr lang="fr-FR" sz="4000" b="1" dirty="0" smtClean="0">
              <a:solidFill>
                <a:srgbClr val="00368B"/>
              </a:solidFill>
            </a:endParaRPr>
          </a:p>
          <a:p>
            <a:pPr algn="ctr"/>
            <a:r>
              <a:rPr lang="fr-FR" sz="4000" b="1" dirty="0" smtClean="0">
                <a:solidFill>
                  <a:srgbClr val="00368B"/>
                </a:solidFill>
              </a:rPr>
              <a:t>Les hypothèses de projection</a:t>
            </a:r>
          </a:p>
          <a:p>
            <a:pPr algn="ctr"/>
            <a:r>
              <a:rPr lang="fr-FR" sz="4000" i="1" dirty="0">
                <a:solidFill>
                  <a:srgbClr val="00368B"/>
                </a:solidFill>
              </a:rPr>
              <a:t>	</a:t>
            </a:r>
          </a:p>
          <a:p>
            <a:pPr algn="ctr"/>
            <a:endParaRPr lang="fr-FR" sz="4000" b="1" dirty="0">
              <a:solidFill>
                <a:srgbClr val="00368B"/>
              </a:solidFill>
            </a:endParaRPr>
          </a:p>
        </p:txBody>
      </p:sp>
      <p:sp>
        <p:nvSpPr>
          <p:cNvPr id="3" name="Espace réservé du numéro de diapositive 2"/>
          <p:cNvSpPr>
            <a:spLocks noGrp="1"/>
          </p:cNvSpPr>
          <p:nvPr>
            <p:ph type="sldNum" sz="quarter" idx="12"/>
          </p:nvPr>
        </p:nvSpPr>
        <p:spPr/>
        <p:txBody>
          <a:bodyPr/>
          <a:lstStyle/>
          <a:p>
            <a:fld id="{467CB4ED-C4F0-4BE4-B4AC-8A395D5C1AD8}" type="slidenum">
              <a:rPr lang="fr-FR" smtClean="0"/>
              <a:t>5</a:t>
            </a:fld>
            <a:endParaRPr lang="fr-FR" dirty="0"/>
          </a:p>
        </p:txBody>
      </p:sp>
    </p:spTree>
    <p:extLst>
      <p:ext uri="{BB962C8B-B14F-4D97-AF65-F5344CB8AC3E}">
        <p14:creationId xmlns:p14="http://schemas.microsoft.com/office/powerpoint/2010/main" val="390399977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5"/>
          <p:cNvSpPr txBox="1">
            <a:spLocks/>
          </p:cNvSpPr>
          <p:nvPr/>
        </p:nvSpPr>
        <p:spPr>
          <a:xfrm>
            <a:off x="699247" y="574935"/>
            <a:ext cx="8337177" cy="710940"/>
          </a:xfrm>
          <a:prstGeom prst="rect">
            <a:avLst/>
          </a:prstGeom>
        </p:spPr>
        <p:txBody>
          <a:bodyPr/>
          <a:lst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1828800" algn="l" defTabSz="457200" rtl="0" eaLnBrk="0" fontAlgn="base" hangingPunct="0">
              <a:spcBef>
                <a:spcPct val="20000"/>
              </a:spcBef>
              <a:spcAft>
                <a:spcPct val="0"/>
              </a:spcAft>
              <a:buFont typeface="Arial" charset="0"/>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fr-FR" sz="2800" b="1" dirty="0" smtClean="0">
                <a:solidFill>
                  <a:srgbClr val="00368B"/>
                </a:solidFill>
              </a:rPr>
              <a:t>Le taux de rendement interne serait en baisse</a:t>
            </a:r>
            <a:endParaRPr lang="fr-FR" sz="2800" b="1" dirty="0">
              <a:solidFill>
                <a:srgbClr val="00368B"/>
              </a:solidFill>
            </a:endParaRPr>
          </a:p>
        </p:txBody>
      </p:sp>
      <p:sp>
        <p:nvSpPr>
          <p:cNvPr id="3" name="Espace réservé du numéro de diapositive 2"/>
          <p:cNvSpPr>
            <a:spLocks noGrp="1"/>
          </p:cNvSpPr>
          <p:nvPr>
            <p:ph type="sldNum" sz="quarter" idx="4294967295"/>
          </p:nvPr>
        </p:nvSpPr>
        <p:spPr>
          <a:xfrm>
            <a:off x="0" y="0"/>
            <a:ext cx="0" cy="0"/>
          </a:xfrm>
        </p:spPr>
        <p:txBody>
          <a:bodyPr/>
          <a:lstStyle/>
          <a:p>
            <a:fld id="{467CB4ED-C4F0-4BE4-B4AC-8A395D5C1AD8}" type="slidenum">
              <a:rPr lang="fr-FR" smtClean="0"/>
              <a:t>50</a:t>
            </a:fld>
            <a:endParaRPr lang="fr-FR" dirty="0"/>
          </a:p>
        </p:txBody>
      </p:sp>
      <p:sp>
        <p:nvSpPr>
          <p:cNvPr id="7" name="Rectangle 6"/>
          <p:cNvSpPr/>
          <p:nvPr/>
        </p:nvSpPr>
        <p:spPr>
          <a:xfrm>
            <a:off x="335350" y="6085323"/>
            <a:ext cx="3910466" cy="299184"/>
          </a:xfrm>
          <a:prstGeom prst="rect">
            <a:avLst/>
          </a:prstGeom>
        </p:spPr>
        <p:txBody>
          <a:bodyPr wrap="square">
            <a:spAutoFit/>
          </a:bodyPr>
          <a:lstStyle/>
          <a:p>
            <a:pPr algn="just">
              <a:lnSpc>
                <a:spcPct val="112000"/>
              </a:lnSpc>
              <a:spcAft>
                <a:spcPts val="0"/>
              </a:spcAft>
            </a:pPr>
            <a:r>
              <a:rPr lang="fr-FR" sz="1200" i="1" dirty="0" smtClean="0">
                <a:latin typeface="+mn-lt"/>
                <a:ea typeface="Calibri" panose="020F0502020204030204" pitchFamily="34" charset="0"/>
              </a:rPr>
              <a:t>Source</a:t>
            </a:r>
            <a:r>
              <a:rPr lang="fr-FR" sz="1200" i="1" dirty="0">
                <a:latin typeface="+mn-lt"/>
                <a:ea typeface="Calibri" panose="020F0502020204030204" pitchFamily="34" charset="0"/>
              </a:rPr>
              <a:t> : </a:t>
            </a:r>
            <a:r>
              <a:rPr lang="fr-FR" sz="1200" i="1" dirty="0" smtClean="0">
                <a:latin typeface="+mn-lt"/>
                <a:ea typeface="Calibri" panose="020F0502020204030204" pitchFamily="34" charset="0"/>
              </a:rPr>
              <a:t>projections COR2024</a:t>
            </a:r>
            <a:endParaRPr lang="fr-FR" dirty="0">
              <a:effectLst/>
              <a:latin typeface="+mn-lt"/>
              <a:ea typeface="Calibri" panose="020F0502020204030204" pitchFamily="34" charset="0"/>
            </a:endParaRPr>
          </a:p>
        </p:txBody>
      </p:sp>
      <p:pic>
        <p:nvPicPr>
          <p:cNvPr id="5" name="Image 4"/>
          <p:cNvPicPr>
            <a:picLocks noChangeAspect="1"/>
          </p:cNvPicPr>
          <p:nvPr/>
        </p:nvPicPr>
        <p:blipFill>
          <a:blip r:embed="rId2"/>
          <a:stretch>
            <a:fillRect/>
          </a:stretch>
        </p:blipFill>
        <p:spPr>
          <a:xfrm>
            <a:off x="812291" y="2560320"/>
            <a:ext cx="7699001" cy="3200400"/>
          </a:xfrm>
          <a:prstGeom prst="rect">
            <a:avLst/>
          </a:prstGeom>
        </p:spPr>
      </p:pic>
      <p:sp>
        <p:nvSpPr>
          <p:cNvPr id="10" name="Espace réservé du contenu 2"/>
          <p:cNvSpPr>
            <a:spLocks noGrp="1"/>
          </p:cNvSpPr>
          <p:nvPr>
            <p:ph idx="13"/>
          </p:nvPr>
        </p:nvSpPr>
        <p:spPr bwMode="auto">
          <a:xfrm>
            <a:off x="812292" y="1533984"/>
            <a:ext cx="7699000" cy="102633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defRPr/>
            </a:pPr>
            <a:r>
              <a:rPr lang="fr-FR" altLang="fr-FR" sz="2000" dirty="0" smtClean="0">
                <a:solidFill>
                  <a:schemeClr val="tx1">
                    <a:lumMod val="65000"/>
                    <a:lumOff val="35000"/>
                  </a:schemeClr>
                </a:solidFill>
              </a:rPr>
              <a:t>Taux de rendement interne  </a:t>
            </a:r>
            <a:r>
              <a:rPr lang="fr-FR" altLang="fr-FR" sz="2000" dirty="0">
                <a:solidFill>
                  <a:schemeClr val="tx1">
                    <a:lumMod val="65000"/>
                    <a:lumOff val="35000"/>
                  </a:schemeClr>
                </a:solidFill>
              </a:rPr>
              <a:t>(départ à la retraite au taux </a:t>
            </a:r>
            <a:r>
              <a:rPr lang="fr-FR" altLang="fr-FR" sz="2000" dirty="0" smtClean="0">
                <a:solidFill>
                  <a:schemeClr val="tx1">
                    <a:lumMod val="65000"/>
                    <a:lumOff val="35000"/>
                  </a:schemeClr>
                </a:solidFill>
              </a:rPr>
              <a:t>plein) du non-cadre du secteur privé (hors coefficient de solidarité)</a:t>
            </a:r>
          </a:p>
          <a:p>
            <a:pPr algn="ctr">
              <a:defRPr/>
            </a:pPr>
            <a:r>
              <a:rPr lang="fr-FR" altLang="fr-FR" sz="2000" dirty="0" smtClean="0">
                <a:solidFill>
                  <a:schemeClr val="tx1">
                    <a:lumMod val="65000"/>
                    <a:lumOff val="35000"/>
                  </a:schemeClr>
                </a:solidFill>
              </a:rPr>
              <a:t>Actualisation sur le SMPT</a:t>
            </a:r>
          </a:p>
        </p:txBody>
      </p:sp>
    </p:spTree>
    <p:extLst>
      <p:ext uri="{BB962C8B-B14F-4D97-AF65-F5344CB8AC3E}">
        <p14:creationId xmlns:p14="http://schemas.microsoft.com/office/powerpoint/2010/main" val="276804016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ZoneTexte 13"/>
          <p:cNvSpPr txBox="1"/>
          <p:nvPr/>
        </p:nvSpPr>
        <p:spPr>
          <a:xfrm>
            <a:off x="653142" y="2088438"/>
            <a:ext cx="7870372" cy="2554545"/>
          </a:xfrm>
          <a:prstGeom prst="rect">
            <a:avLst/>
          </a:prstGeom>
          <a:noFill/>
        </p:spPr>
        <p:txBody>
          <a:bodyPr wrap="square" rtlCol="0">
            <a:spAutoFit/>
          </a:bodyPr>
          <a:lstStyle/>
          <a:p>
            <a:pPr algn="ctr"/>
            <a:endParaRPr lang="fr-FR" sz="4000" b="1" dirty="0" smtClean="0">
              <a:solidFill>
                <a:srgbClr val="00368B"/>
              </a:solidFill>
            </a:endParaRPr>
          </a:p>
          <a:p>
            <a:pPr algn="ctr"/>
            <a:r>
              <a:rPr lang="fr-FR" sz="4000" b="1" dirty="0" smtClean="0">
                <a:solidFill>
                  <a:srgbClr val="00368B"/>
                </a:solidFill>
              </a:rPr>
              <a:t>Les effets de la réforme de 2023</a:t>
            </a:r>
          </a:p>
          <a:p>
            <a:pPr algn="ctr"/>
            <a:r>
              <a:rPr lang="fr-FR" sz="4000" i="1" dirty="0">
                <a:solidFill>
                  <a:srgbClr val="00368B"/>
                </a:solidFill>
              </a:rPr>
              <a:t>	</a:t>
            </a:r>
          </a:p>
          <a:p>
            <a:pPr algn="ctr"/>
            <a:endParaRPr lang="fr-FR" sz="4000" b="1" dirty="0">
              <a:solidFill>
                <a:srgbClr val="00368B"/>
              </a:solidFill>
            </a:endParaRPr>
          </a:p>
        </p:txBody>
      </p:sp>
      <p:sp>
        <p:nvSpPr>
          <p:cNvPr id="3" name="Espace réservé du numéro de diapositive 2"/>
          <p:cNvSpPr>
            <a:spLocks noGrp="1"/>
          </p:cNvSpPr>
          <p:nvPr>
            <p:ph type="sldNum" sz="quarter" idx="12"/>
          </p:nvPr>
        </p:nvSpPr>
        <p:spPr/>
        <p:txBody>
          <a:bodyPr/>
          <a:lstStyle/>
          <a:p>
            <a:fld id="{467CB4ED-C4F0-4BE4-B4AC-8A395D5C1AD8}" type="slidenum">
              <a:rPr lang="fr-FR" smtClean="0"/>
              <a:t>51</a:t>
            </a:fld>
            <a:endParaRPr lang="fr-FR" dirty="0"/>
          </a:p>
        </p:txBody>
      </p:sp>
    </p:spTree>
    <p:extLst>
      <p:ext uri="{BB962C8B-B14F-4D97-AF65-F5344CB8AC3E}">
        <p14:creationId xmlns:p14="http://schemas.microsoft.com/office/powerpoint/2010/main" val="1678783519"/>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4"/>
          </p:nvPr>
        </p:nvSpPr>
        <p:spPr/>
        <p:txBody>
          <a:bodyPr/>
          <a:lstStyle/>
          <a:p>
            <a:pPr>
              <a:defRPr/>
            </a:pPr>
            <a:fld id="{3C9F837A-1064-489C-8EF4-21EE41019901}" type="slidenum">
              <a:rPr lang="en-US" smtClean="0"/>
              <a:pPr>
                <a:defRPr/>
              </a:pPr>
              <a:t>52</a:t>
            </a:fld>
            <a:endParaRPr lang="en-US" dirty="0"/>
          </a:p>
        </p:txBody>
      </p:sp>
      <p:sp>
        <p:nvSpPr>
          <p:cNvPr id="6" name="Espace réservé du contenu 5"/>
          <p:cNvSpPr txBox="1">
            <a:spLocks/>
          </p:cNvSpPr>
          <p:nvPr/>
        </p:nvSpPr>
        <p:spPr>
          <a:xfrm>
            <a:off x="940075" y="574935"/>
            <a:ext cx="8058451" cy="644265"/>
          </a:xfrm>
          <a:prstGeom prst="rect">
            <a:avLst/>
          </a:prstGeom>
        </p:spPr>
        <p:txBody>
          <a:bodyPr/>
          <a:lst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1828800" algn="l" defTabSz="457200" rtl="0" eaLnBrk="0" fontAlgn="base" hangingPunct="0">
              <a:spcBef>
                <a:spcPct val="20000"/>
              </a:spcBef>
              <a:spcAft>
                <a:spcPct val="0"/>
              </a:spcAft>
              <a:buFont typeface="Arial" charset="0"/>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fr-FR" b="1" dirty="0" smtClean="0">
                <a:solidFill>
                  <a:srgbClr val="00368B"/>
                </a:solidFill>
              </a:rPr>
              <a:t>Les effets de la réforme de 2023</a:t>
            </a:r>
            <a:endParaRPr lang="fr-FR" b="1" i="1" dirty="0">
              <a:solidFill>
                <a:srgbClr val="00368B"/>
              </a:solidFill>
            </a:endParaRPr>
          </a:p>
          <a:p>
            <a:pPr marL="0" indent="0">
              <a:buNone/>
            </a:pPr>
            <a:endParaRPr lang="fr-FR" b="1" dirty="0">
              <a:solidFill>
                <a:srgbClr val="00368B"/>
              </a:solidFill>
            </a:endParaRPr>
          </a:p>
        </p:txBody>
      </p:sp>
      <p:sp>
        <p:nvSpPr>
          <p:cNvPr id="7" name="Rectangle 6"/>
          <p:cNvSpPr/>
          <p:nvPr/>
        </p:nvSpPr>
        <p:spPr>
          <a:xfrm>
            <a:off x="1045083" y="1585484"/>
            <a:ext cx="7018401" cy="584775"/>
          </a:xfrm>
          <a:prstGeom prst="rect">
            <a:avLst/>
          </a:prstGeom>
        </p:spPr>
        <p:txBody>
          <a:bodyPr wrap="square">
            <a:spAutoFit/>
          </a:bodyPr>
          <a:lstStyle/>
          <a:p>
            <a:pPr algn="ctr"/>
            <a:r>
              <a:rPr lang="fr-FR" sz="1600" b="1" dirty="0" smtClean="0">
                <a:solidFill>
                  <a:schemeClr val="tx1">
                    <a:lumMod val="65000"/>
                    <a:lumOff val="35000"/>
                  </a:schemeClr>
                </a:solidFill>
              </a:rPr>
              <a:t>Écarts de dépenses en point de PIB dû à la réforme de 2023</a:t>
            </a:r>
          </a:p>
          <a:p>
            <a:pPr algn="ctr"/>
            <a:r>
              <a:rPr lang="fr-FR" sz="1600" b="1" dirty="0" smtClean="0">
                <a:solidFill>
                  <a:schemeClr val="tx1">
                    <a:lumMod val="65000"/>
                    <a:lumOff val="35000"/>
                  </a:schemeClr>
                </a:solidFill>
              </a:rPr>
              <a:t>Scénario 1,0% avec un taux de chômage de 4,5%</a:t>
            </a:r>
            <a:endParaRPr lang="fr-FR" sz="1600" b="1" dirty="0">
              <a:solidFill>
                <a:schemeClr val="tx1">
                  <a:lumMod val="65000"/>
                  <a:lumOff val="35000"/>
                </a:schemeClr>
              </a:solidFill>
            </a:endParaRPr>
          </a:p>
        </p:txBody>
      </p:sp>
      <p:sp>
        <p:nvSpPr>
          <p:cNvPr id="9" name="Rectangle 8"/>
          <p:cNvSpPr/>
          <p:nvPr/>
        </p:nvSpPr>
        <p:spPr>
          <a:xfrm>
            <a:off x="1045083" y="6048839"/>
            <a:ext cx="7441925" cy="299184"/>
          </a:xfrm>
          <a:prstGeom prst="rect">
            <a:avLst/>
          </a:prstGeom>
        </p:spPr>
        <p:txBody>
          <a:bodyPr wrap="square">
            <a:spAutoFit/>
          </a:bodyPr>
          <a:lstStyle/>
          <a:p>
            <a:pPr algn="just">
              <a:lnSpc>
                <a:spcPct val="112000"/>
              </a:lnSpc>
              <a:spcAft>
                <a:spcPts val="0"/>
              </a:spcAft>
            </a:pPr>
            <a:r>
              <a:rPr lang="fr-FR" sz="1200" i="1" dirty="0" smtClean="0">
                <a:latin typeface="+mn-lt"/>
                <a:ea typeface="Calibri" panose="020F0502020204030204" pitchFamily="34" charset="0"/>
              </a:rPr>
              <a:t>Sources</a:t>
            </a:r>
            <a:r>
              <a:rPr lang="fr-FR" sz="1200" i="1" dirty="0">
                <a:latin typeface="+mn-lt"/>
                <a:ea typeface="Calibri" panose="020F0502020204030204" pitchFamily="34" charset="0"/>
              </a:rPr>
              <a:t> : </a:t>
            </a:r>
            <a:r>
              <a:rPr lang="fr-FR" sz="1200" i="1" dirty="0" smtClean="0">
                <a:latin typeface="+mn-lt"/>
                <a:ea typeface="Calibri" panose="020F0502020204030204" pitchFamily="34" charset="0"/>
              </a:rPr>
              <a:t>calculs SG COR à partir de projections COR 2022 et COR 2023</a:t>
            </a:r>
            <a:endParaRPr lang="fr-FR" dirty="0">
              <a:effectLst/>
              <a:latin typeface="+mn-lt"/>
              <a:ea typeface="Calibri" panose="020F0502020204030204" pitchFamily="34" charset="0"/>
            </a:endParaRPr>
          </a:p>
        </p:txBody>
      </p:sp>
      <p:pic>
        <p:nvPicPr>
          <p:cNvPr id="8" name="Image 7"/>
          <p:cNvPicPr>
            <a:picLocks noChangeAspect="1"/>
          </p:cNvPicPr>
          <p:nvPr/>
        </p:nvPicPr>
        <p:blipFill>
          <a:blip r:embed="rId2"/>
          <a:stretch>
            <a:fillRect/>
          </a:stretch>
        </p:blipFill>
        <p:spPr>
          <a:xfrm>
            <a:off x="1080516" y="2170259"/>
            <a:ext cx="6982968" cy="3878580"/>
          </a:xfrm>
          <a:prstGeom prst="rect">
            <a:avLst/>
          </a:prstGeom>
        </p:spPr>
      </p:pic>
    </p:spTree>
    <p:extLst>
      <p:ext uri="{BB962C8B-B14F-4D97-AF65-F5344CB8AC3E}">
        <p14:creationId xmlns:p14="http://schemas.microsoft.com/office/powerpoint/2010/main" val="71622001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4"/>
          </p:nvPr>
        </p:nvSpPr>
        <p:spPr/>
        <p:txBody>
          <a:bodyPr/>
          <a:lstStyle/>
          <a:p>
            <a:pPr>
              <a:defRPr/>
            </a:pPr>
            <a:fld id="{3C9F837A-1064-489C-8EF4-21EE41019901}" type="slidenum">
              <a:rPr lang="en-US" smtClean="0"/>
              <a:pPr>
                <a:defRPr/>
              </a:pPr>
              <a:t>53</a:t>
            </a:fld>
            <a:endParaRPr lang="en-US" dirty="0"/>
          </a:p>
        </p:txBody>
      </p:sp>
      <p:sp>
        <p:nvSpPr>
          <p:cNvPr id="7" name="Rectangle 6"/>
          <p:cNvSpPr/>
          <p:nvPr/>
        </p:nvSpPr>
        <p:spPr>
          <a:xfrm>
            <a:off x="242887" y="2362006"/>
            <a:ext cx="8578384" cy="338554"/>
          </a:xfrm>
          <a:prstGeom prst="rect">
            <a:avLst/>
          </a:prstGeom>
        </p:spPr>
        <p:txBody>
          <a:bodyPr wrap="square">
            <a:spAutoFit/>
          </a:bodyPr>
          <a:lstStyle/>
          <a:p>
            <a:pPr algn="ctr"/>
            <a:r>
              <a:rPr lang="fr-FR" sz="1600" b="1" dirty="0" smtClean="0">
                <a:solidFill>
                  <a:schemeClr val="tx1">
                    <a:lumMod val="65000"/>
                    <a:lumOff val="35000"/>
                  </a:schemeClr>
                </a:solidFill>
              </a:rPr>
              <a:t>Les effets de la réforme sur la pension moyenne et le nombre de retraités</a:t>
            </a:r>
          </a:p>
        </p:txBody>
      </p:sp>
      <p:pic>
        <p:nvPicPr>
          <p:cNvPr id="2" name="Image 1"/>
          <p:cNvPicPr>
            <a:picLocks noChangeAspect="1"/>
          </p:cNvPicPr>
          <p:nvPr/>
        </p:nvPicPr>
        <p:blipFill>
          <a:blip r:embed="rId2"/>
          <a:stretch>
            <a:fillRect/>
          </a:stretch>
        </p:blipFill>
        <p:spPr>
          <a:xfrm>
            <a:off x="242887" y="2714625"/>
            <a:ext cx="8658225" cy="1428750"/>
          </a:xfrm>
          <a:prstGeom prst="rect">
            <a:avLst/>
          </a:prstGeom>
        </p:spPr>
      </p:pic>
      <p:sp>
        <p:nvSpPr>
          <p:cNvPr id="8" name="Rectangle 7"/>
          <p:cNvSpPr/>
          <p:nvPr/>
        </p:nvSpPr>
        <p:spPr>
          <a:xfrm>
            <a:off x="167259" y="4157440"/>
            <a:ext cx="7441925" cy="299184"/>
          </a:xfrm>
          <a:prstGeom prst="rect">
            <a:avLst/>
          </a:prstGeom>
        </p:spPr>
        <p:txBody>
          <a:bodyPr wrap="square">
            <a:spAutoFit/>
          </a:bodyPr>
          <a:lstStyle/>
          <a:p>
            <a:pPr algn="just">
              <a:lnSpc>
                <a:spcPct val="112000"/>
              </a:lnSpc>
              <a:spcAft>
                <a:spcPts val="0"/>
              </a:spcAft>
            </a:pPr>
            <a:r>
              <a:rPr lang="fr-FR" sz="1200" i="1" dirty="0" smtClean="0">
                <a:latin typeface="+mn-lt"/>
                <a:ea typeface="Calibri" panose="020F0502020204030204" pitchFamily="34" charset="0"/>
              </a:rPr>
              <a:t>Sources</a:t>
            </a:r>
            <a:r>
              <a:rPr lang="fr-FR" sz="1200" i="1" dirty="0">
                <a:latin typeface="+mn-lt"/>
                <a:ea typeface="Calibri" panose="020F0502020204030204" pitchFamily="34" charset="0"/>
              </a:rPr>
              <a:t> : </a:t>
            </a:r>
            <a:r>
              <a:rPr lang="fr-FR" sz="1200" i="1" dirty="0" smtClean="0">
                <a:latin typeface="+mn-lt"/>
                <a:ea typeface="Calibri" panose="020F0502020204030204" pitchFamily="34" charset="0"/>
              </a:rPr>
              <a:t>calculs SG COR à partir de projections COR 2022 et COR 2023</a:t>
            </a:r>
            <a:endParaRPr lang="fr-FR" dirty="0">
              <a:effectLst/>
              <a:latin typeface="+mn-lt"/>
              <a:ea typeface="Calibri" panose="020F0502020204030204" pitchFamily="34" charset="0"/>
            </a:endParaRPr>
          </a:p>
        </p:txBody>
      </p:sp>
      <p:sp>
        <p:nvSpPr>
          <p:cNvPr id="10" name="Espace réservé du contenu 5"/>
          <p:cNvSpPr txBox="1">
            <a:spLocks/>
          </p:cNvSpPr>
          <p:nvPr/>
        </p:nvSpPr>
        <p:spPr>
          <a:xfrm>
            <a:off x="940075" y="574935"/>
            <a:ext cx="8058451" cy="644265"/>
          </a:xfrm>
          <a:prstGeom prst="rect">
            <a:avLst/>
          </a:prstGeom>
        </p:spPr>
        <p:txBody>
          <a:bodyPr/>
          <a:lst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1828800" algn="l" defTabSz="457200" rtl="0" eaLnBrk="0" fontAlgn="base" hangingPunct="0">
              <a:spcBef>
                <a:spcPct val="20000"/>
              </a:spcBef>
              <a:spcAft>
                <a:spcPct val="0"/>
              </a:spcAft>
              <a:buFont typeface="Arial" charset="0"/>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fr-FR" b="1" dirty="0" smtClean="0">
                <a:solidFill>
                  <a:srgbClr val="00368B"/>
                </a:solidFill>
              </a:rPr>
              <a:t>Les effets de la réforme de 2023</a:t>
            </a:r>
            <a:endParaRPr lang="fr-FR" b="1" i="1" dirty="0">
              <a:solidFill>
                <a:srgbClr val="00368B"/>
              </a:solidFill>
            </a:endParaRPr>
          </a:p>
          <a:p>
            <a:pPr marL="0" indent="0">
              <a:buNone/>
            </a:pPr>
            <a:endParaRPr lang="fr-FR" b="1" dirty="0">
              <a:solidFill>
                <a:srgbClr val="00368B"/>
              </a:solidFill>
            </a:endParaRPr>
          </a:p>
        </p:txBody>
      </p:sp>
    </p:spTree>
    <p:extLst>
      <p:ext uri="{BB962C8B-B14F-4D97-AF65-F5344CB8AC3E}">
        <p14:creationId xmlns:p14="http://schemas.microsoft.com/office/powerpoint/2010/main" val="347820293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467CB4ED-C4F0-4BE4-B4AC-8A395D5C1AD8}" type="slidenum">
              <a:rPr lang="fr-FR" smtClean="0"/>
              <a:t>54</a:t>
            </a:fld>
            <a:endParaRPr lang="fr-FR" dirty="0"/>
          </a:p>
        </p:txBody>
      </p:sp>
      <p:sp>
        <p:nvSpPr>
          <p:cNvPr id="7" name="ZoneTexte 6"/>
          <p:cNvSpPr txBox="1"/>
          <p:nvPr/>
        </p:nvSpPr>
        <p:spPr>
          <a:xfrm>
            <a:off x="152893" y="1339545"/>
            <a:ext cx="4320495" cy="338554"/>
          </a:xfrm>
          <a:prstGeom prst="rect">
            <a:avLst/>
          </a:prstGeom>
          <a:noFill/>
        </p:spPr>
        <p:txBody>
          <a:bodyPr wrap="square" rtlCol="0">
            <a:spAutoFit/>
          </a:bodyPr>
          <a:lstStyle/>
          <a:p>
            <a:pPr algn="ctr"/>
            <a:r>
              <a:rPr lang="fr-FR" sz="1600" b="1" dirty="0">
                <a:solidFill>
                  <a:schemeClr val="tx1">
                    <a:lumMod val="65000"/>
                    <a:lumOff val="35000"/>
                  </a:schemeClr>
                </a:solidFill>
              </a:rPr>
              <a:t>Variation de l’âge de départ</a:t>
            </a:r>
          </a:p>
        </p:txBody>
      </p:sp>
      <p:sp>
        <p:nvSpPr>
          <p:cNvPr id="8" name="ZoneTexte 7"/>
          <p:cNvSpPr txBox="1"/>
          <p:nvPr/>
        </p:nvSpPr>
        <p:spPr>
          <a:xfrm>
            <a:off x="4545106" y="1339545"/>
            <a:ext cx="4320495" cy="338554"/>
          </a:xfrm>
          <a:prstGeom prst="rect">
            <a:avLst/>
          </a:prstGeom>
          <a:noFill/>
        </p:spPr>
        <p:txBody>
          <a:bodyPr wrap="square" rtlCol="0">
            <a:spAutoFit/>
          </a:bodyPr>
          <a:lstStyle/>
          <a:p>
            <a:pPr algn="ctr"/>
            <a:r>
              <a:rPr lang="fr-FR" sz="1600" b="1" dirty="0">
                <a:solidFill>
                  <a:schemeClr val="tx1">
                    <a:lumMod val="65000"/>
                    <a:lumOff val="35000"/>
                  </a:schemeClr>
                </a:solidFill>
              </a:rPr>
              <a:t>Variation de la pension à la liquidation</a:t>
            </a:r>
          </a:p>
        </p:txBody>
      </p:sp>
      <p:sp>
        <p:nvSpPr>
          <p:cNvPr id="9" name="ZoneTexte 8"/>
          <p:cNvSpPr txBox="1"/>
          <p:nvPr/>
        </p:nvSpPr>
        <p:spPr>
          <a:xfrm>
            <a:off x="215646" y="3807775"/>
            <a:ext cx="8712709" cy="338554"/>
          </a:xfrm>
          <a:prstGeom prst="rect">
            <a:avLst/>
          </a:prstGeom>
          <a:noFill/>
        </p:spPr>
        <p:txBody>
          <a:bodyPr wrap="square" rtlCol="0">
            <a:spAutoFit/>
          </a:bodyPr>
          <a:lstStyle/>
          <a:p>
            <a:pPr algn="ctr"/>
            <a:r>
              <a:rPr lang="fr-FR" sz="1600" b="1" dirty="0">
                <a:solidFill>
                  <a:schemeClr val="tx1">
                    <a:lumMod val="65000"/>
                    <a:lumOff val="35000"/>
                  </a:schemeClr>
                </a:solidFill>
              </a:rPr>
              <a:t>Variation de la pension cumulée sur cycle de vie</a:t>
            </a:r>
          </a:p>
        </p:txBody>
      </p:sp>
      <p:sp>
        <p:nvSpPr>
          <p:cNvPr id="11" name="Espace réservé du contenu 5"/>
          <p:cNvSpPr txBox="1">
            <a:spLocks/>
          </p:cNvSpPr>
          <p:nvPr/>
        </p:nvSpPr>
        <p:spPr>
          <a:xfrm>
            <a:off x="940076" y="530110"/>
            <a:ext cx="7893828" cy="710940"/>
          </a:xfrm>
          <a:prstGeom prst="rect">
            <a:avLst/>
          </a:prstGeom>
        </p:spPr>
        <p:txBody>
          <a:bodyPr/>
          <a:lst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1828800" algn="l" defTabSz="457200" rtl="0" eaLnBrk="0" fontAlgn="base" hangingPunct="0">
              <a:spcBef>
                <a:spcPct val="20000"/>
              </a:spcBef>
              <a:spcAft>
                <a:spcPct val="0"/>
              </a:spcAft>
              <a:buFont typeface="Arial" charset="0"/>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fr-FR" sz="2800" b="1" dirty="0">
                <a:solidFill>
                  <a:srgbClr val="00368B"/>
                </a:solidFill>
              </a:rPr>
              <a:t>Les effets redistributifs hommes/femmes</a:t>
            </a:r>
          </a:p>
        </p:txBody>
      </p:sp>
      <p:sp>
        <p:nvSpPr>
          <p:cNvPr id="12" name="ZoneTexte 11"/>
          <p:cNvSpPr txBox="1"/>
          <p:nvPr/>
        </p:nvSpPr>
        <p:spPr>
          <a:xfrm>
            <a:off x="3383280" y="979714"/>
            <a:ext cx="2155371" cy="369332"/>
          </a:xfrm>
          <a:prstGeom prst="rect">
            <a:avLst/>
          </a:prstGeom>
          <a:noFill/>
        </p:spPr>
        <p:txBody>
          <a:bodyPr wrap="square" rtlCol="0">
            <a:spAutoFit/>
          </a:bodyPr>
          <a:lstStyle/>
          <a:p>
            <a:pPr algn="ctr"/>
            <a:r>
              <a:rPr lang="fr-FR" b="1" dirty="0">
                <a:solidFill>
                  <a:schemeClr val="tx1">
                    <a:lumMod val="65000"/>
                    <a:lumOff val="35000"/>
                  </a:schemeClr>
                </a:solidFill>
              </a:rPr>
              <a:t>Génération 1984</a:t>
            </a:r>
          </a:p>
        </p:txBody>
      </p:sp>
      <p:pic>
        <p:nvPicPr>
          <p:cNvPr id="4" name="Image 3"/>
          <p:cNvPicPr>
            <a:picLocks noChangeAspect="1"/>
          </p:cNvPicPr>
          <p:nvPr/>
        </p:nvPicPr>
        <p:blipFill>
          <a:blip r:embed="rId2"/>
          <a:stretch>
            <a:fillRect/>
          </a:stretch>
        </p:blipFill>
        <p:spPr>
          <a:xfrm>
            <a:off x="85187" y="1690655"/>
            <a:ext cx="4523420" cy="2172946"/>
          </a:xfrm>
          <a:prstGeom prst="rect">
            <a:avLst/>
          </a:prstGeom>
        </p:spPr>
      </p:pic>
      <p:pic>
        <p:nvPicPr>
          <p:cNvPr id="5" name="Image 4"/>
          <p:cNvPicPr>
            <a:picLocks noChangeAspect="1"/>
          </p:cNvPicPr>
          <p:nvPr/>
        </p:nvPicPr>
        <p:blipFill>
          <a:blip r:embed="rId3"/>
          <a:stretch>
            <a:fillRect/>
          </a:stretch>
        </p:blipFill>
        <p:spPr>
          <a:xfrm>
            <a:off x="4667905" y="1678099"/>
            <a:ext cx="4336395" cy="2185502"/>
          </a:xfrm>
          <a:prstGeom prst="rect">
            <a:avLst/>
          </a:prstGeom>
        </p:spPr>
      </p:pic>
      <p:pic>
        <p:nvPicPr>
          <p:cNvPr id="6" name="Image 5"/>
          <p:cNvPicPr>
            <a:picLocks noChangeAspect="1"/>
          </p:cNvPicPr>
          <p:nvPr/>
        </p:nvPicPr>
        <p:blipFill>
          <a:blip r:embed="rId4"/>
          <a:stretch>
            <a:fillRect/>
          </a:stretch>
        </p:blipFill>
        <p:spPr>
          <a:xfrm>
            <a:off x="1881707" y="4140657"/>
            <a:ext cx="5158516" cy="2417127"/>
          </a:xfrm>
          <a:prstGeom prst="rect">
            <a:avLst/>
          </a:prstGeom>
        </p:spPr>
      </p:pic>
    </p:spTree>
    <p:extLst>
      <p:ext uri="{BB962C8B-B14F-4D97-AF65-F5344CB8AC3E}">
        <p14:creationId xmlns:p14="http://schemas.microsoft.com/office/powerpoint/2010/main" val="356449621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467CB4ED-C4F0-4BE4-B4AC-8A395D5C1AD8}" type="slidenum">
              <a:rPr lang="fr-FR" smtClean="0"/>
              <a:t>55</a:t>
            </a:fld>
            <a:endParaRPr lang="fr-FR" dirty="0"/>
          </a:p>
        </p:txBody>
      </p:sp>
      <p:sp>
        <p:nvSpPr>
          <p:cNvPr id="7" name="ZoneTexte 6"/>
          <p:cNvSpPr txBox="1"/>
          <p:nvPr/>
        </p:nvSpPr>
        <p:spPr>
          <a:xfrm>
            <a:off x="152893" y="1339545"/>
            <a:ext cx="4320495" cy="338554"/>
          </a:xfrm>
          <a:prstGeom prst="rect">
            <a:avLst/>
          </a:prstGeom>
          <a:noFill/>
        </p:spPr>
        <p:txBody>
          <a:bodyPr wrap="square" rtlCol="0">
            <a:spAutoFit/>
          </a:bodyPr>
          <a:lstStyle/>
          <a:p>
            <a:pPr algn="ctr"/>
            <a:r>
              <a:rPr lang="fr-FR" sz="1600" b="1" dirty="0">
                <a:solidFill>
                  <a:schemeClr val="tx1">
                    <a:lumMod val="65000"/>
                    <a:lumOff val="35000"/>
                  </a:schemeClr>
                </a:solidFill>
              </a:rPr>
              <a:t>Variation de l’âge de départ </a:t>
            </a:r>
          </a:p>
        </p:txBody>
      </p:sp>
      <p:sp>
        <p:nvSpPr>
          <p:cNvPr id="8" name="ZoneTexte 7"/>
          <p:cNvSpPr txBox="1"/>
          <p:nvPr/>
        </p:nvSpPr>
        <p:spPr>
          <a:xfrm>
            <a:off x="4649610" y="1339545"/>
            <a:ext cx="4320495" cy="338554"/>
          </a:xfrm>
          <a:prstGeom prst="rect">
            <a:avLst/>
          </a:prstGeom>
          <a:noFill/>
        </p:spPr>
        <p:txBody>
          <a:bodyPr wrap="square" rtlCol="0">
            <a:spAutoFit/>
          </a:bodyPr>
          <a:lstStyle/>
          <a:p>
            <a:pPr algn="ctr"/>
            <a:r>
              <a:rPr lang="fr-FR" sz="1600" b="1" dirty="0">
                <a:solidFill>
                  <a:schemeClr val="tx1">
                    <a:lumMod val="65000"/>
                    <a:lumOff val="35000"/>
                  </a:schemeClr>
                </a:solidFill>
              </a:rPr>
              <a:t>Variation de la pension à la liquidation</a:t>
            </a:r>
          </a:p>
        </p:txBody>
      </p:sp>
      <p:sp>
        <p:nvSpPr>
          <p:cNvPr id="9" name="ZoneTexte 8"/>
          <p:cNvSpPr txBox="1"/>
          <p:nvPr/>
        </p:nvSpPr>
        <p:spPr>
          <a:xfrm>
            <a:off x="215646" y="3898490"/>
            <a:ext cx="8712709" cy="338554"/>
          </a:xfrm>
          <a:prstGeom prst="rect">
            <a:avLst/>
          </a:prstGeom>
          <a:noFill/>
        </p:spPr>
        <p:txBody>
          <a:bodyPr wrap="square" rtlCol="0">
            <a:spAutoFit/>
          </a:bodyPr>
          <a:lstStyle/>
          <a:p>
            <a:pPr algn="ctr"/>
            <a:r>
              <a:rPr lang="fr-FR" sz="1600" b="1" dirty="0">
                <a:solidFill>
                  <a:schemeClr val="tx1">
                    <a:lumMod val="65000"/>
                    <a:lumOff val="35000"/>
                  </a:schemeClr>
                </a:solidFill>
              </a:rPr>
              <a:t>Variation de la pension cumulée sur cycle de vie</a:t>
            </a:r>
          </a:p>
        </p:txBody>
      </p:sp>
      <p:sp>
        <p:nvSpPr>
          <p:cNvPr id="11" name="Espace réservé du contenu 5"/>
          <p:cNvSpPr txBox="1">
            <a:spLocks/>
          </p:cNvSpPr>
          <p:nvPr/>
        </p:nvSpPr>
        <p:spPr>
          <a:xfrm>
            <a:off x="940076" y="503984"/>
            <a:ext cx="7893828" cy="710940"/>
          </a:xfrm>
          <a:prstGeom prst="rect">
            <a:avLst/>
          </a:prstGeom>
        </p:spPr>
        <p:txBody>
          <a:bodyPr/>
          <a:lst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1828800" algn="l" defTabSz="457200" rtl="0" eaLnBrk="0" fontAlgn="base" hangingPunct="0">
              <a:spcBef>
                <a:spcPct val="20000"/>
              </a:spcBef>
              <a:spcAft>
                <a:spcPct val="0"/>
              </a:spcAft>
              <a:buFont typeface="Arial" charset="0"/>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fr-FR" sz="2800" b="1" dirty="0">
                <a:solidFill>
                  <a:srgbClr val="00368B"/>
                </a:solidFill>
              </a:rPr>
              <a:t>Les effets redistributifs selon le </a:t>
            </a:r>
            <a:r>
              <a:rPr lang="fr-FR" sz="2800" b="1" dirty="0" smtClean="0">
                <a:solidFill>
                  <a:srgbClr val="00368B"/>
                </a:solidFill>
              </a:rPr>
              <a:t>quartile de pension</a:t>
            </a:r>
            <a:endParaRPr lang="fr-FR" sz="2800" b="1" dirty="0">
              <a:solidFill>
                <a:srgbClr val="00368B"/>
              </a:solidFill>
            </a:endParaRPr>
          </a:p>
        </p:txBody>
      </p:sp>
      <p:sp>
        <p:nvSpPr>
          <p:cNvPr id="12" name="ZoneTexte 11"/>
          <p:cNvSpPr txBox="1"/>
          <p:nvPr/>
        </p:nvSpPr>
        <p:spPr>
          <a:xfrm>
            <a:off x="3494315" y="979714"/>
            <a:ext cx="2155371" cy="369332"/>
          </a:xfrm>
          <a:prstGeom prst="rect">
            <a:avLst/>
          </a:prstGeom>
          <a:noFill/>
        </p:spPr>
        <p:txBody>
          <a:bodyPr wrap="square" rtlCol="0">
            <a:spAutoFit/>
          </a:bodyPr>
          <a:lstStyle/>
          <a:p>
            <a:pPr algn="ctr"/>
            <a:r>
              <a:rPr lang="fr-FR" b="1" dirty="0">
                <a:solidFill>
                  <a:schemeClr val="tx1">
                    <a:lumMod val="65000"/>
                    <a:lumOff val="35000"/>
                  </a:schemeClr>
                </a:solidFill>
              </a:rPr>
              <a:t>Génération 1984</a:t>
            </a:r>
          </a:p>
        </p:txBody>
      </p:sp>
      <p:pic>
        <p:nvPicPr>
          <p:cNvPr id="5" name="Image 4"/>
          <p:cNvPicPr>
            <a:picLocks noChangeAspect="1"/>
          </p:cNvPicPr>
          <p:nvPr/>
        </p:nvPicPr>
        <p:blipFill>
          <a:blip r:embed="rId2"/>
          <a:stretch>
            <a:fillRect/>
          </a:stretch>
        </p:blipFill>
        <p:spPr>
          <a:xfrm>
            <a:off x="188727" y="1678099"/>
            <a:ext cx="4372398" cy="2269396"/>
          </a:xfrm>
          <a:prstGeom prst="rect">
            <a:avLst/>
          </a:prstGeom>
        </p:spPr>
      </p:pic>
      <p:pic>
        <p:nvPicPr>
          <p:cNvPr id="6" name="Image 5"/>
          <p:cNvPicPr>
            <a:picLocks noChangeAspect="1"/>
          </p:cNvPicPr>
          <p:nvPr/>
        </p:nvPicPr>
        <p:blipFill>
          <a:blip r:embed="rId3"/>
          <a:stretch>
            <a:fillRect/>
          </a:stretch>
        </p:blipFill>
        <p:spPr>
          <a:xfrm>
            <a:off x="4628651" y="1678099"/>
            <a:ext cx="4408233" cy="2257364"/>
          </a:xfrm>
          <a:prstGeom prst="rect">
            <a:avLst/>
          </a:prstGeom>
        </p:spPr>
      </p:pic>
      <p:pic>
        <p:nvPicPr>
          <p:cNvPr id="13" name="Image 12"/>
          <p:cNvPicPr>
            <a:picLocks noChangeAspect="1"/>
          </p:cNvPicPr>
          <p:nvPr/>
        </p:nvPicPr>
        <p:blipFill>
          <a:blip r:embed="rId4"/>
          <a:stretch>
            <a:fillRect/>
          </a:stretch>
        </p:blipFill>
        <p:spPr>
          <a:xfrm>
            <a:off x="2174591" y="4237045"/>
            <a:ext cx="4794819" cy="2327928"/>
          </a:xfrm>
          <a:prstGeom prst="rect">
            <a:avLst/>
          </a:prstGeom>
        </p:spPr>
      </p:pic>
    </p:spTree>
    <p:extLst>
      <p:ext uri="{BB962C8B-B14F-4D97-AF65-F5344CB8AC3E}">
        <p14:creationId xmlns:p14="http://schemas.microsoft.com/office/powerpoint/2010/main" val="21969921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contenu 2"/>
          <p:cNvSpPr>
            <a:spLocks noGrp="1"/>
          </p:cNvSpPr>
          <p:nvPr>
            <p:ph idx="13"/>
          </p:nvPr>
        </p:nvSpPr>
        <p:spPr>
          <a:xfrm>
            <a:off x="1009650" y="574935"/>
            <a:ext cx="7893828" cy="710940"/>
          </a:xfrm>
        </p:spPr>
        <p:txBody>
          <a:bodyPr/>
          <a:lstStyle/>
          <a:p>
            <a:r>
              <a:rPr lang="fr-FR" dirty="0" smtClean="0"/>
              <a:t>La démographie : une hypothèse centrale et des analyses de sensibilité</a:t>
            </a:r>
            <a:endParaRPr lang="fr-FR" dirty="0"/>
          </a:p>
        </p:txBody>
      </p:sp>
      <p:sp>
        <p:nvSpPr>
          <p:cNvPr id="6" name="Espace réservé du contenu 1"/>
          <p:cNvSpPr txBox="1">
            <a:spLocks/>
          </p:cNvSpPr>
          <p:nvPr/>
        </p:nvSpPr>
        <p:spPr bwMode="auto">
          <a:xfrm>
            <a:off x="1009650" y="1436221"/>
            <a:ext cx="7426138" cy="357835"/>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61950" marR="0" indent="-276225" algn="l" defTabSz="457200" rtl="0" eaLnBrk="0" fontAlgn="base" latinLnBrk="0" hangingPunct="0">
              <a:lnSpc>
                <a:spcPct val="100000"/>
              </a:lnSpc>
              <a:spcBef>
                <a:spcPct val="20000"/>
              </a:spcBef>
              <a:spcAft>
                <a:spcPct val="0"/>
              </a:spcAft>
              <a:buClrTx/>
              <a:buSzTx/>
              <a:buFont typeface="Arial" panose="020B0604020202020204" pitchFamily="34" charset="0"/>
              <a:buChar char="•"/>
              <a:tabLst/>
              <a:defRPr sz="2400" b="0" kern="1200">
                <a:solidFill>
                  <a:srgbClr val="00368B"/>
                </a:solidFill>
                <a:latin typeface="+mn-lt"/>
                <a:ea typeface="+mn-ea"/>
                <a:cs typeface="+mn-cs"/>
              </a:defRPr>
            </a:lvl1pPr>
            <a:lvl2pPr marL="628650" indent="-266700" algn="l" defTabSz="457200" rtl="0" eaLnBrk="0" fontAlgn="base" hangingPunct="0">
              <a:spcBef>
                <a:spcPct val="20000"/>
              </a:spcBef>
              <a:spcAft>
                <a:spcPct val="0"/>
              </a:spcAft>
              <a:buFont typeface="Calibri" panose="020F0502020204030204" pitchFamily="34" charset="0"/>
              <a:buChar char="–"/>
              <a:defRPr sz="2000" b="0" kern="1200">
                <a:solidFill>
                  <a:schemeClr val="tx1"/>
                </a:solidFill>
                <a:latin typeface="+mn-lt"/>
                <a:ea typeface="+mn-ea"/>
                <a:cs typeface="+mn-cs"/>
              </a:defRPr>
            </a:lvl2pPr>
            <a:lvl3pPr marL="714375" indent="-352425" algn="l" defTabSz="457200" rtl="0" eaLnBrk="0" fontAlgn="base" hangingPunct="0">
              <a:spcBef>
                <a:spcPct val="20000"/>
              </a:spcBef>
              <a:spcAft>
                <a:spcPct val="0"/>
              </a:spcAft>
              <a:buFont typeface="Calibri" panose="020F0502020204030204" pitchFamily="34" charset="0"/>
              <a:buChar char="–"/>
              <a:defRPr sz="2400" kern="1200">
                <a:solidFill>
                  <a:schemeClr val="tx1">
                    <a:lumMod val="85000"/>
                    <a:lumOff val="15000"/>
                  </a:schemeClr>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lumMod val="85000"/>
                    <a:lumOff val="15000"/>
                  </a:schemeClr>
                </a:solidFill>
                <a:latin typeface="+mn-lt"/>
                <a:ea typeface="+mn-ea"/>
                <a:cs typeface="+mn-cs"/>
              </a:defRPr>
            </a:lvl4pPr>
            <a:lvl5pPr marL="1828800" algn="l" defTabSz="457200" rtl="0" eaLnBrk="0" fontAlgn="base" hangingPunct="0">
              <a:spcBef>
                <a:spcPct val="20000"/>
              </a:spcBef>
              <a:spcAft>
                <a:spcPct val="0"/>
              </a:spcAft>
              <a:buFont typeface="Arial" charset="0"/>
              <a:defRPr sz="2000" kern="1200">
                <a:solidFill>
                  <a:schemeClr val="tx1">
                    <a:lumMod val="85000"/>
                    <a:lumOff val="15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spcBef>
                <a:spcPts val="0"/>
              </a:spcBef>
              <a:buNone/>
              <a:defRPr/>
            </a:pPr>
            <a:r>
              <a:rPr lang="fr-FR" sz="2000" b="1" i="1" dirty="0" smtClean="0"/>
              <a:t>Projections de l’Insee </a:t>
            </a:r>
          </a:p>
          <a:p>
            <a:pPr marL="88900" indent="0">
              <a:spcBef>
                <a:spcPts val="0"/>
              </a:spcBef>
              <a:buNone/>
              <a:defRPr/>
            </a:pPr>
            <a:endParaRPr lang="fr-FR" sz="2000" b="1" i="1" dirty="0"/>
          </a:p>
        </p:txBody>
      </p:sp>
      <p:graphicFrame>
        <p:nvGraphicFramePr>
          <p:cNvPr id="2" name="Tableau 1"/>
          <p:cNvGraphicFramePr>
            <a:graphicFrameLocks noGrp="1"/>
          </p:cNvGraphicFramePr>
          <p:nvPr>
            <p:extLst>
              <p:ext uri="{D42A27DB-BD31-4B8C-83A1-F6EECF244321}">
                <p14:modId xmlns:p14="http://schemas.microsoft.com/office/powerpoint/2010/main" val="3089241280"/>
              </p:ext>
            </p:extLst>
          </p:nvPr>
        </p:nvGraphicFramePr>
        <p:xfrm>
          <a:off x="636565" y="2460908"/>
          <a:ext cx="8010382" cy="3154680"/>
        </p:xfrm>
        <a:graphic>
          <a:graphicData uri="http://schemas.openxmlformats.org/drawingml/2006/table">
            <a:tbl>
              <a:tblPr firstRow="1" firstCol="1" bandRow="1">
                <a:tableStyleId>{5C22544A-7EE6-4342-B048-85BDC9FD1C3A}</a:tableStyleId>
              </a:tblPr>
              <a:tblGrid>
                <a:gridCol w="2455781">
                  <a:extLst>
                    <a:ext uri="{9D8B030D-6E8A-4147-A177-3AD203B41FA5}">
                      <a16:colId xmlns:a16="http://schemas.microsoft.com/office/drawing/2014/main" val="3668508092"/>
                    </a:ext>
                  </a:extLst>
                </a:gridCol>
                <a:gridCol w="1852191">
                  <a:extLst>
                    <a:ext uri="{9D8B030D-6E8A-4147-A177-3AD203B41FA5}">
                      <a16:colId xmlns:a16="http://schemas.microsoft.com/office/drawing/2014/main" val="395164765"/>
                    </a:ext>
                  </a:extLst>
                </a:gridCol>
                <a:gridCol w="1852191">
                  <a:extLst>
                    <a:ext uri="{9D8B030D-6E8A-4147-A177-3AD203B41FA5}">
                      <a16:colId xmlns:a16="http://schemas.microsoft.com/office/drawing/2014/main" val="3800671091"/>
                    </a:ext>
                  </a:extLst>
                </a:gridCol>
                <a:gridCol w="1850219">
                  <a:extLst>
                    <a:ext uri="{9D8B030D-6E8A-4147-A177-3AD203B41FA5}">
                      <a16:colId xmlns:a16="http://schemas.microsoft.com/office/drawing/2014/main" val="4005828976"/>
                    </a:ext>
                  </a:extLst>
                </a:gridCol>
              </a:tblGrid>
              <a:tr h="146050">
                <a:tc>
                  <a:txBody>
                    <a:bodyPr/>
                    <a:lstStyle/>
                    <a:p>
                      <a:pPr>
                        <a:lnSpc>
                          <a:spcPct val="115000"/>
                        </a:lnSpc>
                        <a:spcAft>
                          <a:spcPts val="0"/>
                        </a:spcAft>
                      </a:pPr>
                      <a:r>
                        <a:rPr lang="fr-FR" sz="1800" dirty="0">
                          <a:effectLst/>
                        </a:rPr>
                        <a:t>Hypothèses </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fr-FR" sz="1800">
                          <a:effectLst/>
                        </a:rPr>
                        <a:t>Central</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fr-FR" sz="1800">
                          <a:effectLst/>
                        </a:rPr>
                        <a:t>Bas</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fr-FR" sz="1800">
                          <a:effectLst/>
                        </a:rPr>
                        <a:t>Haut</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892996568"/>
                  </a:ext>
                </a:extLst>
              </a:tr>
              <a:tr h="598805">
                <a:tc>
                  <a:txBody>
                    <a:bodyPr/>
                    <a:lstStyle/>
                    <a:p>
                      <a:pPr>
                        <a:lnSpc>
                          <a:spcPct val="115000"/>
                        </a:lnSpc>
                        <a:spcAft>
                          <a:spcPts val="0"/>
                        </a:spcAft>
                      </a:pPr>
                      <a:r>
                        <a:rPr lang="fr-FR" sz="1800">
                          <a:effectLst/>
                        </a:rPr>
                        <a:t>Fécondité</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fr-FR" sz="1800" dirty="0" smtClean="0">
                          <a:solidFill>
                            <a:srgbClr val="00368B"/>
                          </a:solidFill>
                          <a:effectLst/>
                        </a:rPr>
                        <a:t>1,8 enfant</a:t>
                      </a:r>
                      <a:r>
                        <a:rPr lang="fr-FR" sz="1800" dirty="0">
                          <a:solidFill>
                            <a:srgbClr val="00368B"/>
                          </a:solidFill>
                          <a:effectLst/>
                        </a:rPr>
                        <a:t/>
                      </a:r>
                      <a:br>
                        <a:rPr lang="fr-FR" sz="1800" dirty="0">
                          <a:solidFill>
                            <a:srgbClr val="00368B"/>
                          </a:solidFill>
                          <a:effectLst/>
                        </a:rPr>
                      </a:br>
                      <a:r>
                        <a:rPr lang="fr-FR" sz="1800" dirty="0">
                          <a:solidFill>
                            <a:srgbClr val="00368B"/>
                          </a:solidFill>
                          <a:effectLst/>
                        </a:rPr>
                        <a:t>à partir de 2023</a:t>
                      </a:r>
                      <a:endParaRPr lang="fr-FR" sz="1800" dirty="0">
                        <a:solidFill>
                          <a:srgbClr val="00368B"/>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D0D8E8"/>
                    </a:solidFill>
                  </a:tcPr>
                </a:tc>
                <a:tc>
                  <a:txBody>
                    <a:bodyPr/>
                    <a:lstStyle/>
                    <a:p>
                      <a:pPr algn="ctr">
                        <a:lnSpc>
                          <a:spcPct val="115000"/>
                        </a:lnSpc>
                        <a:spcAft>
                          <a:spcPts val="0"/>
                        </a:spcAft>
                      </a:pPr>
                      <a:r>
                        <a:rPr lang="fr-FR" sz="1800" dirty="0" smtClean="0">
                          <a:solidFill>
                            <a:srgbClr val="00368B"/>
                          </a:solidFill>
                          <a:effectLst/>
                        </a:rPr>
                        <a:t>1,6 enfant</a:t>
                      </a:r>
                      <a:r>
                        <a:rPr lang="fr-FR" sz="1800" dirty="0">
                          <a:solidFill>
                            <a:srgbClr val="00368B"/>
                          </a:solidFill>
                          <a:effectLst/>
                        </a:rPr>
                        <a:t/>
                      </a:r>
                      <a:br>
                        <a:rPr lang="fr-FR" sz="1800" dirty="0">
                          <a:solidFill>
                            <a:srgbClr val="00368B"/>
                          </a:solidFill>
                          <a:effectLst/>
                        </a:rPr>
                      </a:br>
                      <a:r>
                        <a:rPr lang="fr-FR" sz="1800" dirty="0">
                          <a:solidFill>
                            <a:srgbClr val="00368B"/>
                          </a:solidFill>
                          <a:effectLst/>
                        </a:rPr>
                        <a:t>à partir de 2030</a:t>
                      </a:r>
                      <a:endParaRPr lang="fr-FR" sz="1800" dirty="0">
                        <a:solidFill>
                          <a:srgbClr val="00368B"/>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fr-FR" sz="1800" dirty="0" smtClean="0">
                          <a:solidFill>
                            <a:srgbClr val="00368B"/>
                          </a:solidFill>
                          <a:effectLst/>
                        </a:rPr>
                        <a:t>2,0 enfants</a:t>
                      </a:r>
                      <a:r>
                        <a:rPr lang="fr-FR" sz="1800" dirty="0">
                          <a:solidFill>
                            <a:srgbClr val="00368B"/>
                          </a:solidFill>
                          <a:effectLst/>
                        </a:rPr>
                        <a:t/>
                      </a:r>
                      <a:br>
                        <a:rPr lang="fr-FR" sz="1800" dirty="0">
                          <a:solidFill>
                            <a:srgbClr val="00368B"/>
                          </a:solidFill>
                          <a:effectLst/>
                        </a:rPr>
                      </a:br>
                      <a:r>
                        <a:rPr lang="fr-FR" sz="1800" dirty="0">
                          <a:solidFill>
                            <a:srgbClr val="00368B"/>
                          </a:solidFill>
                          <a:effectLst/>
                        </a:rPr>
                        <a:t>à partir de 2030</a:t>
                      </a:r>
                      <a:endParaRPr lang="fr-FR" sz="1800" dirty="0">
                        <a:solidFill>
                          <a:srgbClr val="00368B"/>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083981654"/>
                  </a:ext>
                </a:extLst>
              </a:tr>
              <a:tr h="457835">
                <a:tc>
                  <a:txBody>
                    <a:bodyPr/>
                    <a:lstStyle/>
                    <a:p>
                      <a:pPr>
                        <a:lnSpc>
                          <a:spcPct val="115000"/>
                        </a:lnSpc>
                        <a:spcAft>
                          <a:spcPts val="0"/>
                        </a:spcAft>
                      </a:pPr>
                      <a:r>
                        <a:rPr lang="fr-FR" sz="1800" dirty="0">
                          <a:effectLst/>
                        </a:rPr>
                        <a:t>EV femmes à </a:t>
                      </a:r>
                      <a:r>
                        <a:rPr lang="fr-FR" sz="1800" dirty="0" smtClean="0">
                          <a:effectLst/>
                        </a:rPr>
                        <a:t>65 </a:t>
                      </a:r>
                      <a:r>
                        <a:rPr lang="fr-FR" sz="1800" dirty="0">
                          <a:effectLst/>
                        </a:rPr>
                        <a:t>ans</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fr-FR" sz="1800" dirty="0" smtClean="0">
                          <a:solidFill>
                            <a:srgbClr val="00368B"/>
                          </a:solidFill>
                          <a:effectLst/>
                        </a:rPr>
                        <a:t>26,7 </a:t>
                      </a:r>
                      <a:r>
                        <a:rPr lang="fr-FR" sz="1800" dirty="0">
                          <a:solidFill>
                            <a:srgbClr val="00368B"/>
                          </a:solidFill>
                          <a:effectLst/>
                        </a:rPr>
                        <a:t>ans en </a:t>
                      </a:r>
                      <a:r>
                        <a:rPr lang="fr-FR" sz="1800" dirty="0" smtClean="0">
                          <a:solidFill>
                            <a:srgbClr val="00368B"/>
                          </a:solidFill>
                          <a:effectLst/>
                        </a:rPr>
                        <a:t>2070</a:t>
                      </a:r>
                    </a:p>
                    <a:p>
                      <a:pPr algn="ctr">
                        <a:lnSpc>
                          <a:spcPct val="115000"/>
                        </a:lnSpc>
                        <a:spcAft>
                          <a:spcPts val="0"/>
                        </a:spcAft>
                      </a:pPr>
                      <a:r>
                        <a:rPr lang="fr-FR" sz="1800" i="1" dirty="0" smtClean="0">
                          <a:solidFill>
                            <a:srgbClr val="00368B"/>
                          </a:solidFill>
                          <a:effectLst/>
                          <a:latin typeface="Calibri" panose="020F0502020204030204" pitchFamily="34" charset="0"/>
                          <a:ea typeface="Calibri" panose="020F0502020204030204" pitchFamily="34" charset="0"/>
                          <a:cs typeface="Times New Roman" panose="02020603050405020304" pitchFamily="18" charset="0"/>
                        </a:rPr>
                        <a:t>(+3,1 ans)</a:t>
                      </a:r>
                      <a:endParaRPr lang="fr-FR" sz="1800" i="1" dirty="0">
                        <a:solidFill>
                          <a:srgbClr val="00368B"/>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E9EDF4"/>
                    </a:solidFill>
                  </a:tcPr>
                </a:tc>
                <a:tc>
                  <a:txBody>
                    <a:bodyPr/>
                    <a:lstStyle/>
                    <a:p>
                      <a:pPr algn="ctr">
                        <a:lnSpc>
                          <a:spcPct val="115000"/>
                        </a:lnSpc>
                        <a:spcAft>
                          <a:spcPts val="0"/>
                        </a:spcAft>
                      </a:pPr>
                      <a:r>
                        <a:rPr lang="fr-FR" sz="1800" dirty="0" smtClean="0">
                          <a:solidFill>
                            <a:srgbClr val="00368B"/>
                          </a:solidFill>
                          <a:effectLst/>
                        </a:rPr>
                        <a:t>24,1 </a:t>
                      </a:r>
                      <a:r>
                        <a:rPr lang="fr-FR" sz="1800" dirty="0">
                          <a:solidFill>
                            <a:srgbClr val="00368B"/>
                          </a:solidFill>
                          <a:effectLst/>
                        </a:rPr>
                        <a:t>ans en </a:t>
                      </a:r>
                      <a:r>
                        <a:rPr lang="fr-FR" sz="1800" dirty="0" smtClean="0">
                          <a:solidFill>
                            <a:srgbClr val="00368B"/>
                          </a:solidFill>
                          <a:effectLst/>
                        </a:rPr>
                        <a:t>2070</a:t>
                      </a:r>
                    </a:p>
                  </a:txBody>
                  <a:tcPr marL="68580" marR="68580" marT="0" marB="0" anchor="ctr"/>
                </a:tc>
                <a:tc>
                  <a:txBody>
                    <a:bodyPr/>
                    <a:lstStyle/>
                    <a:p>
                      <a:pPr algn="ctr">
                        <a:lnSpc>
                          <a:spcPct val="115000"/>
                        </a:lnSpc>
                        <a:spcAft>
                          <a:spcPts val="0"/>
                        </a:spcAft>
                      </a:pPr>
                      <a:r>
                        <a:rPr lang="fr-FR" sz="1800" dirty="0" smtClean="0">
                          <a:solidFill>
                            <a:srgbClr val="00368B"/>
                          </a:solidFill>
                          <a:effectLst/>
                        </a:rPr>
                        <a:t>29,7 </a:t>
                      </a:r>
                      <a:r>
                        <a:rPr lang="fr-FR" sz="1800" dirty="0">
                          <a:solidFill>
                            <a:srgbClr val="00368B"/>
                          </a:solidFill>
                          <a:effectLst/>
                        </a:rPr>
                        <a:t>ans en 2070</a:t>
                      </a:r>
                      <a:endParaRPr lang="fr-FR" sz="1800" dirty="0">
                        <a:solidFill>
                          <a:srgbClr val="00368B"/>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293158442"/>
                  </a:ext>
                </a:extLst>
              </a:tr>
              <a:tr h="457835">
                <a:tc>
                  <a:txBody>
                    <a:bodyPr/>
                    <a:lstStyle/>
                    <a:p>
                      <a:pPr>
                        <a:lnSpc>
                          <a:spcPct val="115000"/>
                        </a:lnSpc>
                        <a:spcAft>
                          <a:spcPts val="0"/>
                        </a:spcAft>
                      </a:pPr>
                      <a:r>
                        <a:rPr lang="fr-FR" sz="1800" dirty="0">
                          <a:effectLst/>
                        </a:rPr>
                        <a:t>EV hommes à </a:t>
                      </a:r>
                      <a:r>
                        <a:rPr lang="fr-FR" sz="1800" dirty="0" smtClean="0">
                          <a:effectLst/>
                        </a:rPr>
                        <a:t>65 </a:t>
                      </a:r>
                      <a:r>
                        <a:rPr lang="fr-FR" sz="1800" dirty="0">
                          <a:effectLst/>
                        </a:rPr>
                        <a:t>ans</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fr-FR" sz="1800" dirty="0" smtClean="0">
                          <a:solidFill>
                            <a:srgbClr val="00368B"/>
                          </a:solidFill>
                          <a:effectLst/>
                        </a:rPr>
                        <a:t>24,8 </a:t>
                      </a:r>
                      <a:r>
                        <a:rPr lang="fr-FR" sz="1800" dirty="0">
                          <a:solidFill>
                            <a:srgbClr val="00368B"/>
                          </a:solidFill>
                          <a:effectLst/>
                        </a:rPr>
                        <a:t>ans en </a:t>
                      </a:r>
                      <a:r>
                        <a:rPr lang="fr-FR" sz="1800" dirty="0" smtClean="0">
                          <a:solidFill>
                            <a:srgbClr val="00368B"/>
                          </a:solidFill>
                          <a:effectLst/>
                        </a:rPr>
                        <a:t>2070</a:t>
                      </a:r>
                    </a:p>
                    <a:p>
                      <a:pPr algn="ctr">
                        <a:lnSpc>
                          <a:spcPct val="115000"/>
                        </a:lnSpc>
                        <a:spcAft>
                          <a:spcPts val="0"/>
                        </a:spcAft>
                      </a:pPr>
                      <a:r>
                        <a:rPr lang="fr-FR" sz="1800" i="1" dirty="0" smtClean="0">
                          <a:solidFill>
                            <a:srgbClr val="00368B"/>
                          </a:solidFill>
                          <a:effectLst/>
                          <a:latin typeface="Calibri" panose="020F0502020204030204" pitchFamily="34" charset="0"/>
                          <a:ea typeface="Calibri" panose="020F0502020204030204" pitchFamily="34" charset="0"/>
                          <a:cs typeface="Times New Roman" panose="02020603050405020304" pitchFamily="18" charset="0"/>
                        </a:rPr>
                        <a:t>(+5,0 ans)</a:t>
                      </a:r>
                      <a:endParaRPr lang="fr-FR" sz="1800" i="1" dirty="0">
                        <a:solidFill>
                          <a:srgbClr val="00368B"/>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E9EDF4"/>
                    </a:solidFill>
                  </a:tcPr>
                </a:tc>
                <a:tc>
                  <a:txBody>
                    <a:bodyPr/>
                    <a:lstStyle/>
                    <a:p>
                      <a:pPr algn="ctr">
                        <a:lnSpc>
                          <a:spcPct val="115000"/>
                        </a:lnSpc>
                        <a:spcAft>
                          <a:spcPts val="0"/>
                        </a:spcAft>
                      </a:pPr>
                      <a:r>
                        <a:rPr lang="fr-FR" sz="1800" dirty="0" smtClean="0">
                          <a:solidFill>
                            <a:srgbClr val="00368B"/>
                          </a:solidFill>
                          <a:effectLst/>
                        </a:rPr>
                        <a:t>22,2 </a:t>
                      </a:r>
                      <a:r>
                        <a:rPr lang="fr-FR" sz="1800" dirty="0">
                          <a:solidFill>
                            <a:srgbClr val="00368B"/>
                          </a:solidFill>
                          <a:effectLst/>
                        </a:rPr>
                        <a:t>ans en 2070</a:t>
                      </a:r>
                      <a:endParaRPr lang="fr-FR" sz="1800" dirty="0">
                        <a:solidFill>
                          <a:srgbClr val="00368B"/>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E9EDF4"/>
                    </a:solidFill>
                  </a:tcPr>
                </a:tc>
                <a:tc>
                  <a:txBody>
                    <a:bodyPr/>
                    <a:lstStyle/>
                    <a:p>
                      <a:pPr algn="ctr">
                        <a:lnSpc>
                          <a:spcPct val="115000"/>
                        </a:lnSpc>
                        <a:spcAft>
                          <a:spcPts val="0"/>
                        </a:spcAft>
                      </a:pPr>
                      <a:r>
                        <a:rPr lang="fr-FR" sz="1800" dirty="0" smtClean="0">
                          <a:solidFill>
                            <a:srgbClr val="00368B"/>
                          </a:solidFill>
                          <a:effectLst/>
                        </a:rPr>
                        <a:t>27,7 </a:t>
                      </a:r>
                      <a:r>
                        <a:rPr lang="fr-FR" sz="1800" dirty="0">
                          <a:solidFill>
                            <a:srgbClr val="00368B"/>
                          </a:solidFill>
                          <a:effectLst/>
                        </a:rPr>
                        <a:t>ans en 2070</a:t>
                      </a:r>
                      <a:endParaRPr lang="fr-FR" sz="1800" dirty="0">
                        <a:solidFill>
                          <a:srgbClr val="00368B"/>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E9EDF4"/>
                    </a:solidFill>
                  </a:tcPr>
                </a:tc>
                <a:extLst>
                  <a:ext uri="{0D108BD9-81ED-4DB2-BD59-A6C34878D82A}">
                    <a16:rowId xmlns:a16="http://schemas.microsoft.com/office/drawing/2014/main" val="3515814623"/>
                  </a:ext>
                </a:extLst>
              </a:tr>
              <a:tr h="534035">
                <a:tc>
                  <a:txBody>
                    <a:bodyPr/>
                    <a:lstStyle/>
                    <a:p>
                      <a:pPr>
                        <a:lnSpc>
                          <a:spcPct val="115000"/>
                        </a:lnSpc>
                        <a:spcAft>
                          <a:spcPts val="0"/>
                        </a:spcAft>
                      </a:pPr>
                      <a:r>
                        <a:rPr lang="fr-FR" sz="1800" dirty="0">
                          <a:effectLst/>
                        </a:rPr>
                        <a:t>Solde migratoire</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fr-FR" sz="1800" dirty="0">
                          <a:solidFill>
                            <a:srgbClr val="00368B"/>
                          </a:solidFill>
                          <a:effectLst/>
                        </a:rPr>
                        <a:t> + 70 000 par an</a:t>
                      </a:r>
                      <a:br>
                        <a:rPr lang="fr-FR" sz="1800" dirty="0">
                          <a:solidFill>
                            <a:srgbClr val="00368B"/>
                          </a:solidFill>
                          <a:effectLst/>
                        </a:rPr>
                      </a:br>
                      <a:r>
                        <a:rPr lang="fr-FR" sz="1800" dirty="0">
                          <a:solidFill>
                            <a:srgbClr val="00368B"/>
                          </a:solidFill>
                          <a:effectLst/>
                        </a:rPr>
                        <a:t>sur toute la période</a:t>
                      </a:r>
                      <a:endParaRPr lang="fr-FR" sz="1800" dirty="0">
                        <a:solidFill>
                          <a:srgbClr val="00368B"/>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D0D8E8"/>
                    </a:solidFill>
                  </a:tcPr>
                </a:tc>
                <a:tc>
                  <a:txBody>
                    <a:bodyPr/>
                    <a:lstStyle/>
                    <a:p>
                      <a:pPr algn="ctr">
                        <a:lnSpc>
                          <a:spcPct val="115000"/>
                        </a:lnSpc>
                        <a:spcAft>
                          <a:spcPts val="0"/>
                        </a:spcAft>
                      </a:pPr>
                      <a:r>
                        <a:rPr lang="fr-FR" sz="1800" dirty="0">
                          <a:solidFill>
                            <a:srgbClr val="00368B"/>
                          </a:solidFill>
                          <a:effectLst/>
                        </a:rPr>
                        <a:t> + 20 000 par an </a:t>
                      </a:r>
                      <a:br>
                        <a:rPr lang="fr-FR" sz="1800" dirty="0">
                          <a:solidFill>
                            <a:srgbClr val="00368B"/>
                          </a:solidFill>
                          <a:effectLst/>
                        </a:rPr>
                      </a:br>
                      <a:r>
                        <a:rPr lang="fr-FR" sz="1800" dirty="0">
                          <a:solidFill>
                            <a:srgbClr val="00368B"/>
                          </a:solidFill>
                          <a:effectLst/>
                        </a:rPr>
                        <a:t>sur toute la période</a:t>
                      </a:r>
                      <a:endParaRPr lang="fr-FR" sz="1800" dirty="0">
                        <a:solidFill>
                          <a:srgbClr val="00368B"/>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D0D8E8"/>
                    </a:solidFill>
                  </a:tcPr>
                </a:tc>
                <a:tc>
                  <a:txBody>
                    <a:bodyPr/>
                    <a:lstStyle/>
                    <a:p>
                      <a:pPr algn="ctr">
                        <a:lnSpc>
                          <a:spcPct val="115000"/>
                        </a:lnSpc>
                        <a:spcAft>
                          <a:spcPts val="0"/>
                        </a:spcAft>
                      </a:pPr>
                      <a:r>
                        <a:rPr lang="fr-FR" sz="1800" dirty="0">
                          <a:solidFill>
                            <a:srgbClr val="00368B"/>
                          </a:solidFill>
                          <a:effectLst/>
                        </a:rPr>
                        <a:t> + 120 000 par an </a:t>
                      </a:r>
                      <a:br>
                        <a:rPr lang="fr-FR" sz="1800" dirty="0">
                          <a:solidFill>
                            <a:srgbClr val="00368B"/>
                          </a:solidFill>
                          <a:effectLst/>
                        </a:rPr>
                      </a:br>
                      <a:r>
                        <a:rPr lang="fr-FR" sz="1800" dirty="0">
                          <a:solidFill>
                            <a:srgbClr val="00368B"/>
                          </a:solidFill>
                          <a:effectLst/>
                        </a:rPr>
                        <a:t>sur toute la période</a:t>
                      </a:r>
                      <a:endParaRPr lang="fr-FR" sz="1800" dirty="0">
                        <a:solidFill>
                          <a:srgbClr val="00368B"/>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D0D8E8"/>
                    </a:solidFill>
                  </a:tcPr>
                </a:tc>
                <a:extLst>
                  <a:ext uri="{0D108BD9-81ED-4DB2-BD59-A6C34878D82A}">
                    <a16:rowId xmlns:a16="http://schemas.microsoft.com/office/drawing/2014/main" val="355829766"/>
                  </a:ext>
                </a:extLst>
              </a:tr>
            </a:tbl>
          </a:graphicData>
        </a:graphic>
      </p:graphicFrame>
      <p:sp>
        <p:nvSpPr>
          <p:cNvPr id="3" name="Rectangle 1"/>
          <p:cNvSpPr>
            <a:spLocks noChangeArrowheads="1"/>
          </p:cNvSpPr>
          <p:nvPr/>
        </p:nvSpPr>
        <p:spPr bwMode="auto">
          <a:xfrm>
            <a:off x="636565" y="1807884"/>
            <a:ext cx="8010382"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ja-JP" b="1" i="0" u="none" strike="noStrike" cap="none" normalizeH="0" baseline="0" dirty="0" smtClean="0">
                <a:ln>
                  <a:noFill/>
                </a:ln>
                <a:solidFill>
                  <a:schemeClr val="tx1">
                    <a:lumMod val="65000"/>
                    <a:lumOff val="35000"/>
                  </a:schemeClr>
                </a:solidFill>
                <a:effectLst/>
                <a:latin typeface="+mn-lt"/>
                <a:ea typeface="Calibri" panose="020F0502020204030204" pitchFamily="34" charset="0"/>
                <a:cs typeface="Times New Roman" panose="02020603050405020304" pitchFamily="18" charset="0"/>
              </a:rPr>
              <a:t>Hypothèses des projections de population de l’Insee de 2021</a:t>
            </a:r>
            <a:endParaRPr kumimoji="0" lang="fr-FR" altLang="ja-JP" sz="3200" b="1" i="0" u="none" strike="noStrike" cap="none" normalizeH="0" baseline="0" dirty="0" smtClean="0">
              <a:ln>
                <a:noFill/>
              </a:ln>
              <a:solidFill>
                <a:schemeClr val="tx1">
                  <a:lumMod val="65000"/>
                  <a:lumOff val="35000"/>
                </a:schemeClr>
              </a:solidFill>
              <a:effectLst/>
              <a:latin typeface="+mn-lt"/>
            </a:endParaRPr>
          </a:p>
        </p:txBody>
      </p:sp>
      <p:sp>
        <p:nvSpPr>
          <p:cNvPr id="4" name="Rectangle 3"/>
          <p:cNvSpPr/>
          <p:nvPr/>
        </p:nvSpPr>
        <p:spPr>
          <a:xfrm>
            <a:off x="706713" y="5643378"/>
            <a:ext cx="4167040" cy="276999"/>
          </a:xfrm>
          <a:prstGeom prst="rect">
            <a:avLst/>
          </a:prstGeom>
        </p:spPr>
        <p:txBody>
          <a:bodyPr wrap="square">
            <a:spAutoFit/>
          </a:bodyPr>
          <a:lstStyle/>
          <a:p>
            <a:pPr lvl="0" algn="just" defTabSz="914400" eaLnBrk="0" hangingPunct="0"/>
            <a:r>
              <a:rPr lang="fr-FR" altLang="ja-JP" sz="1200" i="1" dirty="0" smtClean="0">
                <a:latin typeface="+mn-lt"/>
                <a:ea typeface="Calibri" panose="020F0502020204030204" pitchFamily="34" charset="0"/>
                <a:cs typeface="Times New Roman" panose="02020603050405020304" pitchFamily="18" charset="0"/>
              </a:rPr>
              <a:t>Source</a:t>
            </a:r>
            <a:r>
              <a:rPr lang="fr-FR" altLang="ja-JP" sz="1200" i="1" dirty="0">
                <a:latin typeface="+mn-lt"/>
                <a:ea typeface="Calibri" panose="020F0502020204030204" pitchFamily="34" charset="0"/>
                <a:cs typeface="Times New Roman" panose="02020603050405020304" pitchFamily="18" charset="0"/>
              </a:rPr>
              <a:t> : Insee, projections de population </a:t>
            </a:r>
            <a:r>
              <a:rPr lang="fr-FR" altLang="ja-JP" sz="1200" i="1" dirty="0" smtClean="0">
                <a:latin typeface="+mn-lt"/>
                <a:ea typeface="Calibri" panose="020F0502020204030204" pitchFamily="34" charset="0"/>
                <a:cs typeface="Times New Roman" panose="02020603050405020304" pitchFamily="18" charset="0"/>
              </a:rPr>
              <a:t>2021 </a:t>
            </a:r>
            <a:r>
              <a:rPr lang="fr-FR" altLang="ja-JP" sz="1200" i="1" dirty="0">
                <a:latin typeface="+mn-lt"/>
                <a:ea typeface="Calibri" panose="020F0502020204030204" pitchFamily="34" charset="0"/>
                <a:cs typeface="Times New Roman" panose="02020603050405020304" pitchFamily="18" charset="0"/>
              </a:rPr>
              <a:t>- 2070</a:t>
            </a:r>
            <a:endParaRPr lang="fr-FR" sz="1200" i="1" dirty="0">
              <a:latin typeface="+mn-lt"/>
            </a:endParaRPr>
          </a:p>
        </p:txBody>
      </p:sp>
      <p:sp>
        <p:nvSpPr>
          <p:cNvPr id="5" name="Rectangle 4"/>
          <p:cNvSpPr/>
          <p:nvPr/>
        </p:nvSpPr>
        <p:spPr>
          <a:xfrm>
            <a:off x="4947420" y="2460908"/>
            <a:ext cx="3690383" cy="3575745"/>
          </a:xfrm>
          <a:prstGeom prst="rect">
            <a:avLst/>
          </a:prstGeom>
          <a:solidFill>
            <a:schemeClr val="tx2">
              <a:alpha val="26000"/>
            </a:schemeClr>
          </a:solidFill>
          <a:ln>
            <a:solidFill>
              <a:srgbClr val="002060"/>
            </a:solidFill>
          </a:ln>
          <a:effectLst/>
        </p:spPr>
        <p:style>
          <a:lnRef idx="1">
            <a:schemeClr val="accent1"/>
          </a:lnRef>
          <a:fillRef idx="3">
            <a:schemeClr val="accent1"/>
          </a:fillRef>
          <a:effectRef idx="2">
            <a:schemeClr val="accent1"/>
          </a:effectRef>
          <a:fontRef idx="minor">
            <a:schemeClr val="lt1"/>
          </a:fontRef>
        </p:style>
        <p:txBody>
          <a:bodyPr rtlCol="0" anchor="b"/>
          <a:lstStyle/>
          <a:p>
            <a:pPr algn="ctr"/>
            <a:r>
              <a:rPr lang="fr-FR" dirty="0" smtClean="0">
                <a:solidFill>
                  <a:srgbClr val="00368B"/>
                </a:solidFill>
              </a:rPr>
              <a:t>Analyses de sensibilité</a:t>
            </a:r>
            <a:endParaRPr lang="fr-FR" dirty="0">
              <a:solidFill>
                <a:srgbClr val="00368B"/>
              </a:solidFill>
            </a:endParaRPr>
          </a:p>
        </p:txBody>
      </p:sp>
      <p:sp>
        <p:nvSpPr>
          <p:cNvPr id="8" name="Espace réservé du numéro de diapositive 2"/>
          <p:cNvSpPr>
            <a:spLocks noGrp="1"/>
          </p:cNvSpPr>
          <p:nvPr>
            <p:ph type="sldNum" sz="quarter" idx="4294967295"/>
          </p:nvPr>
        </p:nvSpPr>
        <p:spPr>
          <a:xfrm>
            <a:off x="3505200" y="6565900"/>
            <a:ext cx="2133600" cy="168275"/>
          </a:xfrm>
          <a:prstGeom prst="rect">
            <a:avLst/>
          </a:prstGeom>
        </p:spPr>
        <p:txBody>
          <a:bodyPr/>
          <a:lstStyle/>
          <a:p>
            <a:pPr algn="ctr"/>
            <a:fld id="{467CB4ED-C4F0-4BE4-B4AC-8A395D5C1AD8}" type="slidenum">
              <a:rPr lang="fr-FR" b="1" smtClean="0">
                <a:solidFill>
                  <a:schemeClr val="bg1"/>
                </a:solidFill>
              </a:rPr>
              <a:pPr algn="ctr"/>
              <a:t>6</a:t>
            </a:fld>
            <a:endParaRPr lang="fr-FR" b="1" dirty="0">
              <a:solidFill>
                <a:schemeClr val="bg1"/>
              </a:solidFill>
            </a:endParaRPr>
          </a:p>
        </p:txBody>
      </p:sp>
    </p:spTree>
    <p:extLst>
      <p:ext uri="{BB962C8B-B14F-4D97-AF65-F5344CB8AC3E}">
        <p14:creationId xmlns:p14="http://schemas.microsoft.com/office/powerpoint/2010/main" val="21652717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5"/>
          <p:cNvSpPr txBox="1">
            <a:spLocks/>
          </p:cNvSpPr>
          <p:nvPr/>
        </p:nvSpPr>
        <p:spPr>
          <a:xfrm>
            <a:off x="940076" y="574935"/>
            <a:ext cx="7893828" cy="710940"/>
          </a:xfrm>
          <a:prstGeom prst="rect">
            <a:avLst/>
          </a:prstGeom>
        </p:spPr>
        <p:txBody>
          <a:bodyPr/>
          <a:lst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1828800" algn="l" defTabSz="457200" rtl="0" eaLnBrk="0" fontAlgn="base" hangingPunct="0">
              <a:spcBef>
                <a:spcPct val="20000"/>
              </a:spcBef>
              <a:spcAft>
                <a:spcPct val="0"/>
              </a:spcAft>
              <a:buFont typeface="Arial" charset="0"/>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fr-FR" sz="3150" b="1" dirty="0" smtClean="0">
                <a:solidFill>
                  <a:srgbClr val="00368B"/>
                </a:solidFill>
              </a:rPr>
              <a:t>Les hypothèses démographiques : un retour à un taux de fécondité de 1,8 enfant par femme</a:t>
            </a:r>
            <a:endParaRPr lang="fr-FR" sz="3150" b="1" dirty="0">
              <a:solidFill>
                <a:srgbClr val="00368B"/>
              </a:solidFill>
            </a:endParaRPr>
          </a:p>
        </p:txBody>
      </p:sp>
      <p:graphicFrame>
        <p:nvGraphicFramePr>
          <p:cNvPr id="5" name="Tableau 4"/>
          <p:cNvGraphicFramePr>
            <a:graphicFrameLocks noGrp="1"/>
          </p:cNvGraphicFramePr>
          <p:nvPr>
            <p:extLst>
              <p:ext uri="{D42A27DB-BD31-4B8C-83A1-F6EECF244321}">
                <p14:modId xmlns:p14="http://schemas.microsoft.com/office/powerpoint/2010/main" val="3644010104"/>
              </p:ext>
            </p:extLst>
          </p:nvPr>
        </p:nvGraphicFramePr>
        <p:xfrm>
          <a:off x="6786871" y="2936987"/>
          <a:ext cx="2144972" cy="2032752"/>
        </p:xfrm>
        <a:graphic>
          <a:graphicData uri="http://schemas.openxmlformats.org/drawingml/2006/table">
            <a:tbl>
              <a:tblPr firstRow="1" firstCol="1" bandRow="1">
                <a:tableStyleId>{5C22544A-7EE6-4342-B048-85BDC9FD1C3A}</a:tableStyleId>
              </a:tblPr>
              <a:tblGrid>
                <a:gridCol w="1072486">
                  <a:extLst>
                    <a:ext uri="{9D8B030D-6E8A-4147-A177-3AD203B41FA5}">
                      <a16:colId xmlns:a16="http://schemas.microsoft.com/office/drawing/2014/main" val="4121580435"/>
                    </a:ext>
                  </a:extLst>
                </a:gridCol>
                <a:gridCol w="1072486">
                  <a:extLst>
                    <a:ext uri="{9D8B030D-6E8A-4147-A177-3AD203B41FA5}">
                      <a16:colId xmlns:a16="http://schemas.microsoft.com/office/drawing/2014/main" val="419528795"/>
                    </a:ext>
                  </a:extLst>
                </a:gridCol>
              </a:tblGrid>
              <a:tr h="290394">
                <a:tc gridSpan="2">
                  <a:txBody>
                    <a:bodyPr/>
                    <a:lstStyle/>
                    <a:p>
                      <a:pPr algn="ctr">
                        <a:spcAft>
                          <a:spcPts val="0"/>
                        </a:spcAft>
                      </a:pPr>
                      <a:r>
                        <a:rPr lang="fr-FR" sz="1400" b="1" dirty="0" smtClean="0">
                          <a:effectLst/>
                          <a:latin typeface="+mn-lt"/>
                        </a:rPr>
                        <a:t>Fécondité (ICF)</a:t>
                      </a:r>
                      <a:endParaRPr lang="fr-FR" sz="1400" b="1" dirty="0">
                        <a:effectLst/>
                        <a:latin typeface="+mn-lt"/>
                        <a:ea typeface="Times New Roman" panose="02020603050405020304" pitchFamily="18" charset="0"/>
                      </a:endParaRPr>
                    </a:p>
                  </a:txBody>
                  <a:tcPr marL="68580" marR="68580" marT="0" marB="0">
                    <a:lnR w="12700" cmpd="sng">
                      <a:noFill/>
                    </a:lnR>
                  </a:tcPr>
                </a:tc>
                <a:tc hMerge="1">
                  <a:txBody>
                    <a:bodyPr/>
                    <a:lstStyle/>
                    <a:p>
                      <a:pPr algn="ctr">
                        <a:spcAft>
                          <a:spcPts val="0"/>
                        </a:spcAft>
                      </a:pPr>
                      <a:endParaRPr lang="fr-FR" sz="1400" dirty="0">
                        <a:effectLst/>
                        <a:latin typeface="Times New Roman" panose="02020603050405020304" pitchFamily="18" charset="0"/>
                        <a:ea typeface="Times New Roman" panose="02020603050405020304" pitchFamily="18" charset="0"/>
                      </a:endParaRPr>
                    </a:p>
                  </a:txBody>
                  <a:tcPr marL="68580" marR="68580" marT="0" marB="0">
                    <a:lnR w="12700" cmpd="sng">
                      <a:noFill/>
                    </a:lnR>
                  </a:tcPr>
                </a:tc>
                <a:extLst>
                  <a:ext uri="{0D108BD9-81ED-4DB2-BD59-A6C34878D82A}">
                    <a16:rowId xmlns:a16="http://schemas.microsoft.com/office/drawing/2014/main" val="3581140591"/>
                  </a:ext>
                </a:extLst>
              </a:tr>
              <a:tr h="580786">
                <a:tc>
                  <a:txBody>
                    <a:bodyPr/>
                    <a:lstStyle/>
                    <a:p>
                      <a:pPr algn="ctr">
                        <a:spcAft>
                          <a:spcPts val="0"/>
                        </a:spcAft>
                      </a:pPr>
                      <a:r>
                        <a:rPr lang="fr-FR" sz="1400" b="1" dirty="0" smtClean="0">
                          <a:solidFill>
                            <a:srgbClr val="00368B"/>
                          </a:solidFill>
                          <a:effectLst/>
                          <a:latin typeface="+mn-lt"/>
                        </a:rPr>
                        <a:t>2022 </a:t>
                      </a:r>
                    </a:p>
                  </a:txBody>
                  <a:tcPr marL="68580" marR="68580" marT="0" marB="0" anchor="ctr" anchorCtr="1">
                    <a:solidFill>
                      <a:schemeClr val="accent1">
                        <a:lumMod val="20000"/>
                        <a:lumOff val="80000"/>
                      </a:schemeClr>
                    </a:solidFill>
                  </a:tcPr>
                </a:tc>
                <a:tc>
                  <a:txBody>
                    <a:bodyPr/>
                    <a:lstStyle/>
                    <a:p>
                      <a:pPr algn="ctr">
                        <a:spcAft>
                          <a:spcPts val="0"/>
                        </a:spcAft>
                      </a:pPr>
                      <a:r>
                        <a:rPr lang="fr-FR" sz="1400" b="1" dirty="0" smtClean="0">
                          <a:solidFill>
                            <a:srgbClr val="00368B"/>
                          </a:solidFill>
                          <a:effectLst/>
                          <a:latin typeface="+mn-lt"/>
                        </a:rPr>
                        <a:t>1,79</a:t>
                      </a:r>
                    </a:p>
                  </a:txBody>
                  <a:tcPr marL="68580" marR="68580" marT="0" marB="0" anchor="ctr">
                    <a:lnR w="12700" cmpd="sng">
                      <a:noFill/>
                    </a:lnR>
                    <a:solidFill>
                      <a:schemeClr val="accent1">
                        <a:lumMod val="20000"/>
                        <a:lumOff val="80000"/>
                      </a:schemeClr>
                    </a:solidFill>
                  </a:tcPr>
                </a:tc>
                <a:extLst>
                  <a:ext uri="{0D108BD9-81ED-4DB2-BD59-A6C34878D82A}">
                    <a16:rowId xmlns:a16="http://schemas.microsoft.com/office/drawing/2014/main" val="3341757375"/>
                  </a:ext>
                </a:extLst>
              </a:tr>
              <a:tr h="580786">
                <a:tc>
                  <a:txBody>
                    <a:bodyPr/>
                    <a:lstStyle/>
                    <a:p>
                      <a:pPr algn="ctr">
                        <a:spcAft>
                          <a:spcPts val="0"/>
                        </a:spcAft>
                      </a:pPr>
                      <a:r>
                        <a:rPr lang="fr-FR" sz="1400" b="1" dirty="0" smtClean="0">
                          <a:solidFill>
                            <a:srgbClr val="00368B"/>
                          </a:solidFill>
                          <a:effectLst/>
                          <a:latin typeface="+mn-lt"/>
                          <a:ea typeface="Times New Roman" panose="02020603050405020304" pitchFamily="18" charset="0"/>
                        </a:rPr>
                        <a:t>2023(p)</a:t>
                      </a:r>
                      <a:endParaRPr lang="fr-FR" sz="1400" b="1" dirty="0">
                        <a:solidFill>
                          <a:srgbClr val="00368B"/>
                        </a:solidFill>
                        <a:effectLst/>
                        <a:latin typeface="+mn-lt"/>
                        <a:ea typeface="Times New Roman" panose="02020603050405020304" pitchFamily="18" charset="0"/>
                      </a:endParaRPr>
                    </a:p>
                  </a:txBody>
                  <a:tcPr marL="68580" marR="68580" marT="0" marB="0" anchor="ctr" anchorCtr="1">
                    <a:solidFill>
                      <a:schemeClr val="accent1">
                        <a:lumMod val="20000"/>
                        <a:lumOff val="80000"/>
                      </a:schemeClr>
                    </a:solidFill>
                  </a:tcPr>
                </a:tc>
                <a:tc>
                  <a:txBody>
                    <a:bodyPr/>
                    <a:lstStyle/>
                    <a:p>
                      <a:pPr algn="ctr">
                        <a:spcAft>
                          <a:spcPts val="0"/>
                        </a:spcAft>
                      </a:pPr>
                      <a:r>
                        <a:rPr lang="fr-FR" sz="1400" b="1" dirty="0" smtClean="0">
                          <a:solidFill>
                            <a:srgbClr val="00368B"/>
                          </a:solidFill>
                          <a:effectLst/>
                          <a:latin typeface="+mn-lt"/>
                          <a:ea typeface="Times New Roman" panose="02020603050405020304" pitchFamily="18" charset="0"/>
                        </a:rPr>
                        <a:t>1,68</a:t>
                      </a:r>
                      <a:endParaRPr lang="fr-FR" sz="1400" b="1" dirty="0">
                        <a:solidFill>
                          <a:srgbClr val="00368B"/>
                        </a:solidFill>
                        <a:effectLst/>
                        <a:latin typeface="+mn-lt"/>
                        <a:ea typeface="Times New Roman" panose="02020603050405020304" pitchFamily="18" charset="0"/>
                      </a:endParaRPr>
                    </a:p>
                  </a:txBody>
                  <a:tcPr marL="68580" marR="68580" marT="0" marB="0" anchor="ctr">
                    <a:lnR w="12700" cmpd="sng">
                      <a:noFill/>
                    </a:lnR>
                    <a:solidFill>
                      <a:schemeClr val="accent1">
                        <a:lumMod val="20000"/>
                        <a:lumOff val="80000"/>
                      </a:schemeClr>
                    </a:solidFill>
                  </a:tcPr>
                </a:tc>
                <a:extLst>
                  <a:ext uri="{0D108BD9-81ED-4DB2-BD59-A6C34878D82A}">
                    <a16:rowId xmlns:a16="http://schemas.microsoft.com/office/drawing/2014/main" val="3253064595"/>
                  </a:ext>
                </a:extLst>
              </a:tr>
              <a:tr h="580786">
                <a:tc>
                  <a:txBody>
                    <a:bodyPr/>
                    <a:lstStyle/>
                    <a:p>
                      <a:pPr algn="ctr">
                        <a:spcAft>
                          <a:spcPts val="0"/>
                        </a:spcAft>
                      </a:pPr>
                      <a:r>
                        <a:rPr lang="fr-FR" sz="1400" b="1" dirty="0" smtClean="0">
                          <a:solidFill>
                            <a:srgbClr val="00368B"/>
                          </a:solidFill>
                          <a:effectLst/>
                          <a:latin typeface="+mn-lt"/>
                          <a:ea typeface="Times New Roman" panose="02020603050405020304" pitchFamily="18" charset="0"/>
                        </a:rPr>
                        <a:t>Après</a:t>
                      </a:r>
                      <a:r>
                        <a:rPr lang="fr-FR" sz="1400" b="1" baseline="0" dirty="0" smtClean="0">
                          <a:solidFill>
                            <a:srgbClr val="00368B"/>
                          </a:solidFill>
                          <a:effectLst/>
                          <a:latin typeface="+mn-lt"/>
                          <a:ea typeface="Times New Roman" panose="02020603050405020304" pitchFamily="18" charset="0"/>
                        </a:rPr>
                        <a:t> 2023</a:t>
                      </a:r>
                      <a:endParaRPr lang="fr-FR" sz="1400" b="1" dirty="0">
                        <a:solidFill>
                          <a:srgbClr val="00368B"/>
                        </a:solidFill>
                        <a:effectLst/>
                        <a:latin typeface="+mn-lt"/>
                        <a:ea typeface="Times New Roman" panose="02020603050405020304" pitchFamily="18" charset="0"/>
                      </a:endParaRPr>
                    </a:p>
                  </a:txBody>
                  <a:tcPr marL="68580" marR="68580" marT="0" marB="0" anchor="ctr" anchorCtr="1">
                    <a:solidFill>
                      <a:schemeClr val="accent1">
                        <a:lumMod val="20000"/>
                        <a:lumOff val="80000"/>
                      </a:schemeClr>
                    </a:solidFill>
                  </a:tcPr>
                </a:tc>
                <a:tc>
                  <a:txBody>
                    <a:bodyPr/>
                    <a:lstStyle/>
                    <a:p>
                      <a:pPr algn="ctr">
                        <a:spcAft>
                          <a:spcPts val="0"/>
                        </a:spcAft>
                      </a:pPr>
                      <a:r>
                        <a:rPr lang="fr-FR" sz="1400" b="1" dirty="0" smtClean="0">
                          <a:solidFill>
                            <a:srgbClr val="00368B"/>
                          </a:solidFill>
                          <a:effectLst/>
                          <a:latin typeface="+mn-lt"/>
                          <a:ea typeface="Times New Roman" panose="02020603050405020304" pitchFamily="18" charset="0"/>
                        </a:rPr>
                        <a:t>1,8</a:t>
                      </a:r>
                      <a:endParaRPr lang="fr-FR" sz="1400" b="1" dirty="0">
                        <a:solidFill>
                          <a:srgbClr val="00368B"/>
                        </a:solidFill>
                        <a:effectLst/>
                        <a:latin typeface="+mn-lt"/>
                        <a:ea typeface="Times New Roman" panose="02020603050405020304" pitchFamily="18" charset="0"/>
                      </a:endParaRPr>
                    </a:p>
                  </a:txBody>
                  <a:tcPr marL="68580" marR="68580" marT="0" marB="0" anchor="ctr">
                    <a:lnR w="12700" cmpd="sng">
                      <a:noFill/>
                    </a:lnR>
                    <a:solidFill>
                      <a:schemeClr val="accent1">
                        <a:lumMod val="20000"/>
                        <a:lumOff val="80000"/>
                      </a:schemeClr>
                    </a:solidFill>
                  </a:tcPr>
                </a:tc>
                <a:extLst>
                  <a:ext uri="{0D108BD9-81ED-4DB2-BD59-A6C34878D82A}">
                    <a16:rowId xmlns:a16="http://schemas.microsoft.com/office/drawing/2014/main" val="3091422165"/>
                  </a:ext>
                </a:extLst>
              </a:tr>
            </a:tbl>
          </a:graphicData>
        </a:graphic>
      </p:graphicFrame>
      <p:sp>
        <p:nvSpPr>
          <p:cNvPr id="13" name="ZoneTexte 12"/>
          <p:cNvSpPr txBox="1"/>
          <p:nvPr/>
        </p:nvSpPr>
        <p:spPr>
          <a:xfrm>
            <a:off x="342138" y="1906340"/>
            <a:ext cx="6326124" cy="646331"/>
          </a:xfrm>
          <a:prstGeom prst="rect">
            <a:avLst/>
          </a:prstGeom>
          <a:noFill/>
        </p:spPr>
        <p:txBody>
          <a:bodyPr wrap="square" rtlCol="0">
            <a:spAutoFit/>
          </a:bodyPr>
          <a:lstStyle/>
          <a:p>
            <a:pPr algn="ctr"/>
            <a:r>
              <a:rPr lang="fr-FR" b="1" dirty="0" smtClean="0">
                <a:solidFill>
                  <a:schemeClr val="tx1">
                    <a:lumMod val="65000"/>
                    <a:lumOff val="35000"/>
                  </a:schemeClr>
                </a:solidFill>
              </a:rPr>
              <a:t>Fécondité : hypothèse centrale des projections démographiques Insee (2021) et observations </a:t>
            </a:r>
            <a:endParaRPr lang="fr-FR" b="1" dirty="0">
              <a:solidFill>
                <a:schemeClr val="tx1">
                  <a:lumMod val="65000"/>
                  <a:lumOff val="35000"/>
                </a:schemeClr>
              </a:solidFill>
            </a:endParaRPr>
          </a:p>
        </p:txBody>
      </p:sp>
      <p:sp>
        <p:nvSpPr>
          <p:cNvPr id="3" name="Espace réservé du numéro de diapositive 2"/>
          <p:cNvSpPr>
            <a:spLocks noGrp="1"/>
          </p:cNvSpPr>
          <p:nvPr>
            <p:ph type="sldNum" sz="quarter" idx="12"/>
          </p:nvPr>
        </p:nvSpPr>
        <p:spPr/>
        <p:txBody>
          <a:bodyPr/>
          <a:lstStyle/>
          <a:p>
            <a:fld id="{467CB4ED-C4F0-4BE4-B4AC-8A395D5C1AD8}" type="slidenum">
              <a:rPr lang="fr-FR" smtClean="0"/>
              <a:t>7</a:t>
            </a:fld>
            <a:endParaRPr lang="fr-FR" dirty="0"/>
          </a:p>
        </p:txBody>
      </p:sp>
      <p:pic>
        <p:nvPicPr>
          <p:cNvPr id="6" name="Image 5"/>
          <p:cNvPicPr>
            <a:picLocks noChangeAspect="1"/>
          </p:cNvPicPr>
          <p:nvPr/>
        </p:nvPicPr>
        <p:blipFill>
          <a:blip r:embed="rId2"/>
          <a:stretch>
            <a:fillRect/>
          </a:stretch>
        </p:blipFill>
        <p:spPr>
          <a:xfrm>
            <a:off x="342138" y="2563499"/>
            <a:ext cx="6326124" cy="2953512"/>
          </a:xfrm>
          <a:prstGeom prst="rect">
            <a:avLst/>
          </a:prstGeom>
        </p:spPr>
      </p:pic>
      <p:sp>
        <p:nvSpPr>
          <p:cNvPr id="16" name="Rectangle 15"/>
          <p:cNvSpPr/>
          <p:nvPr/>
        </p:nvSpPr>
        <p:spPr>
          <a:xfrm>
            <a:off x="321833" y="5514537"/>
            <a:ext cx="7710543" cy="461665"/>
          </a:xfrm>
          <a:prstGeom prst="rect">
            <a:avLst/>
          </a:prstGeom>
        </p:spPr>
        <p:txBody>
          <a:bodyPr wrap="square">
            <a:spAutoFit/>
          </a:bodyPr>
          <a:lstStyle/>
          <a:p>
            <a:r>
              <a:rPr lang="fr-FR" sz="1200" i="1" dirty="0">
                <a:latin typeface="+mn-lt"/>
                <a:cs typeface="Times New Roman" panose="02020603050405020304" pitchFamily="18" charset="0"/>
              </a:rPr>
              <a:t>Champ : France hors Mayotte jusqu’en 2013, France entière à partir de 2014.</a:t>
            </a:r>
          </a:p>
          <a:p>
            <a:r>
              <a:rPr lang="fr-FR" sz="1200" i="1" dirty="0">
                <a:latin typeface="+mn-lt"/>
                <a:cs typeface="Times New Roman" panose="02020603050405020304" pitchFamily="18" charset="0"/>
              </a:rPr>
              <a:t>Source : INSEE, estimations de population (provisoires pour </a:t>
            </a:r>
            <a:r>
              <a:rPr lang="fr-FR" sz="1200" i="1" dirty="0" smtClean="0">
                <a:latin typeface="+mn-lt"/>
                <a:cs typeface="Times New Roman" panose="02020603050405020304" pitchFamily="18" charset="0"/>
              </a:rPr>
              <a:t>2021-2023)  </a:t>
            </a:r>
            <a:r>
              <a:rPr lang="fr-FR" sz="1200" i="1" dirty="0">
                <a:latin typeface="+mn-lt"/>
                <a:cs typeface="Times New Roman" panose="02020603050405020304" pitchFamily="18" charset="0"/>
              </a:rPr>
              <a:t>et projections de population 2021-2070.</a:t>
            </a:r>
          </a:p>
        </p:txBody>
      </p:sp>
    </p:spTree>
    <p:extLst>
      <p:ext uri="{BB962C8B-B14F-4D97-AF65-F5344CB8AC3E}">
        <p14:creationId xmlns:p14="http://schemas.microsoft.com/office/powerpoint/2010/main" val="20957113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5"/>
          <p:cNvSpPr txBox="1">
            <a:spLocks/>
          </p:cNvSpPr>
          <p:nvPr/>
        </p:nvSpPr>
        <p:spPr>
          <a:xfrm>
            <a:off x="940076" y="574935"/>
            <a:ext cx="7893828" cy="710940"/>
          </a:xfrm>
          <a:prstGeom prst="rect">
            <a:avLst/>
          </a:prstGeom>
        </p:spPr>
        <p:txBody>
          <a:bodyPr/>
          <a:lst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1828800" algn="l" defTabSz="457200" rtl="0" eaLnBrk="0" fontAlgn="base" hangingPunct="0">
              <a:spcBef>
                <a:spcPct val="20000"/>
              </a:spcBef>
              <a:spcAft>
                <a:spcPct val="0"/>
              </a:spcAft>
              <a:buFont typeface="Arial" charset="0"/>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fr-FR" sz="3150" b="1" dirty="0" smtClean="0">
                <a:solidFill>
                  <a:srgbClr val="00368B"/>
                </a:solidFill>
              </a:rPr>
              <a:t>Les hypothèses démographiques : une poursuite des gains d’espérance de vie</a:t>
            </a:r>
            <a:endParaRPr lang="fr-FR" sz="3150" b="1" dirty="0">
              <a:solidFill>
                <a:srgbClr val="00368B"/>
              </a:solidFill>
            </a:endParaRPr>
          </a:p>
        </p:txBody>
      </p:sp>
      <p:graphicFrame>
        <p:nvGraphicFramePr>
          <p:cNvPr id="5" name="Tableau 4"/>
          <p:cNvGraphicFramePr>
            <a:graphicFrameLocks noGrp="1"/>
          </p:cNvGraphicFramePr>
          <p:nvPr>
            <p:extLst>
              <p:ext uri="{D42A27DB-BD31-4B8C-83A1-F6EECF244321}">
                <p14:modId xmlns:p14="http://schemas.microsoft.com/office/powerpoint/2010/main" val="3263864569"/>
              </p:ext>
            </p:extLst>
          </p:nvPr>
        </p:nvGraphicFramePr>
        <p:xfrm>
          <a:off x="6213128" y="2902876"/>
          <a:ext cx="2558022" cy="2613538"/>
        </p:xfrm>
        <a:graphic>
          <a:graphicData uri="http://schemas.openxmlformats.org/drawingml/2006/table">
            <a:tbl>
              <a:tblPr firstRow="1" firstCol="1" bandRow="1">
                <a:tableStyleId>{5C22544A-7EE6-4342-B048-85BDC9FD1C3A}</a:tableStyleId>
              </a:tblPr>
              <a:tblGrid>
                <a:gridCol w="852674">
                  <a:extLst>
                    <a:ext uri="{9D8B030D-6E8A-4147-A177-3AD203B41FA5}">
                      <a16:colId xmlns:a16="http://schemas.microsoft.com/office/drawing/2014/main" val="4121580435"/>
                    </a:ext>
                  </a:extLst>
                </a:gridCol>
                <a:gridCol w="852674">
                  <a:extLst>
                    <a:ext uri="{9D8B030D-6E8A-4147-A177-3AD203B41FA5}">
                      <a16:colId xmlns:a16="http://schemas.microsoft.com/office/drawing/2014/main" val="419528795"/>
                    </a:ext>
                  </a:extLst>
                </a:gridCol>
                <a:gridCol w="852674">
                  <a:extLst>
                    <a:ext uri="{9D8B030D-6E8A-4147-A177-3AD203B41FA5}">
                      <a16:colId xmlns:a16="http://schemas.microsoft.com/office/drawing/2014/main" val="2025279762"/>
                    </a:ext>
                  </a:extLst>
                </a:gridCol>
              </a:tblGrid>
              <a:tr h="290394">
                <a:tc gridSpan="3">
                  <a:txBody>
                    <a:bodyPr/>
                    <a:lstStyle/>
                    <a:p>
                      <a:pPr algn="ctr">
                        <a:spcAft>
                          <a:spcPts val="0"/>
                        </a:spcAft>
                      </a:pPr>
                      <a:r>
                        <a:rPr lang="fr-FR" sz="1400" b="1" dirty="0" smtClean="0">
                          <a:effectLst/>
                          <a:latin typeface="+mn-lt"/>
                        </a:rPr>
                        <a:t>EV à 65 ans</a:t>
                      </a:r>
                      <a:endParaRPr lang="fr-FR" sz="1400" b="1" dirty="0">
                        <a:effectLst/>
                        <a:latin typeface="+mn-lt"/>
                        <a:ea typeface="Times New Roman" panose="02020603050405020304" pitchFamily="18" charset="0"/>
                      </a:endParaRPr>
                    </a:p>
                  </a:txBody>
                  <a:tcPr marL="68580" marR="68580" marT="0" marB="0">
                    <a:lnR w="12700" cmpd="sng">
                      <a:noFill/>
                    </a:lnR>
                  </a:tcPr>
                </a:tc>
                <a:tc hMerge="1">
                  <a:txBody>
                    <a:bodyPr/>
                    <a:lstStyle/>
                    <a:p>
                      <a:pPr algn="ctr">
                        <a:spcAft>
                          <a:spcPts val="0"/>
                        </a:spcAft>
                      </a:pPr>
                      <a:endParaRPr lang="fr-FR" sz="1400" dirty="0">
                        <a:effectLst/>
                        <a:latin typeface="Times New Roman" panose="02020603050405020304" pitchFamily="18" charset="0"/>
                        <a:ea typeface="Times New Roman" panose="02020603050405020304" pitchFamily="18" charset="0"/>
                      </a:endParaRPr>
                    </a:p>
                  </a:txBody>
                  <a:tcPr marL="68580" marR="68580" marT="0" marB="0">
                    <a:lnR w="12700" cmpd="sng">
                      <a:noFill/>
                    </a:lnR>
                  </a:tcPr>
                </a:tc>
                <a:tc hMerge="1">
                  <a:txBody>
                    <a:bodyPr/>
                    <a:lstStyle/>
                    <a:p>
                      <a:pPr algn="ctr">
                        <a:spcAft>
                          <a:spcPts val="0"/>
                        </a:spcAft>
                      </a:pPr>
                      <a:endParaRPr lang="fr-FR" sz="1400" b="1" dirty="0">
                        <a:effectLst/>
                        <a:latin typeface="+mn-lt"/>
                        <a:ea typeface="Times New Roman" panose="02020603050405020304" pitchFamily="18" charset="0"/>
                      </a:endParaRPr>
                    </a:p>
                  </a:txBody>
                  <a:tcPr marL="68580" marR="68580" marT="0" marB="0">
                    <a:lnR w="12700" cmpd="sng">
                      <a:noFill/>
                    </a:lnR>
                  </a:tcPr>
                </a:tc>
                <a:extLst>
                  <a:ext uri="{0D108BD9-81ED-4DB2-BD59-A6C34878D82A}">
                    <a16:rowId xmlns:a16="http://schemas.microsoft.com/office/drawing/2014/main" val="3581140591"/>
                  </a:ext>
                </a:extLst>
              </a:tr>
              <a:tr h="580786">
                <a:tc>
                  <a:txBody>
                    <a:bodyPr/>
                    <a:lstStyle/>
                    <a:p>
                      <a:pPr algn="ctr">
                        <a:spcAft>
                          <a:spcPts val="0"/>
                        </a:spcAft>
                      </a:pPr>
                      <a:endParaRPr lang="fr-FR" sz="1400" b="1" dirty="0" smtClean="0">
                        <a:solidFill>
                          <a:srgbClr val="00368B"/>
                        </a:solidFill>
                        <a:effectLst/>
                        <a:latin typeface="+mn-lt"/>
                      </a:endParaRPr>
                    </a:p>
                  </a:txBody>
                  <a:tcPr marL="68580" marR="68580" marT="0" marB="0" anchor="ctr" anchorCtr="1">
                    <a:solidFill>
                      <a:schemeClr val="accent1">
                        <a:lumMod val="20000"/>
                        <a:lumOff val="80000"/>
                      </a:schemeClr>
                    </a:solidFill>
                  </a:tcPr>
                </a:tc>
                <a:tc>
                  <a:txBody>
                    <a:bodyPr/>
                    <a:lstStyle/>
                    <a:p>
                      <a:pPr algn="ctr">
                        <a:spcAft>
                          <a:spcPts val="0"/>
                        </a:spcAft>
                      </a:pPr>
                      <a:r>
                        <a:rPr lang="fr-FR" sz="1400" b="1" dirty="0" smtClean="0">
                          <a:solidFill>
                            <a:srgbClr val="00368B"/>
                          </a:solidFill>
                          <a:effectLst/>
                          <a:latin typeface="+mn-lt"/>
                        </a:rPr>
                        <a:t>Femmes</a:t>
                      </a:r>
                    </a:p>
                  </a:txBody>
                  <a:tcPr marL="68580" marR="68580" marT="0" marB="0" anchor="ctr">
                    <a:solidFill>
                      <a:schemeClr val="accent1">
                        <a:lumMod val="20000"/>
                        <a:lumOff val="80000"/>
                      </a:schemeClr>
                    </a:solidFill>
                  </a:tcPr>
                </a:tc>
                <a:tc>
                  <a:txBody>
                    <a:bodyPr/>
                    <a:lstStyle/>
                    <a:p>
                      <a:pPr algn="ctr">
                        <a:spcAft>
                          <a:spcPts val="0"/>
                        </a:spcAft>
                      </a:pPr>
                      <a:r>
                        <a:rPr lang="fr-FR" sz="1400" b="1" dirty="0" smtClean="0">
                          <a:solidFill>
                            <a:srgbClr val="00368B"/>
                          </a:solidFill>
                          <a:effectLst/>
                          <a:latin typeface="+mn-lt"/>
                        </a:rPr>
                        <a:t>Hommes</a:t>
                      </a:r>
                    </a:p>
                  </a:txBody>
                  <a:tcPr marL="68580" marR="68580" marT="0" marB="0" anchor="ctr">
                    <a:lnR w="12700" cmpd="sng">
                      <a:noFill/>
                    </a:lnR>
                    <a:solidFill>
                      <a:schemeClr val="accent1">
                        <a:lumMod val="20000"/>
                        <a:lumOff val="80000"/>
                      </a:schemeClr>
                    </a:solidFill>
                  </a:tcPr>
                </a:tc>
                <a:extLst>
                  <a:ext uri="{0D108BD9-81ED-4DB2-BD59-A6C34878D82A}">
                    <a16:rowId xmlns:a16="http://schemas.microsoft.com/office/drawing/2014/main" val="2152941467"/>
                  </a:ext>
                </a:extLst>
              </a:tr>
              <a:tr h="580786">
                <a:tc>
                  <a:txBody>
                    <a:bodyPr/>
                    <a:lstStyle/>
                    <a:p>
                      <a:pPr algn="ctr">
                        <a:spcAft>
                          <a:spcPts val="0"/>
                        </a:spcAft>
                      </a:pPr>
                      <a:r>
                        <a:rPr lang="fr-FR" sz="1400" b="1" dirty="0" smtClean="0">
                          <a:solidFill>
                            <a:srgbClr val="00368B"/>
                          </a:solidFill>
                          <a:effectLst/>
                          <a:latin typeface="+mn-lt"/>
                        </a:rPr>
                        <a:t>2020 </a:t>
                      </a:r>
                    </a:p>
                  </a:txBody>
                  <a:tcPr marL="68580" marR="68580" marT="0" marB="0" anchor="ctr" anchorCtr="1">
                    <a:solidFill>
                      <a:schemeClr val="accent1">
                        <a:lumMod val="20000"/>
                        <a:lumOff val="80000"/>
                      </a:schemeClr>
                    </a:solidFill>
                  </a:tcPr>
                </a:tc>
                <a:tc>
                  <a:txBody>
                    <a:bodyPr/>
                    <a:lstStyle/>
                    <a:p>
                      <a:pPr algn="ctr">
                        <a:spcAft>
                          <a:spcPts val="0"/>
                        </a:spcAft>
                      </a:pPr>
                      <a:r>
                        <a:rPr lang="fr-FR" sz="1400" b="1" dirty="0" smtClean="0">
                          <a:solidFill>
                            <a:srgbClr val="00368B"/>
                          </a:solidFill>
                          <a:effectLst/>
                          <a:latin typeface="+mn-lt"/>
                        </a:rPr>
                        <a:t>22,9 ans</a:t>
                      </a:r>
                    </a:p>
                  </a:txBody>
                  <a:tcPr marL="68580" marR="68580" marT="0" marB="0" anchor="ctr">
                    <a:solidFill>
                      <a:schemeClr val="accent1">
                        <a:lumMod val="20000"/>
                        <a:lumOff val="80000"/>
                      </a:schemeClr>
                    </a:solidFill>
                  </a:tcPr>
                </a:tc>
                <a:tc>
                  <a:txBody>
                    <a:bodyPr/>
                    <a:lstStyle/>
                    <a:p>
                      <a:pPr algn="ctr">
                        <a:spcAft>
                          <a:spcPts val="0"/>
                        </a:spcAft>
                      </a:pPr>
                      <a:r>
                        <a:rPr lang="fr-FR" sz="1400" b="1" dirty="0" smtClean="0">
                          <a:solidFill>
                            <a:srgbClr val="00368B"/>
                          </a:solidFill>
                          <a:effectLst/>
                          <a:latin typeface="+mn-lt"/>
                        </a:rPr>
                        <a:t>18,9 ans</a:t>
                      </a:r>
                    </a:p>
                  </a:txBody>
                  <a:tcPr marL="68580" marR="68580" marT="0" marB="0" anchor="ctr">
                    <a:lnR w="12700" cmpd="sng">
                      <a:noFill/>
                    </a:lnR>
                    <a:solidFill>
                      <a:schemeClr val="accent1">
                        <a:lumMod val="20000"/>
                        <a:lumOff val="80000"/>
                      </a:schemeClr>
                    </a:solidFill>
                  </a:tcPr>
                </a:tc>
                <a:extLst>
                  <a:ext uri="{0D108BD9-81ED-4DB2-BD59-A6C34878D82A}">
                    <a16:rowId xmlns:a16="http://schemas.microsoft.com/office/drawing/2014/main" val="3341757375"/>
                  </a:ext>
                </a:extLst>
              </a:tr>
              <a:tr h="580786">
                <a:tc>
                  <a:txBody>
                    <a:bodyPr/>
                    <a:lstStyle/>
                    <a:p>
                      <a:pPr algn="ctr">
                        <a:spcAft>
                          <a:spcPts val="0"/>
                        </a:spcAft>
                      </a:pPr>
                      <a:r>
                        <a:rPr lang="fr-FR" sz="1400" b="1" dirty="0" smtClean="0">
                          <a:solidFill>
                            <a:srgbClr val="00368B"/>
                          </a:solidFill>
                          <a:effectLst/>
                          <a:latin typeface="+mn-lt"/>
                          <a:ea typeface="Times New Roman" panose="02020603050405020304" pitchFamily="18" charset="0"/>
                        </a:rPr>
                        <a:t>2023(p)</a:t>
                      </a:r>
                      <a:endParaRPr lang="fr-FR" sz="1400" b="1" dirty="0">
                        <a:solidFill>
                          <a:srgbClr val="00368B"/>
                        </a:solidFill>
                        <a:effectLst/>
                        <a:latin typeface="+mn-lt"/>
                        <a:ea typeface="Times New Roman" panose="02020603050405020304" pitchFamily="18" charset="0"/>
                      </a:endParaRPr>
                    </a:p>
                  </a:txBody>
                  <a:tcPr marL="68580" marR="68580" marT="0" marB="0" anchor="ctr" anchorCtr="1">
                    <a:solidFill>
                      <a:schemeClr val="accent1">
                        <a:lumMod val="20000"/>
                        <a:lumOff val="80000"/>
                      </a:schemeClr>
                    </a:solidFill>
                  </a:tcPr>
                </a:tc>
                <a:tc>
                  <a:txBody>
                    <a:bodyPr/>
                    <a:lstStyle/>
                    <a:p>
                      <a:pPr algn="ctr">
                        <a:spcAft>
                          <a:spcPts val="0"/>
                        </a:spcAft>
                      </a:pPr>
                      <a:r>
                        <a:rPr lang="fr-FR" sz="1400" b="1" dirty="0" smtClean="0">
                          <a:solidFill>
                            <a:srgbClr val="00368B"/>
                          </a:solidFill>
                          <a:effectLst/>
                          <a:latin typeface="+mn-lt"/>
                          <a:ea typeface="Times New Roman" panose="02020603050405020304" pitchFamily="18" charset="0"/>
                        </a:rPr>
                        <a:t>23,6 ans</a:t>
                      </a:r>
                      <a:endParaRPr lang="fr-FR" sz="1400" b="1" dirty="0">
                        <a:solidFill>
                          <a:srgbClr val="00368B"/>
                        </a:solidFill>
                        <a:effectLst/>
                        <a:latin typeface="+mn-lt"/>
                        <a:ea typeface="Times New Roman" panose="02020603050405020304" pitchFamily="18" charset="0"/>
                      </a:endParaRPr>
                    </a:p>
                  </a:txBody>
                  <a:tcPr marL="68580" marR="68580" marT="0" marB="0" anchor="ctr">
                    <a:solidFill>
                      <a:schemeClr val="accent1">
                        <a:lumMod val="20000"/>
                        <a:lumOff val="80000"/>
                      </a:schemeClr>
                    </a:solidFill>
                  </a:tcPr>
                </a:tc>
                <a:tc>
                  <a:txBody>
                    <a:bodyPr/>
                    <a:lstStyle/>
                    <a:p>
                      <a:pPr algn="ctr">
                        <a:spcAft>
                          <a:spcPts val="0"/>
                        </a:spcAft>
                      </a:pPr>
                      <a:r>
                        <a:rPr lang="fr-FR" sz="1400" b="1" dirty="0" smtClean="0">
                          <a:solidFill>
                            <a:srgbClr val="00368B"/>
                          </a:solidFill>
                          <a:effectLst/>
                          <a:latin typeface="+mn-lt"/>
                          <a:ea typeface="Times New Roman" panose="02020603050405020304" pitchFamily="18" charset="0"/>
                        </a:rPr>
                        <a:t>19,8 ans</a:t>
                      </a:r>
                      <a:endParaRPr lang="fr-FR" sz="1400" b="1" dirty="0">
                        <a:solidFill>
                          <a:srgbClr val="00368B"/>
                        </a:solidFill>
                        <a:effectLst/>
                        <a:latin typeface="+mn-lt"/>
                        <a:ea typeface="Times New Roman" panose="02020603050405020304" pitchFamily="18" charset="0"/>
                      </a:endParaRPr>
                    </a:p>
                  </a:txBody>
                  <a:tcPr marL="68580" marR="68580" marT="0" marB="0" anchor="ctr">
                    <a:lnR w="12700" cmpd="sng">
                      <a:noFill/>
                    </a:lnR>
                    <a:solidFill>
                      <a:schemeClr val="accent1">
                        <a:lumMod val="20000"/>
                        <a:lumOff val="80000"/>
                      </a:schemeClr>
                    </a:solidFill>
                  </a:tcPr>
                </a:tc>
                <a:extLst>
                  <a:ext uri="{0D108BD9-81ED-4DB2-BD59-A6C34878D82A}">
                    <a16:rowId xmlns:a16="http://schemas.microsoft.com/office/drawing/2014/main" val="3253064595"/>
                  </a:ext>
                </a:extLst>
              </a:tr>
              <a:tr h="580786">
                <a:tc>
                  <a:txBody>
                    <a:bodyPr/>
                    <a:lstStyle/>
                    <a:p>
                      <a:pPr algn="ctr">
                        <a:spcAft>
                          <a:spcPts val="0"/>
                        </a:spcAft>
                      </a:pPr>
                      <a:r>
                        <a:rPr lang="fr-FR" sz="1400" b="1" dirty="0" smtClean="0">
                          <a:solidFill>
                            <a:srgbClr val="00368B"/>
                          </a:solidFill>
                          <a:effectLst/>
                          <a:latin typeface="+mn-lt"/>
                          <a:ea typeface="Times New Roman" panose="02020603050405020304" pitchFamily="18" charset="0"/>
                        </a:rPr>
                        <a:t>2070</a:t>
                      </a:r>
                      <a:endParaRPr lang="fr-FR" sz="1400" b="1" dirty="0">
                        <a:solidFill>
                          <a:srgbClr val="00368B"/>
                        </a:solidFill>
                        <a:effectLst/>
                        <a:latin typeface="+mn-lt"/>
                        <a:ea typeface="Times New Roman" panose="02020603050405020304" pitchFamily="18" charset="0"/>
                      </a:endParaRPr>
                    </a:p>
                  </a:txBody>
                  <a:tcPr marL="68580" marR="68580" marT="0" marB="0" anchor="ctr" anchorCtr="1">
                    <a:solidFill>
                      <a:schemeClr val="accent1">
                        <a:lumMod val="20000"/>
                        <a:lumOff val="80000"/>
                      </a:schemeClr>
                    </a:solidFill>
                  </a:tcPr>
                </a:tc>
                <a:tc>
                  <a:txBody>
                    <a:bodyPr/>
                    <a:lstStyle/>
                    <a:p>
                      <a:pPr algn="ctr">
                        <a:spcAft>
                          <a:spcPts val="0"/>
                        </a:spcAft>
                      </a:pPr>
                      <a:r>
                        <a:rPr lang="fr-FR" sz="1400" b="1" dirty="0" smtClean="0">
                          <a:solidFill>
                            <a:srgbClr val="00368B"/>
                          </a:solidFill>
                          <a:effectLst/>
                          <a:latin typeface="+mn-lt"/>
                          <a:ea typeface="Times New Roman" panose="02020603050405020304" pitchFamily="18" charset="0"/>
                        </a:rPr>
                        <a:t>26,7 ans</a:t>
                      </a:r>
                      <a:endParaRPr lang="fr-FR" sz="1400" b="1" dirty="0">
                        <a:solidFill>
                          <a:srgbClr val="00368B"/>
                        </a:solidFill>
                        <a:effectLst/>
                        <a:latin typeface="+mn-lt"/>
                        <a:ea typeface="Times New Roman" panose="02020603050405020304" pitchFamily="18" charset="0"/>
                      </a:endParaRPr>
                    </a:p>
                  </a:txBody>
                  <a:tcPr marL="68580" marR="68580" marT="0" marB="0" anchor="ctr">
                    <a:solidFill>
                      <a:schemeClr val="accent1">
                        <a:lumMod val="20000"/>
                        <a:lumOff val="80000"/>
                      </a:schemeClr>
                    </a:solidFill>
                  </a:tcPr>
                </a:tc>
                <a:tc>
                  <a:txBody>
                    <a:bodyPr/>
                    <a:lstStyle/>
                    <a:p>
                      <a:pPr algn="ctr">
                        <a:spcAft>
                          <a:spcPts val="0"/>
                        </a:spcAft>
                      </a:pPr>
                      <a:r>
                        <a:rPr lang="fr-FR" sz="1400" b="1" dirty="0" smtClean="0">
                          <a:solidFill>
                            <a:srgbClr val="00368B"/>
                          </a:solidFill>
                          <a:effectLst/>
                          <a:latin typeface="+mn-lt"/>
                          <a:ea typeface="Times New Roman" panose="02020603050405020304" pitchFamily="18" charset="0"/>
                        </a:rPr>
                        <a:t>24,8 ans</a:t>
                      </a:r>
                      <a:endParaRPr lang="fr-FR" sz="1400" b="1" dirty="0">
                        <a:solidFill>
                          <a:srgbClr val="00368B"/>
                        </a:solidFill>
                        <a:effectLst/>
                        <a:latin typeface="+mn-lt"/>
                        <a:ea typeface="Times New Roman" panose="02020603050405020304" pitchFamily="18" charset="0"/>
                      </a:endParaRPr>
                    </a:p>
                  </a:txBody>
                  <a:tcPr marL="68580" marR="68580" marT="0" marB="0" anchor="ctr">
                    <a:lnR w="12700" cmpd="sng">
                      <a:noFill/>
                    </a:lnR>
                    <a:solidFill>
                      <a:schemeClr val="accent1">
                        <a:lumMod val="20000"/>
                        <a:lumOff val="80000"/>
                      </a:schemeClr>
                    </a:solidFill>
                  </a:tcPr>
                </a:tc>
                <a:extLst>
                  <a:ext uri="{0D108BD9-81ED-4DB2-BD59-A6C34878D82A}">
                    <a16:rowId xmlns:a16="http://schemas.microsoft.com/office/drawing/2014/main" val="3091422165"/>
                  </a:ext>
                </a:extLst>
              </a:tr>
            </a:tbl>
          </a:graphicData>
        </a:graphic>
      </p:graphicFrame>
      <p:sp>
        <p:nvSpPr>
          <p:cNvPr id="13" name="ZoneTexte 12"/>
          <p:cNvSpPr txBox="1"/>
          <p:nvPr/>
        </p:nvSpPr>
        <p:spPr>
          <a:xfrm>
            <a:off x="260251" y="1778324"/>
            <a:ext cx="5569408" cy="923330"/>
          </a:xfrm>
          <a:prstGeom prst="rect">
            <a:avLst/>
          </a:prstGeom>
          <a:noFill/>
        </p:spPr>
        <p:txBody>
          <a:bodyPr wrap="square" rtlCol="0">
            <a:spAutoFit/>
          </a:bodyPr>
          <a:lstStyle/>
          <a:p>
            <a:pPr algn="ctr"/>
            <a:r>
              <a:rPr lang="fr-FR" b="1" dirty="0" smtClean="0">
                <a:solidFill>
                  <a:schemeClr val="tx1">
                    <a:lumMod val="65000"/>
                    <a:lumOff val="35000"/>
                  </a:schemeClr>
                </a:solidFill>
              </a:rPr>
              <a:t>Espérance de vie à 65 ans : hypothèse centrale des projections démographiques Insee (2021) et observations </a:t>
            </a:r>
            <a:endParaRPr lang="fr-FR" b="1" dirty="0">
              <a:solidFill>
                <a:schemeClr val="tx1">
                  <a:lumMod val="65000"/>
                  <a:lumOff val="35000"/>
                </a:schemeClr>
              </a:solidFill>
            </a:endParaRPr>
          </a:p>
        </p:txBody>
      </p:sp>
      <p:sp>
        <p:nvSpPr>
          <p:cNvPr id="3" name="Espace réservé du numéro de diapositive 2"/>
          <p:cNvSpPr>
            <a:spLocks noGrp="1"/>
          </p:cNvSpPr>
          <p:nvPr>
            <p:ph type="sldNum" sz="quarter" idx="12"/>
          </p:nvPr>
        </p:nvSpPr>
        <p:spPr/>
        <p:txBody>
          <a:bodyPr/>
          <a:lstStyle/>
          <a:p>
            <a:fld id="{467CB4ED-C4F0-4BE4-B4AC-8A395D5C1AD8}" type="slidenum">
              <a:rPr lang="fr-FR" smtClean="0"/>
              <a:t>8</a:t>
            </a:fld>
            <a:endParaRPr lang="fr-FR" dirty="0"/>
          </a:p>
        </p:txBody>
      </p:sp>
      <p:sp>
        <p:nvSpPr>
          <p:cNvPr id="9" name="Rectangle 8"/>
          <p:cNvSpPr/>
          <p:nvPr/>
        </p:nvSpPr>
        <p:spPr>
          <a:xfrm>
            <a:off x="239448" y="2500493"/>
            <a:ext cx="2808000" cy="338554"/>
          </a:xfrm>
          <a:prstGeom prst="rect">
            <a:avLst/>
          </a:prstGeom>
        </p:spPr>
        <p:txBody>
          <a:bodyPr wrap="square">
            <a:spAutoFit/>
          </a:bodyPr>
          <a:lstStyle/>
          <a:p>
            <a:pPr algn="ctr"/>
            <a:r>
              <a:rPr lang="fr-FR" sz="1600" b="1" dirty="0" smtClean="0">
                <a:solidFill>
                  <a:schemeClr val="tx1">
                    <a:lumMod val="65000"/>
                    <a:lumOff val="35000"/>
                  </a:schemeClr>
                </a:solidFill>
              </a:rPr>
              <a:t>Femmes</a:t>
            </a:r>
            <a:endParaRPr lang="fr-FR" sz="1600" b="1" dirty="0">
              <a:solidFill>
                <a:schemeClr val="tx1">
                  <a:lumMod val="65000"/>
                  <a:lumOff val="35000"/>
                </a:schemeClr>
              </a:solidFill>
            </a:endParaRPr>
          </a:p>
        </p:txBody>
      </p:sp>
      <p:pic>
        <p:nvPicPr>
          <p:cNvPr id="7" name="Image 6"/>
          <p:cNvPicPr>
            <a:picLocks noChangeAspect="1"/>
          </p:cNvPicPr>
          <p:nvPr/>
        </p:nvPicPr>
        <p:blipFill>
          <a:blip r:embed="rId2"/>
          <a:stretch>
            <a:fillRect/>
          </a:stretch>
        </p:blipFill>
        <p:spPr>
          <a:xfrm>
            <a:off x="230483" y="2854497"/>
            <a:ext cx="5599176" cy="2817876"/>
          </a:xfrm>
          <a:prstGeom prst="rect">
            <a:avLst/>
          </a:prstGeom>
        </p:spPr>
      </p:pic>
      <p:sp>
        <p:nvSpPr>
          <p:cNvPr id="11" name="Rectangle 10"/>
          <p:cNvSpPr/>
          <p:nvPr/>
        </p:nvSpPr>
        <p:spPr>
          <a:xfrm>
            <a:off x="3021659" y="2500493"/>
            <a:ext cx="2808000" cy="338554"/>
          </a:xfrm>
          <a:prstGeom prst="rect">
            <a:avLst/>
          </a:prstGeom>
        </p:spPr>
        <p:txBody>
          <a:bodyPr wrap="square">
            <a:spAutoFit/>
          </a:bodyPr>
          <a:lstStyle/>
          <a:p>
            <a:pPr algn="ctr"/>
            <a:r>
              <a:rPr lang="fr-FR" sz="1600" b="1" dirty="0" smtClean="0">
                <a:solidFill>
                  <a:schemeClr val="tx1">
                    <a:lumMod val="65000"/>
                    <a:lumOff val="35000"/>
                  </a:schemeClr>
                </a:solidFill>
              </a:rPr>
              <a:t>Hommes</a:t>
            </a:r>
            <a:endParaRPr lang="fr-FR" sz="1600" b="1" dirty="0">
              <a:solidFill>
                <a:schemeClr val="tx1">
                  <a:lumMod val="65000"/>
                  <a:lumOff val="35000"/>
                </a:schemeClr>
              </a:solidFill>
            </a:endParaRPr>
          </a:p>
        </p:txBody>
      </p:sp>
      <p:sp>
        <p:nvSpPr>
          <p:cNvPr id="12" name="Rectangle 11"/>
          <p:cNvSpPr/>
          <p:nvPr/>
        </p:nvSpPr>
        <p:spPr>
          <a:xfrm>
            <a:off x="232186" y="5675902"/>
            <a:ext cx="7710543" cy="461665"/>
          </a:xfrm>
          <a:prstGeom prst="rect">
            <a:avLst/>
          </a:prstGeom>
        </p:spPr>
        <p:txBody>
          <a:bodyPr wrap="square">
            <a:spAutoFit/>
          </a:bodyPr>
          <a:lstStyle/>
          <a:p>
            <a:r>
              <a:rPr lang="fr-FR" sz="1200" i="1" dirty="0">
                <a:latin typeface="+mn-lt"/>
                <a:cs typeface="Times New Roman" panose="02020603050405020304" pitchFamily="18" charset="0"/>
              </a:rPr>
              <a:t>Champ : France hors Mayotte jusqu’en 2013, France entière à partir de 2014.</a:t>
            </a:r>
          </a:p>
          <a:p>
            <a:r>
              <a:rPr lang="fr-FR" sz="1200" i="1" dirty="0">
                <a:latin typeface="+mn-lt"/>
                <a:cs typeface="Times New Roman" panose="02020603050405020304" pitchFamily="18" charset="0"/>
              </a:rPr>
              <a:t>Source : INSEE, estimations de population (provisoires pour </a:t>
            </a:r>
            <a:r>
              <a:rPr lang="fr-FR" sz="1200" i="1" dirty="0" smtClean="0">
                <a:latin typeface="+mn-lt"/>
                <a:cs typeface="Times New Roman" panose="02020603050405020304" pitchFamily="18" charset="0"/>
              </a:rPr>
              <a:t>2021-2023)  </a:t>
            </a:r>
            <a:r>
              <a:rPr lang="fr-FR" sz="1200" i="1" dirty="0">
                <a:latin typeface="+mn-lt"/>
                <a:cs typeface="Times New Roman" panose="02020603050405020304" pitchFamily="18" charset="0"/>
              </a:rPr>
              <a:t>et projections de population 2021-2070.</a:t>
            </a:r>
          </a:p>
        </p:txBody>
      </p:sp>
    </p:spTree>
    <p:extLst>
      <p:ext uri="{BB962C8B-B14F-4D97-AF65-F5344CB8AC3E}">
        <p14:creationId xmlns:p14="http://schemas.microsoft.com/office/powerpoint/2010/main" val="42941564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5"/>
          <p:cNvSpPr txBox="1">
            <a:spLocks/>
          </p:cNvSpPr>
          <p:nvPr/>
        </p:nvSpPr>
        <p:spPr>
          <a:xfrm>
            <a:off x="940076" y="574935"/>
            <a:ext cx="7893828" cy="710940"/>
          </a:xfrm>
          <a:prstGeom prst="rect">
            <a:avLst/>
          </a:prstGeom>
        </p:spPr>
        <p:txBody>
          <a:bodyPr/>
          <a:lst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1828800" algn="l" defTabSz="457200" rtl="0" eaLnBrk="0" fontAlgn="base" hangingPunct="0">
              <a:spcBef>
                <a:spcPct val="20000"/>
              </a:spcBef>
              <a:spcAft>
                <a:spcPct val="0"/>
              </a:spcAft>
              <a:buFont typeface="Arial" charset="0"/>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fr-FR" sz="3150" b="1" dirty="0" smtClean="0">
                <a:solidFill>
                  <a:srgbClr val="00368B"/>
                </a:solidFill>
              </a:rPr>
              <a:t>Les hypothèses démographiques : un solde migratoire de 70 000 personnes par an</a:t>
            </a:r>
            <a:endParaRPr lang="fr-FR" sz="3150" b="1" dirty="0">
              <a:solidFill>
                <a:srgbClr val="00368B"/>
              </a:solidFill>
            </a:endParaRPr>
          </a:p>
        </p:txBody>
      </p:sp>
      <p:graphicFrame>
        <p:nvGraphicFramePr>
          <p:cNvPr id="5" name="Tableau 4"/>
          <p:cNvGraphicFramePr>
            <a:graphicFrameLocks noGrp="1"/>
          </p:cNvGraphicFramePr>
          <p:nvPr>
            <p:extLst>
              <p:ext uri="{D42A27DB-BD31-4B8C-83A1-F6EECF244321}">
                <p14:modId xmlns:p14="http://schemas.microsoft.com/office/powerpoint/2010/main" val="1533990307"/>
              </p:ext>
            </p:extLst>
          </p:nvPr>
        </p:nvGraphicFramePr>
        <p:xfrm>
          <a:off x="6786871" y="2936987"/>
          <a:ext cx="2144972" cy="2613538"/>
        </p:xfrm>
        <a:graphic>
          <a:graphicData uri="http://schemas.openxmlformats.org/drawingml/2006/table">
            <a:tbl>
              <a:tblPr firstRow="1" firstCol="1" bandRow="1">
                <a:tableStyleId>{5C22544A-7EE6-4342-B048-85BDC9FD1C3A}</a:tableStyleId>
              </a:tblPr>
              <a:tblGrid>
                <a:gridCol w="1072486">
                  <a:extLst>
                    <a:ext uri="{9D8B030D-6E8A-4147-A177-3AD203B41FA5}">
                      <a16:colId xmlns:a16="http://schemas.microsoft.com/office/drawing/2014/main" val="4121580435"/>
                    </a:ext>
                  </a:extLst>
                </a:gridCol>
                <a:gridCol w="1072486">
                  <a:extLst>
                    <a:ext uri="{9D8B030D-6E8A-4147-A177-3AD203B41FA5}">
                      <a16:colId xmlns:a16="http://schemas.microsoft.com/office/drawing/2014/main" val="419528795"/>
                    </a:ext>
                  </a:extLst>
                </a:gridCol>
              </a:tblGrid>
              <a:tr h="290394">
                <a:tc gridSpan="2">
                  <a:txBody>
                    <a:bodyPr/>
                    <a:lstStyle/>
                    <a:p>
                      <a:pPr algn="ctr">
                        <a:spcAft>
                          <a:spcPts val="0"/>
                        </a:spcAft>
                      </a:pPr>
                      <a:r>
                        <a:rPr lang="fr-FR" sz="1400" b="1" dirty="0" smtClean="0">
                          <a:effectLst/>
                          <a:latin typeface="+mn-lt"/>
                        </a:rPr>
                        <a:t>Solde migratoire</a:t>
                      </a:r>
                      <a:endParaRPr lang="fr-FR" sz="1400" b="1" dirty="0">
                        <a:effectLst/>
                        <a:latin typeface="+mn-lt"/>
                        <a:ea typeface="Times New Roman" panose="02020603050405020304" pitchFamily="18" charset="0"/>
                      </a:endParaRPr>
                    </a:p>
                  </a:txBody>
                  <a:tcPr marL="68580" marR="68580" marT="0" marB="0">
                    <a:lnR w="12700" cmpd="sng">
                      <a:noFill/>
                    </a:lnR>
                  </a:tcPr>
                </a:tc>
                <a:tc hMerge="1">
                  <a:txBody>
                    <a:bodyPr/>
                    <a:lstStyle/>
                    <a:p>
                      <a:pPr algn="ctr">
                        <a:spcAft>
                          <a:spcPts val="0"/>
                        </a:spcAft>
                      </a:pPr>
                      <a:endParaRPr lang="fr-FR" sz="1400" dirty="0">
                        <a:effectLst/>
                        <a:latin typeface="Times New Roman" panose="02020603050405020304" pitchFamily="18" charset="0"/>
                        <a:ea typeface="Times New Roman" panose="02020603050405020304" pitchFamily="18" charset="0"/>
                      </a:endParaRPr>
                    </a:p>
                  </a:txBody>
                  <a:tcPr marL="68580" marR="68580" marT="0" marB="0">
                    <a:lnR w="12700" cmpd="sng">
                      <a:noFill/>
                    </a:lnR>
                  </a:tcPr>
                </a:tc>
                <a:extLst>
                  <a:ext uri="{0D108BD9-81ED-4DB2-BD59-A6C34878D82A}">
                    <a16:rowId xmlns:a16="http://schemas.microsoft.com/office/drawing/2014/main" val="3581140591"/>
                  </a:ext>
                </a:extLst>
              </a:tr>
              <a:tr h="580786">
                <a:tc>
                  <a:txBody>
                    <a:bodyPr/>
                    <a:lstStyle/>
                    <a:p>
                      <a:pPr algn="ctr">
                        <a:spcAft>
                          <a:spcPts val="0"/>
                        </a:spcAft>
                      </a:pPr>
                      <a:r>
                        <a:rPr lang="fr-FR" sz="1400" b="1" dirty="0" smtClean="0">
                          <a:solidFill>
                            <a:srgbClr val="00368B"/>
                          </a:solidFill>
                          <a:effectLst/>
                          <a:latin typeface="+mn-lt"/>
                        </a:rPr>
                        <a:t>2020</a:t>
                      </a:r>
                    </a:p>
                  </a:txBody>
                  <a:tcPr marL="68580" marR="68580" marT="0" marB="0" anchor="ctr" anchorCtr="1">
                    <a:solidFill>
                      <a:schemeClr val="accent1">
                        <a:lumMod val="20000"/>
                        <a:lumOff val="80000"/>
                      </a:schemeClr>
                    </a:solidFill>
                  </a:tcPr>
                </a:tc>
                <a:tc>
                  <a:txBody>
                    <a:bodyPr/>
                    <a:lstStyle/>
                    <a:p>
                      <a:pPr algn="ctr">
                        <a:spcAft>
                          <a:spcPts val="0"/>
                        </a:spcAft>
                      </a:pPr>
                      <a:r>
                        <a:rPr lang="fr-FR" sz="1400" b="1" dirty="0" smtClean="0">
                          <a:solidFill>
                            <a:srgbClr val="00368B"/>
                          </a:solidFill>
                          <a:effectLst/>
                          <a:latin typeface="+mn-lt"/>
                        </a:rPr>
                        <a:t>223 000</a:t>
                      </a:r>
                    </a:p>
                  </a:txBody>
                  <a:tcPr marL="68580" marR="68580" marT="0" marB="0" anchor="ctr">
                    <a:lnR w="12700" cmpd="sng">
                      <a:noFill/>
                    </a:lnR>
                    <a:solidFill>
                      <a:schemeClr val="accent1">
                        <a:lumMod val="20000"/>
                        <a:lumOff val="80000"/>
                      </a:schemeClr>
                    </a:solidFill>
                  </a:tcPr>
                </a:tc>
                <a:extLst>
                  <a:ext uri="{0D108BD9-81ED-4DB2-BD59-A6C34878D82A}">
                    <a16:rowId xmlns:a16="http://schemas.microsoft.com/office/drawing/2014/main" val="3341757375"/>
                  </a:ext>
                </a:extLst>
              </a:tr>
              <a:tr h="580786">
                <a:tc>
                  <a:txBody>
                    <a:bodyPr/>
                    <a:lstStyle/>
                    <a:p>
                      <a:pPr algn="ctr">
                        <a:spcAft>
                          <a:spcPts val="0"/>
                        </a:spcAft>
                      </a:pPr>
                      <a:r>
                        <a:rPr lang="fr-FR" sz="1400" b="1" dirty="0" smtClean="0">
                          <a:solidFill>
                            <a:srgbClr val="00368B"/>
                          </a:solidFill>
                          <a:effectLst/>
                          <a:latin typeface="+mn-lt"/>
                          <a:ea typeface="Times New Roman" panose="02020603050405020304" pitchFamily="18" charset="0"/>
                        </a:rPr>
                        <a:t>2023(p)</a:t>
                      </a:r>
                      <a:endParaRPr lang="fr-FR" sz="1400" b="1" dirty="0">
                        <a:solidFill>
                          <a:srgbClr val="00368B"/>
                        </a:solidFill>
                        <a:effectLst/>
                        <a:latin typeface="+mn-lt"/>
                        <a:ea typeface="Times New Roman" panose="02020603050405020304" pitchFamily="18" charset="0"/>
                      </a:endParaRPr>
                    </a:p>
                  </a:txBody>
                  <a:tcPr marL="68580" marR="68580" marT="0" marB="0" anchor="ctr" anchorCtr="1">
                    <a:solidFill>
                      <a:schemeClr val="accent1">
                        <a:lumMod val="20000"/>
                        <a:lumOff val="80000"/>
                      </a:schemeClr>
                    </a:solidFill>
                  </a:tcPr>
                </a:tc>
                <a:tc>
                  <a:txBody>
                    <a:bodyPr/>
                    <a:lstStyle/>
                    <a:p>
                      <a:pPr algn="ctr">
                        <a:spcAft>
                          <a:spcPts val="0"/>
                        </a:spcAft>
                      </a:pPr>
                      <a:r>
                        <a:rPr lang="fr-FR" sz="1400" b="1" dirty="0" smtClean="0">
                          <a:solidFill>
                            <a:srgbClr val="00368B"/>
                          </a:solidFill>
                          <a:effectLst/>
                          <a:latin typeface="+mn-lt"/>
                          <a:ea typeface="Times New Roman" panose="02020603050405020304" pitchFamily="18" charset="0"/>
                        </a:rPr>
                        <a:t>183 000</a:t>
                      </a:r>
                      <a:endParaRPr lang="fr-FR" sz="1400" b="1" dirty="0">
                        <a:solidFill>
                          <a:srgbClr val="00368B"/>
                        </a:solidFill>
                        <a:effectLst/>
                        <a:latin typeface="+mn-lt"/>
                        <a:ea typeface="Times New Roman" panose="02020603050405020304" pitchFamily="18" charset="0"/>
                      </a:endParaRPr>
                    </a:p>
                  </a:txBody>
                  <a:tcPr marL="68580" marR="68580" marT="0" marB="0" anchor="ctr">
                    <a:lnR w="12700" cmpd="sng">
                      <a:noFill/>
                    </a:lnR>
                    <a:solidFill>
                      <a:schemeClr val="accent1">
                        <a:lumMod val="20000"/>
                        <a:lumOff val="80000"/>
                      </a:schemeClr>
                    </a:solidFill>
                  </a:tcPr>
                </a:tc>
                <a:extLst>
                  <a:ext uri="{0D108BD9-81ED-4DB2-BD59-A6C34878D82A}">
                    <a16:rowId xmlns:a16="http://schemas.microsoft.com/office/drawing/2014/main" val="3253064595"/>
                  </a:ext>
                </a:extLst>
              </a:tr>
              <a:tr h="580786">
                <a:tc>
                  <a:txBody>
                    <a:bodyPr/>
                    <a:lstStyle/>
                    <a:p>
                      <a:pPr algn="ctr">
                        <a:spcAft>
                          <a:spcPts val="0"/>
                        </a:spcAft>
                      </a:pPr>
                      <a:r>
                        <a:rPr lang="fr-FR" sz="1400" b="1" dirty="0" smtClean="0">
                          <a:solidFill>
                            <a:srgbClr val="00368B"/>
                          </a:solidFill>
                          <a:effectLst/>
                          <a:latin typeface="+mn-lt"/>
                          <a:ea typeface="Times New Roman" panose="02020603050405020304" pitchFamily="18" charset="0"/>
                        </a:rPr>
                        <a:t>1995-2020</a:t>
                      </a:r>
                      <a:endParaRPr lang="fr-FR" sz="1400" b="1" dirty="0">
                        <a:solidFill>
                          <a:srgbClr val="00368B"/>
                        </a:solidFill>
                        <a:effectLst/>
                        <a:latin typeface="+mn-lt"/>
                        <a:ea typeface="Times New Roman" panose="02020603050405020304" pitchFamily="18" charset="0"/>
                      </a:endParaRPr>
                    </a:p>
                  </a:txBody>
                  <a:tcPr marL="68580" marR="68580" marT="0" marB="0" anchor="ctr" anchorCtr="1">
                    <a:solidFill>
                      <a:schemeClr val="accent1">
                        <a:lumMod val="20000"/>
                        <a:lumOff val="80000"/>
                      </a:schemeClr>
                    </a:solidFill>
                  </a:tcPr>
                </a:tc>
                <a:tc>
                  <a:txBody>
                    <a:bodyPr/>
                    <a:lstStyle/>
                    <a:p>
                      <a:pPr algn="ctr">
                        <a:spcAft>
                          <a:spcPts val="0"/>
                        </a:spcAft>
                      </a:pPr>
                      <a:r>
                        <a:rPr lang="fr-FR" sz="1400" b="1" dirty="0" smtClean="0">
                          <a:solidFill>
                            <a:srgbClr val="00368B"/>
                          </a:solidFill>
                          <a:effectLst/>
                          <a:latin typeface="+mn-lt"/>
                          <a:ea typeface="Times New Roman" panose="02020603050405020304" pitchFamily="18" charset="0"/>
                        </a:rPr>
                        <a:t>90</a:t>
                      </a:r>
                      <a:r>
                        <a:rPr lang="fr-FR" sz="1400" b="1" baseline="0" dirty="0" smtClean="0">
                          <a:solidFill>
                            <a:srgbClr val="00368B"/>
                          </a:solidFill>
                          <a:effectLst/>
                          <a:latin typeface="+mn-lt"/>
                          <a:ea typeface="Times New Roman" panose="02020603050405020304" pitchFamily="18" charset="0"/>
                        </a:rPr>
                        <a:t> 000</a:t>
                      </a:r>
                      <a:endParaRPr lang="fr-FR" sz="1400" b="1" dirty="0">
                        <a:solidFill>
                          <a:srgbClr val="00368B"/>
                        </a:solidFill>
                        <a:effectLst/>
                        <a:latin typeface="+mn-lt"/>
                        <a:ea typeface="Times New Roman" panose="02020603050405020304" pitchFamily="18" charset="0"/>
                      </a:endParaRPr>
                    </a:p>
                  </a:txBody>
                  <a:tcPr marL="68580" marR="68580" marT="0" marB="0" anchor="ctr">
                    <a:lnR w="12700" cmpd="sng">
                      <a:noFill/>
                    </a:lnR>
                    <a:solidFill>
                      <a:schemeClr val="accent1">
                        <a:lumMod val="20000"/>
                        <a:lumOff val="80000"/>
                      </a:schemeClr>
                    </a:solidFill>
                  </a:tcPr>
                </a:tc>
                <a:extLst>
                  <a:ext uri="{0D108BD9-81ED-4DB2-BD59-A6C34878D82A}">
                    <a16:rowId xmlns:a16="http://schemas.microsoft.com/office/drawing/2014/main" val="2775617551"/>
                  </a:ext>
                </a:extLst>
              </a:tr>
              <a:tr h="580786">
                <a:tc>
                  <a:txBody>
                    <a:bodyPr/>
                    <a:lstStyle/>
                    <a:p>
                      <a:pPr algn="ctr">
                        <a:spcAft>
                          <a:spcPts val="0"/>
                        </a:spcAft>
                      </a:pPr>
                      <a:r>
                        <a:rPr lang="fr-FR" sz="1400" b="1" dirty="0" smtClean="0">
                          <a:solidFill>
                            <a:srgbClr val="00368B"/>
                          </a:solidFill>
                          <a:effectLst/>
                          <a:latin typeface="+mn-lt"/>
                          <a:ea typeface="Times New Roman" panose="02020603050405020304" pitchFamily="18" charset="0"/>
                        </a:rPr>
                        <a:t>Après</a:t>
                      </a:r>
                      <a:r>
                        <a:rPr lang="fr-FR" sz="1400" b="1" baseline="0" dirty="0" smtClean="0">
                          <a:solidFill>
                            <a:srgbClr val="00368B"/>
                          </a:solidFill>
                          <a:effectLst/>
                          <a:latin typeface="+mn-lt"/>
                          <a:ea typeface="Times New Roman" panose="02020603050405020304" pitchFamily="18" charset="0"/>
                        </a:rPr>
                        <a:t> 2023</a:t>
                      </a:r>
                      <a:endParaRPr lang="fr-FR" sz="1400" b="1" dirty="0">
                        <a:solidFill>
                          <a:srgbClr val="00368B"/>
                        </a:solidFill>
                        <a:effectLst/>
                        <a:latin typeface="+mn-lt"/>
                        <a:ea typeface="Times New Roman" panose="02020603050405020304" pitchFamily="18" charset="0"/>
                      </a:endParaRPr>
                    </a:p>
                  </a:txBody>
                  <a:tcPr marL="68580" marR="68580" marT="0" marB="0" anchor="ctr" anchorCtr="1">
                    <a:solidFill>
                      <a:schemeClr val="accent1">
                        <a:lumMod val="20000"/>
                        <a:lumOff val="80000"/>
                      </a:schemeClr>
                    </a:solidFill>
                  </a:tcPr>
                </a:tc>
                <a:tc>
                  <a:txBody>
                    <a:bodyPr/>
                    <a:lstStyle/>
                    <a:p>
                      <a:pPr algn="ctr">
                        <a:spcAft>
                          <a:spcPts val="0"/>
                        </a:spcAft>
                      </a:pPr>
                      <a:r>
                        <a:rPr lang="fr-FR" sz="1400" b="1" dirty="0" smtClean="0">
                          <a:solidFill>
                            <a:srgbClr val="00368B"/>
                          </a:solidFill>
                          <a:effectLst/>
                          <a:latin typeface="+mn-lt"/>
                          <a:ea typeface="Times New Roman" panose="02020603050405020304" pitchFamily="18" charset="0"/>
                        </a:rPr>
                        <a:t>70 000</a:t>
                      </a:r>
                      <a:endParaRPr lang="fr-FR" sz="1400" b="1" dirty="0">
                        <a:solidFill>
                          <a:srgbClr val="00368B"/>
                        </a:solidFill>
                        <a:effectLst/>
                        <a:latin typeface="+mn-lt"/>
                        <a:ea typeface="Times New Roman" panose="02020603050405020304" pitchFamily="18" charset="0"/>
                      </a:endParaRPr>
                    </a:p>
                  </a:txBody>
                  <a:tcPr marL="68580" marR="68580" marT="0" marB="0" anchor="ctr">
                    <a:lnR w="12700" cmpd="sng">
                      <a:noFill/>
                    </a:lnR>
                    <a:solidFill>
                      <a:schemeClr val="accent1">
                        <a:lumMod val="20000"/>
                        <a:lumOff val="80000"/>
                      </a:schemeClr>
                    </a:solidFill>
                  </a:tcPr>
                </a:tc>
                <a:extLst>
                  <a:ext uri="{0D108BD9-81ED-4DB2-BD59-A6C34878D82A}">
                    <a16:rowId xmlns:a16="http://schemas.microsoft.com/office/drawing/2014/main" val="3091422165"/>
                  </a:ext>
                </a:extLst>
              </a:tr>
            </a:tbl>
          </a:graphicData>
        </a:graphic>
      </p:graphicFrame>
      <p:sp>
        <p:nvSpPr>
          <p:cNvPr id="13" name="ZoneTexte 12"/>
          <p:cNvSpPr txBox="1"/>
          <p:nvPr/>
        </p:nvSpPr>
        <p:spPr>
          <a:xfrm>
            <a:off x="342138" y="2345386"/>
            <a:ext cx="6253477" cy="646331"/>
          </a:xfrm>
          <a:prstGeom prst="rect">
            <a:avLst/>
          </a:prstGeom>
          <a:noFill/>
        </p:spPr>
        <p:txBody>
          <a:bodyPr wrap="square" rtlCol="0">
            <a:spAutoFit/>
          </a:bodyPr>
          <a:lstStyle/>
          <a:p>
            <a:pPr algn="ctr"/>
            <a:r>
              <a:rPr lang="fr-FR" b="1" dirty="0" smtClean="0">
                <a:solidFill>
                  <a:schemeClr val="tx1">
                    <a:lumMod val="65000"/>
                    <a:lumOff val="35000"/>
                  </a:schemeClr>
                </a:solidFill>
              </a:rPr>
              <a:t>Solde migratoire : hypothèse centrale des projections démographiques Insee (2021) et observations </a:t>
            </a:r>
            <a:endParaRPr lang="fr-FR" b="1" dirty="0">
              <a:solidFill>
                <a:schemeClr val="tx1">
                  <a:lumMod val="65000"/>
                  <a:lumOff val="35000"/>
                </a:schemeClr>
              </a:solidFill>
            </a:endParaRPr>
          </a:p>
        </p:txBody>
      </p:sp>
      <p:sp>
        <p:nvSpPr>
          <p:cNvPr id="3" name="Espace réservé du numéro de diapositive 2"/>
          <p:cNvSpPr>
            <a:spLocks noGrp="1"/>
          </p:cNvSpPr>
          <p:nvPr>
            <p:ph type="sldNum" sz="quarter" idx="12"/>
          </p:nvPr>
        </p:nvSpPr>
        <p:spPr/>
        <p:txBody>
          <a:bodyPr/>
          <a:lstStyle/>
          <a:p>
            <a:fld id="{467CB4ED-C4F0-4BE4-B4AC-8A395D5C1AD8}" type="slidenum">
              <a:rPr lang="fr-FR" smtClean="0"/>
              <a:t>9</a:t>
            </a:fld>
            <a:endParaRPr lang="fr-FR" dirty="0"/>
          </a:p>
        </p:txBody>
      </p:sp>
      <p:pic>
        <p:nvPicPr>
          <p:cNvPr id="2" name="Image 1"/>
          <p:cNvPicPr>
            <a:picLocks noChangeAspect="1"/>
          </p:cNvPicPr>
          <p:nvPr/>
        </p:nvPicPr>
        <p:blipFill>
          <a:blip r:embed="rId2"/>
          <a:stretch>
            <a:fillRect/>
          </a:stretch>
        </p:blipFill>
        <p:spPr>
          <a:xfrm>
            <a:off x="342138" y="3012737"/>
            <a:ext cx="6253477" cy="2687244"/>
          </a:xfrm>
          <a:prstGeom prst="rect">
            <a:avLst/>
          </a:prstGeom>
        </p:spPr>
      </p:pic>
      <p:sp>
        <p:nvSpPr>
          <p:cNvPr id="9" name="Rectangle 8"/>
          <p:cNvSpPr/>
          <p:nvPr/>
        </p:nvSpPr>
        <p:spPr>
          <a:xfrm>
            <a:off x="321833" y="5711762"/>
            <a:ext cx="7710543" cy="461665"/>
          </a:xfrm>
          <a:prstGeom prst="rect">
            <a:avLst/>
          </a:prstGeom>
        </p:spPr>
        <p:txBody>
          <a:bodyPr wrap="square">
            <a:spAutoFit/>
          </a:bodyPr>
          <a:lstStyle/>
          <a:p>
            <a:r>
              <a:rPr lang="fr-FR" sz="1200" i="1" dirty="0">
                <a:latin typeface="+mn-lt"/>
                <a:cs typeface="Times New Roman" panose="02020603050405020304" pitchFamily="18" charset="0"/>
              </a:rPr>
              <a:t>Champ : France hors Mayotte jusqu’en 2013, France entière à partir de 2014.</a:t>
            </a:r>
          </a:p>
          <a:p>
            <a:r>
              <a:rPr lang="fr-FR" sz="1200" i="1" dirty="0">
                <a:latin typeface="+mn-lt"/>
                <a:cs typeface="Times New Roman" panose="02020603050405020304" pitchFamily="18" charset="0"/>
              </a:rPr>
              <a:t>Source : INSEE, estimations de population (provisoires pour </a:t>
            </a:r>
            <a:r>
              <a:rPr lang="fr-FR" sz="1200" i="1" dirty="0" smtClean="0">
                <a:latin typeface="+mn-lt"/>
                <a:cs typeface="Times New Roman" panose="02020603050405020304" pitchFamily="18" charset="0"/>
              </a:rPr>
              <a:t>2021-2023)  </a:t>
            </a:r>
            <a:r>
              <a:rPr lang="fr-FR" sz="1200" i="1" dirty="0">
                <a:latin typeface="+mn-lt"/>
                <a:cs typeface="Times New Roman" panose="02020603050405020304" pitchFamily="18" charset="0"/>
              </a:rPr>
              <a:t>et projections de population 2021-2070.</a:t>
            </a:r>
          </a:p>
        </p:txBody>
      </p:sp>
    </p:spTree>
    <p:extLst>
      <p:ext uri="{BB962C8B-B14F-4D97-AF65-F5344CB8AC3E}">
        <p14:creationId xmlns:p14="http://schemas.microsoft.com/office/powerpoint/2010/main" val="2349458975"/>
      </p:ext>
    </p:extLst>
  </p:cSld>
  <p:clrMapOvr>
    <a:masterClrMapping/>
  </p:clrMapOvr>
  <p:timing>
    <p:tnLst>
      <p:par>
        <p:cTn id="1" dur="indefinite" restart="never" nodeType="tmRoot"/>
      </p:par>
    </p:tnLst>
  </p:timing>
</p:sld>
</file>

<file path=ppt/theme/theme1.xml><?xml version="1.0" encoding="utf-8"?>
<a:theme xmlns:a="http://schemas.openxmlformats.org/drawingml/2006/main" name="PresentationCORv0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PresentationCORv02</Template>
  <TotalTime>13553</TotalTime>
  <Words>2713</Words>
  <Application>Microsoft Office PowerPoint</Application>
  <PresentationFormat>Affichage à l'écran (4:3)</PresentationFormat>
  <Paragraphs>348</Paragraphs>
  <Slides>55</Slides>
  <Notes>9</Notes>
  <HiddenSlides>0</HiddenSlides>
  <MMClips>0</MMClips>
  <ScaleCrop>false</ScaleCrop>
  <HeadingPairs>
    <vt:vector size="6" baseType="variant">
      <vt:variant>
        <vt:lpstr>Polices utilisées</vt:lpstr>
      </vt:variant>
      <vt:variant>
        <vt:i4>5</vt:i4>
      </vt:variant>
      <vt:variant>
        <vt:lpstr>Thème</vt:lpstr>
      </vt:variant>
      <vt:variant>
        <vt:i4>2</vt:i4>
      </vt:variant>
      <vt:variant>
        <vt:lpstr>Titres des diapositives</vt:lpstr>
      </vt:variant>
      <vt:variant>
        <vt:i4>55</vt:i4>
      </vt:variant>
    </vt:vector>
  </HeadingPairs>
  <TitlesOfParts>
    <vt:vector size="62" baseType="lpstr">
      <vt:lpstr>ＭＳ Ｐゴシック</vt:lpstr>
      <vt:lpstr>Arial</vt:lpstr>
      <vt:lpstr>Calibri</vt:lpstr>
      <vt:lpstr>Times New Roman</vt:lpstr>
      <vt:lpstr>Wingdings</vt:lpstr>
      <vt:lpstr>PresentationCORv02</vt:lpstr>
      <vt:lpstr>1_Custom Design</vt:lpstr>
      <vt:lpstr>Évolutions et perspectives des retraites en France Rapport annuel du COR – Juin 2024</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Merci de votre attention</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SPM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FNR</dc:creator>
  <cp:lastModifiedBy>NORTIER-RIBORDY Frederique</cp:lastModifiedBy>
  <cp:revision>1497</cp:revision>
  <cp:lastPrinted>2024-06-12T12:15:35Z</cp:lastPrinted>
  <dcterms:created xsi:type="dcterms:W3CDTF">2014-06-24T14:29:32Z</dcterms:created>
  <dcterms:modified xsi:type="dcterms:W3CDTF">2024-06-13T11:43:29Z</dcterms:modified>
</cp:coreProperties>
</file>