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62"/>
  </p:notesMasterIdLst>
  <p:handoutMasterIdLst>
    <p:handoutMasterId r:id="rId63"/>
  </p:handoutMasterIdLst>
  <p:sldIdLst>
    <p:sldId id="258" r:id="rId3"/>
    <p:sldId id="688" r:id="rId4"/>
    <p:sldId id="733" r:id="rId5"/>
    <p:sldId id="738" r:id="rId6"/>
    <p:sldId id="740" r:id="rId7"/>
    <p:sldId id="734" r:id="rId8"/>
    <p:sldId id="735" r:id="rId9"/>
    <p:sldId id="736" r:id="rId10"/>
    <p:sldId id="665" r:id="rId11"/>
    <p:sldId id="666" r:id="rId12"/>
    <p:sldId id="744" r:id="rId13"/>
    <p:sldId id="668" r:id="rId14"/>
    <p:sldId id="745" r:id="rId15"/>
    <p:sldId id="694" r:id="rId16"/>
    <p:sldId id="693" r:id="rId17"/>
    <p:sldId id="739" r:id="rId18"/>
    <p:sldId id="710" r:id="rId19"/>
    <p:sldId id="746" r:id="rId20"/>
    <p:sldId id="747" r:id="rId21"/>
    <p:sldId id="690" r:id="rId22"/>
    <p:sldId id="670" r:id="rId23"/>
    <p:sldId id="675" r:id="rId24"/>
    <p:sldId id="704" r:id="rId25"/>
    <p:sldId id="741" r:id="rId26"/>
    <p:sldId id="731" r:id="rId27"/>
    <p:sldId id="695" r:id="rId28"/>
    <p:sldId id="696" r:id="rId29"/>
    <p:sldId id="742" r:id="rId30"/>
    <p:sldId id="706" r:id="rId31"/>
    <p:sldId id="748" r:id="rId32"/>
    <p:sldId id="749" r:id="rId33"/>
    <p:sldId id="697" r:id="rId34"/>
    <p:sldId id="698" r:id="rId35"/>
    <p:sldId id="708" r:id="rId36"/>
    <p:sldId id="719" r:id="rId37"/>
    <p:sldId id="699" r:id="rId38"/>
    <p:sldId id="700" r:id="rId39"/>
    <p:sldId id="732" r:id="rId40"/>
    <p:sldId id="701" r:id="rId41"/>
    <p:sldId id="702" r:id="rId42"/>
    <p:sldId id="743" r:id="rId43"/>
    <p:sldId id="703" r:id="rId44"/>
    <p:sldId id="674" r:id="rId45"/>
    <p:sldId id="687" r:id="rId46"/>
    <p:sldId id="758" r:id="rId47"/>
    <p:sldId id="691" r:id="rId48"/>
    <p:sldId id="729" r:id="rId49"/>
    <p:sldId id="730" r:id="rId50"/>
    <p:sldId id="672" r:id="rId51"/>
    <p:sldId id="676" r:id="rId52"/>
    <p:sldId id="750" r:id="rId53"/>
    <p:sldId id="755" r:id="rId54"/>
    <p:sldId id="756" r:id="rId55"/>
    <p:sldId id="757" r:id="rId56"/>
    <p:sldId id="728" r:id="rId57"/>
    <p:sldId id="711" r:id="rId58"/>
    <p:sldId id="692" r:id="rId59"/>
    <p:sldId id="759" r:id="rId60"/>
    <p:sldId id="622" r:id="rId61"/>
  </p:sldIdLst>
  <p:sldSz cx="9144000" cy="6858000" type="screen4x3"/>
  <p:notesSz cx="9926638" cy="6797675"/>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GANO Yves" initials="G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5204" autoAdjust="0"/>
  </p:normalViewPr>
  <p:slideViewPr>
    <p:cSldViewPr snapToGrid="0" snapToObjects="1">
      <p:cViewPr varScale="1">
        <p:scale>
          <a:sx n="73" d="100"/>
          <a:sy n="73" d="100"/>
        </p:scale>
        <p:origin x="1374" y="66"/>
      </p:cViewPr>
      <p:guideLst>
        <p:guide orient="horz" pos="2160"/>
        <p:guide pos="2880"/>
      </p:guideLst>
    </p:cSldViewPr>
  </p:slideViewPr>
  <p:outlineViewPr>
    <p:cViewPr>
      <p:scale>
        <a:sx n="33" d="100"/>
        <a:sy n="33" d="100"/>
      </p:scale>
      <p:origin x="48" y="16506"/>
    </p:cViewPr>
  </p:outlineViewPr>
  <p:notesTextViewPr>
    <p:cViewPr>
      <p:scale>
        <a:sx n="100" d="100"/>
        <a:sy n="100" d="100"/>
      </p:scale>
      <p:origin x="0" y="0"/>
    </p:cViewPr>
  </p:notesTextViewPr>
  <p:sorterViewPr>
    <p:cViewPr>
      <p:scale>
        <a:sx n="100" d="100"/>
        <a:sy n="100" d="100"/>
      </p:scale>
      <p:origin x="0" y="-3318"/>
    </p:cViewPr>
  </p:sorterViewPr>
  <p:notesViewPr>
    <p:cSldViewPr snapToGrid="0" snapToObjects="1">
      <p:cViewPr varScale="1">
        <p:scale>
          <a:sx n="71" d="100"/>
          <a:sy n="71" d="100"/>
        </p:scale>
        <p:origin x="1698" y="5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OMMUN.CAS.PM.GOUV.FR\COR-COMMUN$\03%20-%20Publications\01%20-%20Rapports%20du%20COR\Droits%20familiaux%20et%20conjugaux\Documentation\D&#233;mographie\AMFd7_FE_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MMUN.CAS.PM.GOUV.FR\COR-COMMUN$\03%20-%20Publications\01%20-%20Rapports%20du%20COR\Droits%20familiaux%20et%20conjugaux\Documentation\D&#233;mographie\AMFd7_FE_2018_types_un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MMUN.CAS.PM.GOUV.FR\COR-COMMUN$\03%20-%20Publications\01%20-%20Rapports%20du%20COR\Droits%20familiaux%20et%20conjugaux\Documentation\D&#233;mographie\AMFd7_FE_2018_types_un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mpte.cas.pm.gouv.fr\cloupias$\.profil\.desktop\hommes_femmes\Ined_fr_fecondite.des.genera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ompte.cas.pm.gouv.fr\cloupias$\.profil\.desktop\COR_survivors_no_link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ompte.cas.pm.gouv.fr\cloupias$\.profil\.desktop\COR_survivors_no_link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'mariages et pacs'!$B$2</c:f>
              <c:strCache>
                <c:ptCount val="1"/>
                <c:pt idx="0">
                  <c:v>Ensemble des mariages</c:v>
                </c:pt>
              </c:strCache>
            </c:strRef>
          </c:tx>
          <c:spPr>
            <a:ln w="28575" cap="rnd">
              <a:solidFill>
                <a:schemeClr val="tx2"/>
              </a:solidFill>
              <a:round/>
            </a:ln>
            <a:effectLst/>
          </c:spPr>
          <c:marker>
            <c:symbol val="none"/>
          </c:marker>
          <c:cat>
            <c:strRef>
              <c:f>'mariages et pacs'!$A$3:$A$69</c:f>
              <c:strCache>
                <c:ptCount val="67"/>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pt idx="60">
                  <c:v>2016</c:v>
                </c:pt>
                <c:pt idx="61">
                  <c:v>2017</c:v>
                </c:pt>
                <c:pt idx="62">
                  <c:v>2018</c:v>
                </c:pt>
                <c:pt idx="63">
                  <c:v>2019</c:v>
                </c:pt>
                <c:pt idx="64">
                  <c:v>2020</c:v>
                </c:pt>
                <c:pt idx="65">
                  <c:v>2021</c:v>
                </c:pt>
                <c:pt idx="66">
                  <c:v>2022p</c:v>
                </c:pt>
              </c:strCache>
            </c:strRef>
          </c:cat>
          <c:val>
            <c:numRef>
              <c:f>'mariages et pacs'!$B$3:$B$69</c:f>
              <c:numCache>
                <c:formatCode>General</c:formatCode>
                <c:ptCount val="67"/>
                <c:pt idx="1">
                  <c:v>315711</c:v>
                </c:pt>
                <c:pt idx="2">
                  <c:v>316972</c:v>
                </c:pt>
                <c:pt idx="3">
                  <c:v>326170</c:v>
                </c:pt>
                <c:pt idx="4">
                  <c:v>325812</c:v>
                </c:pt>
                <c:pt idx="5">
                  <c:v>320505</c:v>
                </c:pt>
                <c:pt idx="6">
                  <c:v>322189</c:v>
                </c:pt>
                <c:pt idx="7">
                  <c:v>345247</c:v>
                </c:pt>
                <c:pt idx="8">
                  <c:v>353570</c:v>
                </c:pt>
                <c:pt idx="9">
                  <c:v>352584</c:v>
                </c:pt>
                <c:pt idx="10">
                  <c:v>345763</c:v>
                </c:pt>
                <c:pt idx="11">
                  <c:v>351760</c:v>
                </c:pt>
                <c:pt idx="12">
                  <c:v>362890</c:v>
                </c:pt>
                <c:pt idx="13">
                  <c:v>387325</c:v>
                </c:pt>
                <c:pt idx="14">
                  <c:v>400473</c:v>
                </c:pt>
                <c:pt idx="15">
                  <c:v>412739</c:v>
                </c:pt>
                <c:pt idx="16">
                  <c:v>422958</c:v>
                </c:pt>
                <c:pt idx="17">
                  <c:v>407319</c:v>
                </c:pt>
                <c:pt idx="18">
                  <c:v>401170</c:v>
                </c:pt>
                <c:pt idx="19">
                  <c:v>393914</c:v>
                </c:pt>
                <c:pt idx="20">
                  <c:v>380098</c:v>
                </c:pt>
                <c:pt idx="21">
                  <c:v>374034</c:v>
                </c:pt>
                <c:pt idx="22">
                  <c:v>360616</c:v>
                </c:pt>
                <c:pt idx="23">
                  <c:v>346452</c:v>
                </c:pt>
                <c:pt idx="24">
                  <c:v>340303</c:v>
                </c:pt>
                <c:pt idx="25">
                  <c:v>320779</c:v>
                </c:pt>
                <c:pt idx="26">
                  <c:v>318424</c:v>
                </c:pt>
                <c:pt idx="27">
                  <c:v>306757</c:v>
                </c:pt>
                <c:pt idx="28">
                  <c:v>287845</c:v>
                </c:pt>
                <c:pt idx="29">
                  <c:v>275692</c:v>
                </c:pt>
                <c:pt idx="30">
                  <c:v>272062</c:v>
                </c:pt>
                <c:pt idx="31">
                  <c:v>271783</c:v>
                </c:pt>
                <c:pt idx="32">
                  <c:v>278062</c:v>
                </c:pt>
                <c:pt idx="33">
                  <c:v>287104</c:v>
                </c:pt>
                <c:pt idx="34">
                  <c:v>294690</c:v>
                </c:pt>
                <c:pt idx="35">
                  <c:v>287897</c:v>
                </c:pt>
                <c:pt idx="36">
                  <c:v>279338</c:v>
                </c:pt>
                <c:pt idx="37">
                  <c:v>262696</c:v>
                </c:pt>
                <c:pt idx="38">
                  <c:v>260866</c:v>
                </c:pt>
                <c:pt idx="39">
                  <c:v>261813</c:v>
                </c:pt>
                <c:pt idx="40">
                  <c:v>287144</c:v>
                </c:pt>
                <c:pt idx="41">
                  <c:v>291163</c:v>
                </c:pt>
                <c:pt idx="42">
                  <c:v>278525</c:v>
                </c:pt>
                <c:pt idx="43">
                  <c:v>293544</c:v>
                </c:pt>
                <c:pt idx="44">
                  <c:v>305234</c:v>
                </c:pt>
                <c:pt idx="45">
                  <c:v>295720</c:v>
                </c:pt>
                <c:pt idx="46">
                  <c:v>286169</c:v>
                </c:pt>
                <c:pt idx="47">
                  <c:v>282756</c:v>
                </c:pt>
                <c:pt idx="48">
                  <c:v>278439</c:v>
                </c:pt>
                <c:pt idx="49">
                  <c:v>283036</c:v>
                </c:pt>
                <c:pt idx="50">
                  <c:v>273914</c:v>
                </c:pt>
                <c:pt idx="51">
                  <c:v>273669</c:v>
                </c:pt>
                <c:pt idx="52">
                  <c:v>265404</c:v>
                </c:pt>
                <c:pt idx="53">
                  <c:v>251478</c:v>
                </c:pt>
                <c:pt idx="54">
                  <c:v>251654</c:v>
                </c:pt>
                <c:pt idx="55">
                  <c:v>236826</c:v>
                </c:pt>
                <c:pt idx="56">
                  <c:v>245930</c:v>
                </c:pt>
                <c:pt idx="57">
                  <c:v>238592</c:v>
                </c:pt>
                <c:pt idx="58">
                  <c:v>241292</c:v>
                </c:pt>
                <c:pt idx="59">
                  <c:v>236316</c:v>
                </c:pt>
                <c:pt idx="60">
                  <c:v>232725</c:v>
                </c:pt>
                <c:pt idx="61">
                  <c:v>233915</c:v>
                </c:pt>
                <c:pt idx="62">
                  <c:v>234735</c:v>
                </c:pt>
                <c:pt idx="63">
                  <c:v>224740</c:v>
                </c:pt>
                <c:pt idx="64">
                  <c:v>154581</c:v>
                </c:pt>
                <c:pt idx="65">
                  <c:v>218819</c:v>
                </c:pt>
                <c:pt idx="66">
                  <c:v>244000</c:v>
                </c:pt>
              </c:numCache>
            </c:numRef>
          </c:val>
          <c:smooth val="0"/>
          <c:extLst>
            <c:ext xmlns:c16="http://schemas.microsoft.com/office/drawing/2014/chart" uri="{C3380CC4-5D6E-409C-BE32-E72D297353CC}">
              <c16:uniqueId val="{00000000-99A9-491A-B9AC-4B23E66AAFE3}"/>
            </c:ext>
          </c:extLst>
        </c:ser>
        <c:ser>
          <c:idx val="1"/>
          <c:order val="1"/>
          <c:tx>
            <c:strRef>
              <c:f>'mariages et pacs'!$C$2</c:f>
              <c:strCache>
                <c:ptCount val="1"/>
                <c:pt idx="0">
                  <c:v>Ensemble des Pacs</c:v>
                </c:pt>
              </c:strCache>
            </c:strRef>
          </c:tx>
          <c:spPr>
            <a:ln w="38100" cap="rnd">
              <a:solidFill>
                <a:schemeClr val="accent3">
                  <a:lumMod val="75000"/>
                </a:schemeClr>
              </a:solidFill>
              <a:prstDash val="sysDash"/>
              <a:round/>
            </a:ln>
            <a:effectLst/>
          </c:spPr>
          <c:marker>
            <c:symbol val="none"/>
          </c:marker>
          <c:cat>
            <c:strRef>
              <c:f>'mariages et pacs'!$A$3:$A$69</c:f>
              <c:strCache>
                <c:ptCount val="67"/>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pt idx="59">
                  <c:v>2015</c:v>
                </c:pt>
                <c:pt idx="60">
                  <c:v>2016</c:v>
                </c:pt>
                <c:pt idx="61">
                  <c:v>2017</c:v>
                </c:pt>
                <c:pt idx="62">
                  <c:v>2018</c:v>
                </c:pt>
                <c:pt idx="63">
                  <c:v>2019</c:v>
                </c:pt>
                <c:pt idx="64">
                  <c:v>2020</c:v>
                </c:pt>
                <c:pt idx="65">
                  <c:v>2021</c:v>
                </c:pt>
                <c:pt idx="66">
                  <c:v>2022p</c:v>
                </c:pt>
              </c:strCache>
            </c:strRef>
          </c:cat>
          <c:val>
            <c:numRef>
              <c:f>'mariages et pacs'!$C$3:$C$69</c:f>
              <c:numCache>
                <c:formatCode>General</c:formatCode>
                <c:ptCount val="67"/>
                <c:pt idx="43" formatCode="#,##0">
                  <c:v>6151</c:v>
                </c:pt>
                <c:pt idx="44" formatCode="#,##0">
                  <c:v>22271</c:v>
                </c:pt>
                <c:pt idx="45" formatCode="#,##0">
                  <c:v>19629</c:v>
                </c:pt>
                <c:pt idx="46" formatCode="#,##0">
                  <c:v>25305</c:v>
                </c:pt>
                <c:pt idx="47" formatCode="#,##0">
                  <c:v>31570</c:v>
                </c:pt>
                <c:pt idx="48" formatCode="#,##0">
                  <c:v>40080</c:v>
                </c:pt>
                <c:pt idx="49" formatCode="#,##0">
                  <c:v>60462</c:v>
                </c:pt>
                <c:pt idx="50" formatCode="#,##0">
                  <c:v>77347</c:v>
                </c:pt>
                <c:pt idx="51" formatCode="#,##0">
                  <c:v>101978</c:v>
                </c:pt>
                <c:pt idx="52" formatCode="#,##0">
                  <c:v>145960</c:v>
                </c:pt>
                <c:pt idx="53" formatCode="#,##0">
                  <c:v>174629</c:v>
                </c:pt>
                <c:pt idx="54" formatCode="#,##0">
                  <c:v>205550</c:v>
                </c:pt>
                <c:pt idx="55" formatCode="#,##0">
                  <c:v>152213</c:v>
                </c:pt>
                <c:pt idx="56" formatCode="#,##0">
                  <c:v>160690</c:v>
                </c:pt>
                <c:pt idx="57" formatCode="#,##0">
                  <c:v>168692</c:v>
                </c:pt>
                <c:pt idx="58" formatCode="#,##0">
                  <c:v>173731</c:v>
                </c:pt>
                <c:pt idx="59" formatCode="#,##0">
                  <c:v>188947</c:v>
                </c:pt>
                <c:pt idx="60" formatCode="#,##0">
                  <c:v>191537</c:v>
                </c:pt>
                <c:pt idx="61" formatCode="#,##0">
                  <c:v>195633</c:v>
                </c:pt>
                <c:pt idx="62" formatCode="#,##0">
                  <c:v>208871</c:v>
                </c:pt>
                <c:pt idx="63" formatCode="#,##0">
                  <c:v>196370</c:v>
                </c:pt>
                <c:pt idx="64" formatCode="#,##0">
                  <c:v>173894</c:v>
                </c:pt>
                <c:pt idx="65" formatCode="#,##0">
                  <c:v>209461</c:v>
                </c:pt>
                <c:pt idx="66" formatCode="#,##0">
                  <c:v>192000</c:v>
                </c:pt>
              </c:numCache>
            </c:numRef>
          </c:val>
          <c:smooth val="0"/>
          <c:extLst>
            <c:ext xmlns:c16="http://schemas.microsoft.com/office/drawing/2014/chart" uri="{C3380CC4-5D6E-409C-BE32-E72D297353CC}">
              <c16:uniqueId val="{00000001-99A9-491A-B9AC-4B23E66AAFE3}"/>
            </c:ext>
          </c:extLst>
        </c:ser>
        <c:dLbls>
          <c:showLegendKey val="0"/>
          <c:showVal val="0"/>
          <c:showCatName val="0"/>
          <c:showSerName val="0"/>
          <c:showPercent val="0"/>
          <c:showBubbleSize val="0"/>
        </c:dLbls>
        <c:smooth val="0"/>
        <c:axId val="76392815"/>
        <c:axId val="76380751"/>
      </c:lineChart>
      <c:catAx>
        <c:axId val="7639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6380751"/>
        <c:crosses val="autoZero"/>
        <c:auto val="1"/>
        <c:lblAlgn val="ctr"/>
        <c:lblOffset val="100"/>
        <c:noMultiLvlLbl val="0"/>
      </c:catAx>
      <c:valAx>
        <c:axId val="76380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7639281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bg1">
          <a:lumMod val="75000"/>
        </a:schemeClr>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81519951714808E-2"/>
          <c:y val="6.9510080198719834E-2"/>
          <c:w val="0.88237592774505835"/>
          <c:h val="0.86625212809969254"/>
        </c:manualLayout>
      </c:layout>
      <c:pieChart>
        <c:varyColors val="1"/>
        <c:ser>
          <c:idx val="0"/>
          <c:order val="0"/>
          <c:tx>
            <c:strRef>
              <c:f>'1960 + graphiques'!$F$35</c:f>
              <c:strCache>
                <c:ptCount val="1"/>
                <c:pt idx="0">
                  <c:v>Répartition (en %)</c:v>
                </c:pt>
              </c:strCache>
            </c:strRef>
          </c:tx>
          <c:spPr>
            <a:solidFill>
              <a:schemeClr val="tx2"/>
            </a:solidFill>
          </c:spPr>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8966-42F0-9908-FB07CEA9EBF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966-42F0-9908-FB07CEA9EBF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8966-42F0-9908-FB07CEA9EBF9}"/>
                </c:ext>
              </c:extLst>
            </c:dLbl>
            <c:dLbl>
              <c:idx val="1"/>
              <c:layout>
                <c:manualLayout>
                  <c:x val="1.6339778064503735E-2"/>
                  <c:y val="8.0663531163001248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0CFD4C3E-3DC1-4FFC-9CF4-C3F36FAA3933}" type="VALUE">
                      <a:rPr lang="en-US" b="1">
                        <a:solidFill>
                          <a:sysClr val="windowText" lastClr="000000"/>
                        </a:solidFill>
                      </a:rPr>
                      <a:pPr>
                        <a:defRPr sz="1200" b="1"/>
                      </a:pPr>
                      <a:t>[VALEUR]</a:t>
                    </a:fld>
                    <a:endParaRPr lang="fr-F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8966-42F0-9908-FB07CEA9EBF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a:noFill/>
                </a:ln>
                <a:effectLst/>
              </c:spPr>
            </c:leaderLines>
            <c:extLst>
              <c:ext xmlns:c15="http://schemas.microsoft.com/office/drawing/2012/chart" uri="{CE6537A1-D6FC-4f65-9D91-7224C49458BB}"/>
            </c:extLst>
          </c:dLbls>
          <c:cat>
            <c:strRef>
              <c:f>'1960 + graphiques'!$G$34:$H$34</c:f>
              <c:strCache>
                <c:ptCount val="2"/>
                <c:pt idx="0">
                  <c:v>Couples mariés</c:v>
                </c:pt>
                <c:pt idx="1">
                  <c:v>Union libre</c:v>
                </c:pt>
              </c:strCache>
            </c:strRef>
          </c:cat>
          <c:val>
            <c:numRef>
              <c:f>'1960 + graphiques'!$G$35:$H$35</c:f>
              <c:numCache>
                <c:formatCode>0.0%</c:formatCode>
                <c:ptCount val="2"/>
                <c:pt idx="0">
                  <c:v>0.97</c:v>
                </c:pt>
                <c:pt idx="1">
                  <c:v>0.03</c:v>
                </c:pt>
              </c:numCache>
            </c:numRef>
          </c:val>
          <c:extLst>
            <c:ext xmlns:c16="http://schemas.microsoft.com/office/drawing/2014/chart" uri="{C3380CC4-5D6E-409C-BE32-E72D297353CC}">
              <c16:uniqueId val="{00000004-8966-42F0-9908-FB07CEA9EB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29035803475858"/>
          <c:y val="7.0899439990003879E-2"/>
          <c:w val="0.61147510224926471"/>
          <c:h val="0.83029365770964403"/>
        </c:manualLayout>
      </c:layout>
      <c:pieChart>
        <c:varyColors val="1"/>
        <c:ser>
          <c:idx val="0"/>
          <c:order val="0"/>
          <c:tx>
            <c:strRef>
              <c:f>'2020 + graphiques'!$F$35</c:f>
              <c:strCache>
                <c:ptCount val="1"/>
                <c:pt idx="0">
                  <c:v>Répartition (en %)</c:v>
                </c:pt>
              </c:strCache>
            </c:strRef>
          </c:tx>
          <c:spPr>
            <a:solidFill>
              <a:schemeClr val="tx2"/>
            </a:solidFill>
          </c:spPr>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01A2-446F-ADE4-C840CB40B534}"/>
              </c:ext>
            </c:extLst>
          </c:dPt>
          <c:dPt>
            <c:idx val="1"/>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3-01A2-446F-ADE4-C840CB40B534}"/>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01A2-446F-ADE4-C840CB40B534}"/>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01A2-446F-ADE4-C840CB40B53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a:noFill/>
                </a:ln>
                <a:effectLst/>
              </c:spPr>
            </c:leaderLines>
            <c:extLst>
              <c:ext xmlns:c15="http://schemas.microsoft.com/office/drawing/2012/chart" uri="{CE6537A1-D6FC-4f65-9D91-7224C49458BB}">
                <c15:layout/>
              </c:ext>
            </c:extLst>
          </c:dLbls>
          <c:cat>
            <c:strRef>
              <c:f>'2020 + graphiques'!$G$34:$I$34</c:f>
              <c:strCache>
                <c:ptCount val="3"/>
                <c:pt idx="0">
                  <c:v>Couples mariés</c:v>
                </c:pt>
                <c:pt idx="1">
                  <c:v>Couples pacsés</c:v>
                </c:pt>
                <c:pt idx="2">
                  <c:v>Union libre ou autre statut</c:v>
                </c:pt>
              </c:strCache>
            </c:strRef>
          </c:cat>
          <c:val>
            <c:numRef>
              <c:f>'2020 + graphiques'!$G$35:$I$35</c:f>
              <c:numCache>
                <c:formatCode>0.0%</c:formatCode>
                <c:ptCount val="3"/>
                <c:pt idx="0">
                  <c:v>0.71922998041594643</c:v>
                </c:pt>
                <c:pt idx="1">
                  <c:v>8.9085358540890336E-2</c:v>
                </c:pt>
                <c:pt idx="2">
                  <c:v>0.19168466104316362</c:v>
                </c:pt>
              </c:numCache>
            </c:numRef>
          </c:val>
          <c:extLst>
            <c:ext xmlns:c16="http://schemas.microsoft.com/office/drawing/2014/chart" uri="{C3380CC4-5D6E-409C-BE32-E72D297353CC}">
              <c16:uniqueId val="{00000006-01A2-446F-ADE4-C840CB40B534}"/>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2174556136409902E-2"/>
          <c:y val="2.0608887136322109E-2"/>
          <c:w val="0.23120025718174855"/>
          <c:h val="0.978493192846714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Feuil1!$G$3</c:f>
              <c:strCache>
                <c:ptCount val="1"/>
                <c:pt idx="0">
                  <c:v>Descendance finale</c:v>
                </c:pt>
              </c:strCache>
            </c:strRef>
          </c:tx>
          <c:spPr>
            <a:ln w="19050" cap="rnd">
              <a:solidFill>
                <a:schemeClr val="tx2"/>
              </a:solidFill>
              <a:round/>
            </a:ln>
            <a:effectLst/>
          </c:spPr>
          <c:marker>
            <c:symbol val="circle"/>
            <c:size val="5"/>
            <c:spPr>
              <a:solidFill>
                <a:schemeClr val="accent1"/>
              </a:solidFill>
              <a:ln w="9525">
                <a:solidFill>
                  <a:schemeClr val="accent1"/>
                </a:solidFill>
              </a:ln>
              <a:effectLst/>
            </c:spPr>
          </c:marker>
          <c:xVal>
            <c:numRef>
              <c:f>Feuil1!$F$4:$F$11</c:f>
              <c:numCache>
                <c:formatCode>General</c:formatCode>
                <c:ptCount val="8"/>
                <c:pt idx="0">
                  <c:v>1930</c:v>
                </c:pt>
                <c:pt idx="1">
                  <c:v>1940</c:v>
                </c:pt>
                <c:pt idx="2">
                  <c:v>1950</c:v>
                </c:pt>
                <c:pt idx="3">
                  <c:v>1960</c:v>
                </c:pt>
                <c:pt idx="4">
                  <c:v>1970</c:v>
                </c:pt>
                <c:pt idx="5">
                  <c:v>1975</c:v>
                </c:pt>
                <c:pt idx="6">
                  <c:v>1980</c:v>
                </c:pt>
                <c:pt idx="7">
                  <c:v>1985</c:v>
                </c:pt>
              </c:numCache>
            </c:numRef>
          </c:xVal>
          <c:yVal>
            <c:numRef>
              <c:f>Feuil1!$G$4:$G$11</c:f>
              <c:numCache>
                <c:formatCode>0.0</c:formatCode>
                <c:ptCount val="8"/>
                <c:pt idx="0">
                  <c:v>2.65</c:v>
                </c:pt>
                <c:pt idx="1">
                  <c:v>2.42</c:v>
                </c:pt>
                <c:pt idx="2">
                  <c:v>2.12</c:v>
                </c:pt>
                <c:pt idx="3">
                  <c:v>2.12</c:v>
                </c:pt>
                <c:pt idx="4">
                  <c:v>2.0099999999999998</c:v>
                </c:pt>
                <c:pt idx="5">
                  <c:v>2.0299999999999998</c:v>
                </c:pt>
                <c:pt idx="6">
                  <c:v>2.0499999999999998</c:v>
                </c:pt>
                <c:pt idx="7">
                  <c:v>2.0299999999999998</c:v>
                </c:pt>
              </c:numCache>
            </c:numRef>
          </c:yVal>
          <c:smooth val="0"/>
          <c:extLst>
            <c:ext xmlns:c16="http://schemas.microsoft.com/office/drawing/2014/chart" uri="{C3380CC4-5D6E-409C-BE32-E72D297353CC}">
              <c16:uniqueId val="{00000000-E54B-4F1D-9F61-A8AD3BFE72AF}"/>
            </c:ext>
          </c:extLst>
        </c:ser>
        <c:dLbls>
          <c:showLegendKey val="0"/>
          <c:showVal val="0"/>
          <c:showCatName val="0"/>
          <c:showSerName val="0"/>
          <c:showPercent val="0"/>
          <c:showBubbleSize val="0"/>
        </c:dLbls>
        <c:axId val="1919083472"/>
        <c:axId val="1919083888"/>
      </c:scatterChart>
      <c:valAx>
        <c:axId val="191908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919083888"/>
        <c:crosses val="autoZero"/>
        <c:crossBetween val="midCat"/>
      </c:valAx>
      <c:valAx>
        <c:axId val="1919083888"/>
        <c:scaling>
          <c:orientation val="minMax"/>
          <c:min val="1.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91908347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600" b="1" dirty="0"/>
              <a:t>Temps domestique quotidien en 2010 (en minutes)</a:t>
            </a:r>
          </a:p>
        </c:rich>
      </c:tx>
      <c:layout>
        <c:manualLayout>
          <c:xMode val="edge"/>
          <c:yMode val="edge"/>
          <c:x val="0.1838781822973655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5753426655001458E-2"/>
          <c:y val="0.14557237927025982"/>
          <c:w val="0.8804687955672208"/>
          <c:h val="0.62558292256535486"/>
        </c:manualLayout>
      </c:layout>
      <c:barChart>
        <c:barDir val="bar"/>
        <c:grouping val="clustered"/>
        <c:varyColors val="0"/>
        <c:ser>
          <c:idx val="0"/>
          <c:order val="0"/>
          <c:tx>
            <c:strRef>
              <c:f>Feuil1!$C$2</c:f>
              <c:strCache>
                <c:ptCount val="1"/>
                <c:pt idx="0">
                  <c:v>Temps domestique quotidien en 2010 (en minutes)</c:v>
                </c:pt>
              </c:strCache>
            </c:strRef>
          </c:tx>
          <c:spPr>
            <a:solidFill>
              <a:schemeClr val="tx2"/>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6E96-47F1-9692-D9806225F0FC}"/>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0-6E96-47F1-9692-D9806225F0FC}"/>
              </c:ext>
            </c:extLst>
          </c:dPt>
          <c:cat>
            <c:strRef>
              <c:f>Feuil1!$B$3:$B$4</c:f>
              <c:strCache>
                <c:ptCount val="2"/>
                <c:pt idx="0">
                  <c:v>Femmes</c:v>
                </c:pt>
                <c:pt idx="1">
                  <c:v>Hommes</c:v>
                </c:pt>
              </c:strCache>
            </c:strRef>
          </c:cat>
          <c:val>
            <c:numRef>
              <c:f>Feuil1!$C$3:$C$4</c:f>
              <c:numCache>
                <c:formatCode>General</c:formatCode>
                <c:ptCount val="2"/>
                <c:pt idx="0">
                  <c:v>183</c:v>
                </c:pt>
                <c:pt idx="1">
                  <c:v>105</c:v>
                </c:pt>
              </c:numCache>
            </c:numRef>
          </c:val>
          <c:extLst>
            <c:ext xmlns:c16="http://schemas.microsoft.com/office/drawing/2014/chart" uri="{C3380CC4-5D6E-409C-BE32-E72D297353CC}">
              <c16:uniqueId val="{00000000-46FB-4C51-A836-6F3FACF01EE0}"/>
            </c:ext>
          </c:extLst>
        </c:ser>
        <c:dLbls>
          <c:showLegendKey val="0"/>
          <c:showVal val="0"/>
          <c:showCatName val="0"/>
          <c:showSerName val="0"/>
          <c:showPercent val="0"/>
          <c:showBubbleSize val="0"/>
        </c:dLbls>
        <c:gapWidth val="182"/>
        <c:axId val="86538976"/>
        <c:axId val="86539392"/>
      </c:barChart>
      <c:catAx>
        <c:axId val="8653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6539392"/>
        <c:crosses val="autoZero"/>
        <c:auto val="1"/>
        <c:lblAlgn val="ctr"/>
        <c:lblOffset val="100"/>
        <c:noMultiLvlLbl val="0"/>
      </c:catAx>
      <c:valAx>
        <c:axId val="86539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653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8068961447206"/>
          <c:y val="4.3043692394673878E-2"/>
          <c:w val="0.84787934783220886"/>
          <c:h val="0.61514025471257872"/>
        </c:manualLayout>
      </c:layout>
      <c:barChart>
        <c:barDir val="col"/>
        <c:grouping val="stacked"/>
        <c:varyColors val="0"/>
        <c:ser>
          <c:idx val="0"/>
          <c:order val="0"/>
          <c:tx>
            <c:strRef>
              <c:f>Figure1!$B$1</c:f>
              <c:strCache>
                <c:ptCount val="1"/>
                <c:pt idx="0">
                  <c:v>Publiques</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Figure1!$A$2:$A$13</c:f>
              <c:strCache>
                <c:ptCount val="12"/>
                <c:pt idx="0">
                  <c:v>Royaume-Uni</c:v>
                </c:pt>
                <c:pt idx="1">
                  <c:v>Suède</c:v>
                </c:pt>
                <c:pt idx="2">
                  <c:v>Canada</c:v>
                </c:pt>
                <c:pt idx="3">
                  <c:v>Etats-Uni</c:v>
                </c:pt>
                <c:pt idx="4">
                  <c:v>OCDE</c:v>
                </c:pt>
                <c:pt idx="5">
                  <c:v>Pays-Bas</c:v>
                </c:pt>
                <c:pt idx="6">
                  <c:v>Japon</c:v>
                </c:pt>
                <c:pt idx="7">
                  <c:v>France</c:v>
                </c:pt>
                <c:pt idx="8">
                  <c:v>Allemagne</c:v>
                </c:pt>
                <c:pt idx="9">
                  <c:v>Belgique</c:v>
                </c:pt>
                <c:pt idx="10">
                  <c:v>Espagne</c:v>
                </c:pt>
                <c:pt idx="11">
                  <c:v>Italie</c:v>
                </c:pt>
              </c:strCache>
            </c:strRef>
          </c:cat>
          <c:val>
            <c:numRef>
              <c:f>Figure1!$B$2:$B$13</c:f>
              <c:numCache>
                <c:formatCode>0.0</c:formatCode>
                <c:ptCount val="12"/>
                <c:pt idx="0">
                  <c:v>5.0181354273860411E-2</c:v>
                </c:pt>
                <c:pt idx="1">
                  <c:v>0.22922521481323638</c:v>
                </c:pt>
                <c:pt idx="2">
                  <c:v>0.33312321465232425</c:v>
                </c:pt>
                <c:pt idx="3">
                  <c:v>0.62174449656184572</c:v>
                </c:pt>
                <c:pt idx="4">
                  <c:v>0.78858249692782001</c:v>
                </c:pt>
                <c:pt idx="5">
                  <c:v>6.4571277465854102E-2</c:v>
                </c:pt>
                <c:pt idx="6">
                  <c:v>1.1667766081712885</c:v>
                </c:pt>
                <c:pt idx="7">
                  <c:v>1.6024292037677195</c:v>
                </c:pt>
                <c:pt idx="8">
                  <c:v>1.7280820528840346</c:v>
                </c:pt>
                <c:pt idx="9">
                  <c:v>1.6042236652016384</c:v>
                </c:pt>
                <c:pt idx="10">
                  <c:v>2.2706457659467603</c:v>
                </c:pt>
                <c:pt idx="11">
                  <c:v>2.5414194033308291</c:v>
                </c:pt>
              </c:numCache>
            </c:numRef>
          </c:val>
          <c:extLst>
            <c:ext xmlns:c16="http://schemas.microsoft.com/office/drawing/2014/chart" uri="{C3380CC4-5D6E-409C-BE32-E72D297353CC}">
              <c16:uniqueId val="{00000000-2D27-4A12-B97C-5A3AA3F6D769}"/>
            </c:ext>
          </c:extLst>
        </c:ser>
        <c:ser>
          <c:idx val="1"/>
          <c:order val="1"/>
          <c:tx>
            <c:strRef>
              <c:f>Figure1!$C$1</c:f>
              <c:strCache>
                <c:ptCount val="1"/>
                <c:pt idx="0">
                  <c:v>Privées</c:v>
                </c:pt>
              </c:strCache>
            </c:strRef>
          </c:tx>
          <c:spPr>
            <a:solidFill>
              <a:schemeClr val="accent2"/>
            </a:solidFill>
            <a:ln>
              <a:noFill/>
            </a:ln>
            <a:effectLst/>
          </c:spPr>
          <c:invertIfNegative val="0"/>
          <c:cat>
            <c:strRef>
              <c:f>Figure1!$A$2:$A$13</c:f>
              <c:strCache>
                <c:ptCount val="12"/>
                <c:pt idx="0">
                  <c:v>Royaume-Uni</c:v>
                </c:pt>
                <c:pt idx="1">
                  <c:v>Suède</c:v>
                </c:pt>
                <c:pt idx="2">
                  <c:v>Canada</c:v>
                </c:pt>
                <c:pt idx="3">
                  <c:v>Etats-Uni</c:v>
                </c:pt>
                <c:pt idx="4">
                  <c:v>OCDE</c:v>
                </c:pt>
                <c:pt idx="5">
                  <c:v>Pays-Bas</c:v>
                </c:pt>
                <c:pt idx="6">
                  <c:v>Japon</c:v>
                </c:pt>
                <c:pt idx="7">
                  <c:v>France</c:v>
                </c:pt>
                <c:pt idx="8">
                  <c:v>Allemagne</c:v>
                </c:pt>
                <c:pt idx="9">
                  <c:v>Belgique</c:v>
                </c:pt>
                <c:pt idx="10">
                  <c:v>Espagne</c:v>
                </c:pt>
                <c:pt idx="11">
                  <c:v>Italie</c:v>
                </c:pt>
              </c:strCache>
            </c:strRef>
          </c:cat>
          <c:val>
            <c:numRef>
              <c:f>Figure1!$C$2:$C$13</c:f>
              <c:numCache>
                <c:formatCode>0.0</c:formatCode>
                <c:ptCount val="12"/>
                <c:pt idx="0">
                  <c:v>6.2042401647681954E-2</c:v>
                </c:pt>
                <c:pt idx="1">
                  <c:v>1.6575507973967937E-2</c:v>
                </c:pt>
                <c:pt idx="2">
                  <c:v>0</c:v>
                </c:pt>
                <c:pt idx="3">
                  <c:v>0</c:v>
                </c:pt>
                <c:pt idx="4">
                  <c:v>9.0015757524985265E-2</c:v>
                </c:pt>
                <c:pt idx="5">
                  <c:v>0.88911574247744629</c:v>
                </c:pt>
                <c:pt idx="6">
                  <c:v>2.0463067478787091E-2</c:v>
                </c:pt>
                <c:pt idx="7">
                  <c:v>9.7483671064186525E-2</c:v>
                </c:pt>
                <c:pt idx="8">
                  <c:v>0</c:v>
                </c:pt>
                <c:pt idx="9">
                  <c:v>0.1592495779828868</c:v>
                </c:pt>
                <c:pt idx="10">
                  <c:v>3.9844088799598193E-2</c:v>
                </c:pt>
                <c:pt idx="11">
                  <c:v>8.7886579891795422E-2</c:v>
                </c:pt>
              </c:numCache>
            </c:numRef>
          </c:val>
          <c:extLst>
            <c:ext xmlns:c16="http://schemas.microsoft.com/office/drawing/2014/chart" uri="{C3380CC4-5D6E-409C-BE32-E72D297353CC}">
              <c16:uniqueId val="{00000001-2D27-4A12-B97C-5A3AA3F6D769}"/>
            </c:ext>
          </c:extLst>
        </c:ser>
        <c:dLbls>
          <c:showLegendKey val="0"/>
          <c:showVal val="0"/>
          <c:showCatName val="0"/>
          <c:showSerName val="0"/>
          <c:showPercent val="0"/>
          <c:showBubbleSize val="0"/>
        </c:dLbls>
        <c:gapWidth val="150"/>
        <c:overlap val="100"/>
        <c:axId val="1208344688"/>
        <c:axId val="83660160"/>
      </c:barChart>
      <c:catAx>
        <c:axId val="120834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3660160"/>
        <c:crosses val="autoZero"/>
        <c:auto val="1"/>
        <c:lblAlgn val="ctr"/>
        <c:lblOffset val="100"/>
        <c:noMultiLvlLbl val="0"/>
      </c:catAx>
      <c:valAx>
        <c:axId val="83660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0834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7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Figure2!$A$2:$A$13</c:f>
              <c:strCache>
                <c:ptCount val="12"/>
                <c:pt idx="0">
                  <c:v>Royaume-Uni</c:v>
                </c:pt>
                <c:pt idx="1">
                  <c:v>Suède</c:v>
                </c:pt>
                <c:pt idx="2">
                  <c:v>Canada</c:v>
                </c:pt>
                <c:pt idx="3">
                  <c:v>Etats-Uni</c:v>
                </c:pt>
                <c:pt idx="4">
                  <c:v>Pays-Bas</c:v>
                </c:pt>
                <c:pt idx="5">
                  <c:v>OCDE</c:v>
                </c:pt>
                <c:pt idx="6">
                  <c:v>Japon</c:v>
                </c:pt>
                <c:pt idx="7">
                  <c:v>France</c:v>
                </c:pt>
                <c:pt idx="8">
                  <c:v>Belgique</c:v>
                </c:pt>
                <c:pt idx="9">
                  <c:v>Italie</c:v>
                </c:pt>
                <c:pt idx="10">
                  <c:v>Allemagne</c:v>
                </c:pt>
                <c:pt idx="11">
                  <c:v>Espagne</c:v>
                </c:pt>
              </c:strCache>
            </c:strRef>
          </c:cat>
          <c:val>
            <c:numRef>
              <c:f>Figure2!$B$2:$B$13</c:f>
              <c:numCache>
                <c:formatCode>0%</c:formatCode>
                <c:ptCount val="12"/>
                <c:pt idx="0">
                  <c:v>9.7446424812924464E-3</c:v>
                </c:pt>
                <c:pt idx="1">
                  <c:v>2.0500501733043786E-2</c:v>
                </c:pt>
                <c:pt idx="2">
                  <c:v>3.0887432302065934E-2</c:v>
                </c:pt>
                <c:pt idx="3">
                  <c:v>4.7976644133886567E-2</c:v>
                </c:pt>
                <c:pt idx="4">
                  <c:v>9.2951330616159206E-2</c:v>
                </c:pt>
                <c:pt idx="5">
                  <c:v>9.8510978219984474E-2</c:v>
                </c:pt>
                <c:pt idx="6">
                  <c:v>0.10775171620176058</c:v>
                </c:pt>
                <c:pt idx="7">
                  <c:v>0.12497996073672696</c:v>
                </c:pt>
                <c:pt idx="8">
                  <c:v>0.15963125596934624</c:v>
                </c:pt>
                <c:pt idx="9">
                  <c:v>0.18128753717739615</c:v>
                </c:pt>
                <c:pt idx="10">
                  <c:v>0.18431259824725837</c:v>
                </c:pt>
                <c:pt idx="11">
                  <c:v>0.23277484070640186</c:v>
                </c:pt>
              </c:numCache>
            </c:numRef>
          </c:val>
          <c:extLst>
            <c:ext xmlns:c16="http://schemas.microsoft.com/office/drawing/2014/chart" uri="{C3380CC4-5D6E-409C-BE32-E72D297353CC}">
              <c16:uniqueId val="{00000000-850B-4CF8-8788-8193452AC223}"/>
            </c:ext>
          </c:extLst>
        </c:ser>
        <c:dLbls>
          <c:showLegendKey val="0"/>
          <c:showVal val="0"/>
          <c:showCatName val="0"/>
          <c:showSerName val="0"/>
          <c:showPercent val="0"/>
          <c:showBubbleSize val="0"/>
        </c:dLbls>
        <c:gapWidth val="219"/>
        <c:overlap val="-27"/>
        <c:axId val="1208353968"/>
        <c:axId val="83669760"/>
      </c:barChart>
      <c:catAx>
        <c:axId val="120835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3669760"/>
        <c:crosses val="autoZero"/>
        <c:auto val="1"/>
        <c:lblAlgn val="ctr"/>
        <c:lblOffset val="100"/>
        <c:noMultiLvlLbl val="0"/>
      </c:catAx>
      <c:valAx>
        <c:axId val="8366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08353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1543" cy="3398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622802" y="0"/>
            <a:ext cx="4301543" cy="3398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385C31-C3B5-4E1B-9D21-FCEBCD11A63B}" type="datetime1">
              <a:rPr lang="fr-FR"/>
              <a:pPr>
                <a:defRPr/>
              </a:pPr>
              <a:t>19/10/2023</a:t>
            </a:fld>
            <a:endParaRPr lang="en-US"/>
          </a:p>
        </p:txBody>
      </p:sp>
      <p:sp>
        <p:nvSpPr>
          <p:cNvPr id="4" name="Footer Placeholder 3"/>
          <p:cNvSpPr>
            <a:spLocks noGrp="1"/>
          </p:cNvSpPr>
          <p:nvPr>
            <p:ph type="ftr" sz="quarter" idx="2"/>
          </p:nvPr>
        </p:nvSpPr>
        <p:spPr>
          <a:xfrm>
            <a:off x="4" y="6456612"/>
            <a:ext cx="4301543" cy="3398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622802" y="6456612"/>
            <a:ext cx="4301543" cy="3398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1A7C0B-8467-4E49-9D1F-457A8A078D56}" type="slidenum">
              <a:rPr lang="en-US"/>
              <a:pPr>
                <a:defRPr/>
              </a:pPr>
              <a:t>‹N°›</a:t>
            </a:fld>
            <a:endParaRPr lang="en-US"/>
          </a:p>
        </p:txBody>
      </p:sp>
    </p:spTree>
    <p:extLst>
      <p:ext uri="{BB962C8B-B14F-4D97-AF65-F5344CB8AC3E}">
        <p14:creationId xmlns:p14="http://schemas.microsoft.com/office/powerpoint/2010/main" val="1911337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1543" cy="3398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22802" y="0"/>
            <a:ext cx="4301543" cy="3398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439A8DC-02A8-4DB0-9794-5242FB28F09C}" type="datetime1">
              <a:rPr lang="fr-FR"/>
              <a:pPr>
                <a:defRPr/>
              </a:pPr>
              <a:t>19/10/2023</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en-US" noProof="0"/>
          </a:p>
        </p:txBody>
      </p:sp>
      <p:sp>
        <p:nvSpPr>
          <p:cNvPr id="6" name="Footer Placeholder 5"/>
          <p:cNvSpPr>
            <a:spLocks noGrp="1"/>
          </p:cNvSpPr>
          <p:nvPr>
            <p:ph type="ftr" sz="quarter" idx="4"/>
          </p:nvPr>
        </p:nvSpPr>
        <p:spPr>
          <a:xfrm>
            <a:off x="4" y="6456612"/>
            <a:ext cx="4301543" cy="3398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2802" y="6456612"/>
            <a:ext cx="4301543" cy="3398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2095C1-F451-41B9-A849-59FD7C5454E8}" type="slidenum">
              <a:rPr lang="en-US"/>
              <a:pPr>
                <a:defRPr/>
              </a:pPr>
              <a:t>‹N°›</a:t>
            </a:fld>
            <a:endParaRPr lang="en-US"/>
          </a:p>
        </p:txBody>
      </p:sp>
    </p:spTree>
    <p:extLst>
      <p:ext uri="{BB962C8B-B14F-4D97-AF65-F5344CB8AC3E}">
        <p14:creationId xmlns:p14="http://schemas.microsoft.com/office/powerpoint/2010/main" val="291969118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1</a:t>
            </a:fld>
            <a:endParaRPr lang="en-US"/>
          </a:p>
        </p:txBody>
      </p:sp>
    </p:spTree>
    <p:extLst>
      <p:ext uri="{BB962C8B-B14F-4D97-AF65-F5344CB8AC3E}">
        <p14:creationId xmlns:p14="http://schemas.microsoft.com/office/powerpoint/2010/main" val="150737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24797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63552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16581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71538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24</a:t>
            </a:fld>
            <a:endParaRPr lang="en-US"/>
          </a:p>
        </p:txBody>
      </p:sp>
    </p:spTree>
    <p:extLst>
      <p:ext uri="{BB962C8B-B14F-4D97-AF65-F5344CB8AC3E}">
        <p14:creationId xmlns:p14="http://schemas.microsoft.com/office/powerpoint/2010/main" val="716055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25</a:t>
            </a:fld>
            <a:endParaRPr lang="en-US"/>
          </a:p>
        </p:txBody>
      </p:sp>
    </p:spTree>
    <p:extLst>
      <p:ext uri="{BB962C8B-B14F-4D97-AF65-F5344CB8AC3E}">
        <p14:creationId xmlns:p14="http://schemas.microsoft.com/office/powerpoint/2010/main" val="298474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11399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3256092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7230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377022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28309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30</a:t>
            </a:fld>
            <a:endParaRPr lang="en-US"/>
          </a:p>
        </p:txBody>
      </p:sp>
    </p:spTree>
    <p:extLst>
      <p:ext uri="{BB962C8B-B14F-4D97-AF65-F5344CB8AC3E}">
        <p14:creationId xmlns:p14="http://schemas.microsoft.com/office/powerpoint/2010/main" val="2552147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130442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61442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58346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35</a:t>
            </a:fld>
            <a:endParaRPr lang="en-US"/>
          </a:p>
        </p:txBody>
      </p:sp>
    </p:spTree>
    <p:extLst>
      <p:ext uri="{BB962C8B-B14F-4D97-AF65-F5344CB8AC3E}">
        <p14:creationId xmlns:p14="http://schemas.microsoft.com/office/powerpoint/2010/main" val="502077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3771882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10643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213923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8751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41</a:t>
            </a:fld>
            <a:endParaRPr lang="en-US"/>
          </a:p>
        </p:txBody>
      </p:sp>
    </p:spTree>
    <p:extLst>
      <p:ext uri="{BB962C8B-B14F-4D97-AF65-F5344CB8AC3E}">
        <p14:creationId xmlns:p14="http://schemas.microsoft.com/office/powerpoint/2010/main" val="76528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60669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132311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CZ = République</a:t>
            </a:r>
            <a:r>
              <a:rPr lang="fr-FR" baseline="0" dirty="0" smtClean="0"/>
              <a:t> Tchèque, SI = Slovénie, SK = Slovaquie ; EE = Estonie ; HU = Hongrie</a:t>
            </a:r>
          </a:p>
          <a:p>
            <a:r>
              <a:rPr lang="fr-FR" baseline="0" dirty="0" smtClean="0"/>
              <a:t>ES = Espagne ; PL = </a:t>
            </a:r>
            <a:r>
              <a:rPr lang="fr-FR" baseline="0" dirty="0" err="1" smtClean="0"/>
              <a:t>Poloqne</a:t>
            </a:r>
            <a:endParaRPr lang="fr-FR" dirty="0"/>
          </a:p>
        </p:txBody>
      </p:sp>
      <p:sp>
        <p:nvSpPr>
          <p:cNvPr id="4" name="Espace réservé du numéro de diapositive 3"/>
          <p:cNvSpPr>
            <a:spLocks noGrp="1"/>
          </p:cNvSpPr>
          <p:nvPr>
            <p:ph type="sldNum" sz="quarter" idx="10"/>
          </p:nvPr>
        </p:nvSpPr>
        <p:spPr/>
        <p:txBody>
          <a:bodyPr/>
          <a:lstStyle/>
          <a:p>
            <a:fld id="{C7F00152-580E-474D-95C4-D36F9575B6A7}" type="slidenum">
              <a:rPr lang="fr-FR" smtClean="0"/>
              <a:t>44</a:t>
            </a:fld>
            <a:endParaRPr lang="fr-FR"/>
          </a:p>
        </p:txBody>
      </p:sp>
    </p:spTree>
    <p:extLst>
      <p:ext uri="{BB962C8B-B14F-4D97-AF65-F5344CB8AC3E}">
        <p14:creationId xmlns:p14="http://schemas.microsoft.com/office/powerpoint/2010/main" val="767501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371282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48</a:t>
            </a:fld>
            <a:endParaRPr lang="en-US"/>
          </a:p>
        </p:txBody>
      </p:sp>
    </p:spTree>
    <p:extLst>
      <p:ext uri="{BB962C8B-B14F-4D97-AF65-F5344CB8AC3E}">
        <p14:creationId xmlns:p14="http://schemas.microsoft.com/office/powerpoint/2010/main" val="1128274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635607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51</a:t>
            </a:fld>
            <a:endParaRPr lang="en-US"/>
          </a:p>
        </p:txBody>
      </p:sp>
    </p:spTree>
    <p:extLst>
      <p:ext uri="{BB962C8B-B14F-4D97-AF65-F5344CB8AC3E}">
        <p14:creationId xmlns:p14="http://schemas.microsoft.com/office/powerpoint/2010/main" val="2736352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52</a:t>
            </a:fld>
            <a:endParaRPr lang="en-US"/>
          </a:p>
        </p:txBody>
      </p:sp>
    </p:spTree>
    <p:extLst>
      <p:ext uri="{BB962C8B-B14F-4D97-AF65-F5344CB8AC3E}">
        <p14:creationId xmlns:p14="http://schemas.microsoft.com/office/powerpoint/2010/main" val="1734263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53</a:t>
            </a:fld>
            <a:endParaRPr lang="en-US"/>
          </a:p>
        </p:txBody>
      </p:sp>
    </p:spTree>
    <p:extLst>
      <p:ext uri="{BB962C8B-B14F-4D97-AF65-F5344CB8AC3E}">
        <p14:creationId xmlns:p14="http://schemas.microsoft.com/office/powerpoint/2010/main" val="1402753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42095C1-F451-41B9-A849-59FD7C5454E8}" type="slidenum">
              <a:rPr lang="en-US" smtClean="0"/>
              <a:pPr>
                <a:defRPr/>
              </a:pPr>
              <a:t>54</a:t>
            </a:fld>
            <a:endParaRPr lang="en-US"/>
          </a:p>
        </p:txBody>
      </p:sp>
    </p:spTree>
    <p:extLst>
      <p:ext uri="{BB962C8B-B14F-4D97-AF65-F5344CB8AC3E}">
        <p14:creationId xmlns:p14="http://schemas.microsoft.com/office/powerpoint/2010/main" val="2973796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29653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2943641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949634-255B-4B4F-A4E3-EADD3502523D}"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106603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113199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85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02223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319679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Tree>
    <p:extLst>
      <p:ext uri="{BB962C8B-B14F-4D97-AF65-F5344CB8AC3E}">
        <p14:creationId xmlns:p14="http://schemas.microsoft.com/office/powerpoint/2010/main" val="41601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extBox 16"/>
          <p:cNvSpPr txBox="1">
            <a:spLocks noChangeArrowheads="1"/>
          </p:cNvSpPr>
          <p:nvPr userDrawn="1"/>
        </p:nvSpPr>
        <p:spPr bwMode="auto">
          <a:xfrm>
            <a:off x="4076700" y="4152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2" name="Title 1"/>
          <p:cNvSpPr>
            <a:spLocks noGrp="1"/>
          </p:cNvSpPr>
          <p:nvPr>
            <p:ph type="ctrTitle"/>
          </p:nvPr>
        </p:nvSpPr>
        <p:spPr>
          <a:xfrm>
            <a:off x="704673" y="1943099"/>
            <a:ext cx="7248701" cy="1000125"/>
          </a:xfrm>
          <a:prstGeom prst="rect">
            <a:avLst/>
          </a:prstGeom>
        </p:spPr>
        <p:txBody>
          <a:bodyPr/>
          <a:lstStyle>
            <a:lvl1pPr algn="l">
              <a:defRPr sz="3000" b="1">
                <a:solidFill>
                  <a:srgbClr val="00368B"/>
                </a:solidFill>
              </a:defRPr>
            </a:lvl1pPr>
          </a:lstStyle>
          <a:p>
            <a:r>
              <a:rPr lang="fr-FR" dirty="0" smtClean="0"/>
              <a:t>Modifiez le style du titre</a:t>
            </a:r>
            <a:endParaRPr lang="en-US" dirty="0"/>
          </a:p>
        </p:txBody>
      </p:sp>
      <p:sp>
        <p:nvSpPr>
          <p:cNvPr id="18" name="Subtitle 2"/>
          <p:cNvSpPr>
            <a:spLocks noGrp="1"/>
          </p:cNvSpPr>
          <p:nvPr>
            <p:ph type="subTitle" idx="1"/>
          </p:nvPr>
        </p:nvSpPr>
        <p:spPr>
          <a:xfrm>
            <a:off x="704673" y="2943224"/>
            <a:ext cx="6562902" cy="1428750"/>
          </a:xfrm>
          <a:prstGeom prst="rect">
            <a:avLst/>
          </a:prstGeom>
        </p:spPr>
        <p:txBody>
          <a:bodyPr/>
          <a:lstStyle>
            <a:lvl1pPr marL="0" indent="0" algn="l">
              <a:buNone/>
              <a:defRPr sz="1500" b="0">
                <a:solidFill>
                  <a:srgbClr val="0036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Tree>
    <p:extLst>
      <p:ext uri="{BB962C8B-B14F-4D97-AF65-F5344CB8AC3E}">
        <p14:creationId xmlns:p14="http://schemas.microsoft.com/office/powerpoint/2010/main" val="31139865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Cliquez pour modifier le style du titre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7"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‹N°›</a:t>
            </a:fld>
            <a:endParaRPr lang="en-US" dirty="0"/>
          </a:p>
        </p:txBody>
      </p:sp>
    </p:spTree>
    <p:extLst>
      <p:ext uri="{BB962C8B-B14F-4D97-AF65-F5344CB8AC3E}">
        <p14:creationId xmlns:p14="http://schemas.microsoft.com/office/powerpoint/2010/main" val="471000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4" name="TextBox 16"/>
          <p:cNvSpPr txBox="1">
            <a:spLocks noChangeArrowheads="1"/>
          </p:cNvSpPr>
          <p:nvPr userDrawn="1"/>
        </p:nvSpPr>
        <p:spPr bwMode="auto">
          <a:xfrm>
            <a:off x="4076700" y="4152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2" name="Title 1"/>
          <p:cNvSpPr>
            <a:spLocks noGrp="1"/>
          </p:cNvSpPr>
          <p:nvPr>
            <p:ph type="ctrTitle"/>
          </p:nvPr>
        </p:nvSpPr>
        <p:spPr>
          <a:xfrm>
            <a:off x="704673" y="1943099"/>
            <a:ext cx="7248701" cy="1000125"/>
          </a:xfrm>
          <a:prstGeom prst="rect">
            <a:avLst/>
          </a:prstGeom>
        </p:spPr>
        <p:txBody>
          <a:bodyPr/>
          <a:lstStyle>
            <a:lvl1pPr algn="l">
              <a:defRPr sz="3000" b="1">
                <a:solidFill>
                  <a:srgbClr val="00368B"/>
                </a:solidFill>
              </a:defRPr>
            </a:lvl1pPr>
          </a:lstStyle>
          <a:p>
            <a:r>
              <a:rPr lang="fr-FR" dirty="0" smtClean="0"/>
              <a:t>Modifiez le style du titre</a:t>
            </a:r>
            <a:endParaRPr lang="en-US" dirty="0"/>
          </a:p>
        </p:txBody>
      </p:sp>
      <p:sp>
        <p:nvSpPr>
          <p:cNvPr id="18" name="Subtitle 2"/>
          <p:cNvSpPr>
            <a:spLocks noGrp="1"/>
          </p:cNvSpPr>
          <p:nvPr>
            <p:ph type="subTitle" idx="1"/>
          </p:nvPr>
        </p:nvSpPr>
        <p:spPr>
          <a:xfrm>
            <a:off x="704673" y="2943224"/>
            <a:ext cx="6562902" cy="1428750"/>
          </a:xfrm>
          <a:prstGeom prst="rect">
            <a:avLst/>
          </a:prstGeom>
        </p:spPr>
        <p:txBody>
          <a:bodyPr/>
          <a:lstStyle>
            <a:lvl1pPr marL="0" indent="0" algn="l">
              <a:buNone/>
              <a:defRPr sz="1500" b="0">
                <a:solidFill>
                  <a:srgbClr val="0036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Tree>
    <p:extLst>
      <p:ext uri="{BB962C8B-B14F-4D97-AF65-F5344CB8AC3E}">
        <p14:creationId xmlns:p14="http://schemas.microsoft.com/office/powerpoint/2010/main" val="34015122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685800" y="1533525"/>
            <a:ext cx="8141478" cy="4230688"/>
          </a:xfrm>
          <a:prstGeom prst="rect">
            <a:avLst/>
          </a:prstGeom>
        </p:spPr>
        <p:txBody>
          <a:bodyPr/>
          <a:lstStyle>
            <a:lvl1pPr marL="361950" marR="0" indent="-27622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2400" b="0">
                <a:solidFill>
                  <a:srgbClr val="00368B"/>
                </a:solidFill>
              </a:defRPr>
            </a:lvl1pPr>
            <a:lvl2pPr marL="628650" indent="-266700">
              <a:buFont typeface="Calibri" panose="020F0502020204030204" pitchFamily="34" charset="0"/>
              <a:buChar char="–"/>
              <a:defRPr sz="2000" b="0">
                <a:solidFill>
                  <a:schemeClr val="tx1"/>
                </a:solidFill>
              </a:defRPr>
            </a:lvl2pPr>
            <a:lvl3pPr marL="714375" indent="187325">
              <a:buFont typeface="Wingdings" panose="05000000000000000000" pitchFamily="2" charset="2"/>
              <a:buChar cha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fr-FR" dirty="0" smtClean="0"/>
              <a:t>Modifiez les styles du texte du masque</a:t>
            </a:r>
          </a:p>
          <a:p>
            <a:pPr lvl="1"/>
            <a:r>
              <a:rPr lang="fr-FR" dirty="0" err="1" smtClean="0"/>
              <a:t>Nd</a:t>
            </a:r>
            <a:endParaRPr lang="fr-FR" dirty="0" smtClean="0"/>
          </a:p>
          <a:p>
            <a:pPr lvl="2"/>
            <a:r>
              <a:rPr lang="fr-FR" dirty="0" smtClean="0"/>
              <a:t> </a:t>
            </a:r>
          </a:p>
          <a:p>
            <a:pPr lvl="0"/>
            <a:endParaRPr lang="fr-FR" dirty="0" smtClean="0"/>
          </a:p>
        </p:txBody>
      </p:sp>
      <p:sp>
        <p:nvSpPr>
          <p:cNvPr id="8" name="Content Placeholder 2"/>
          <p:cNvSpPr>
            <a:spLocks noGrp="1"/>
          </p:cNvSpPr>
          <p:nvPr>
            <p:ph idx="13"/>
          </p:nvPr>
        </p:nvSpPr>
        <p:spPr>
          <a:xfrm>
            <a:off x="1009650" y="574935"/>
            <a:ext cx="7893828" cy="710940"/>
          </a:xfrm>
          <a:prstGeom prst="rect">
            <a:avLst/>
          </a:prstGeom>
        </p:spPr>
        <p:txBody>
          <a:bodyPr/>
          <a:lstStyle>
            <a:lvl1pPr marL="0" indent="0">
              <a:buNone/>
              <a:defRPr sz="2800" b="1" baseline="0">
                <a:solidFill>
                  <a:srgbClr val="00368B"/>
                </a:solidFill>
              </a:defRPr>
            </a:lvl1pPr>
            <a:lvl2pPr>
              <a:defRPr sz="2400">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fr-FR" altLang="fr-FR" dirty="0" smtClean="0"/>
              <a:t>Modifiez les styles du texte du masque</a:t>
            </a:r>
          </a:p>
        </p:txBody>
      </p:sp>
      <p:sp>
        <p:nvSpPr>
          <p:cNvPr id="5" name="Espace réservé du numéro de diapositive 1"/>
          <p:cNvSpPr>
            <a:spLocks noGrp="1"/>
          </p:cNvSpPr>
          <p:nvPr>
            <p:ph type="sldNum" sz="quarter" idx="4"/>
          </p:nvPr>
        </p:nvSpPr>
        <p:spPr>
          <a:xfrm>
            <a:off x="4115519" y="6565387"/>
            <a:ext cx="589472" cy="224287"/>
          </a:xfrm>
          <a:prstGeom prst="rect">
            <a:avLst/>
          </a:prstGeom>
        </p:spPr>
        <p:txBody>
          <a:bodyPr/>
          <a:lstStyle>
            <a:lvl1pPr algn="ctr">
              <a:defRPr/>
            </a:lvl1pPr>
          </a:lstStyle>
          <a:p>
            <a:pPr>
              <a:defRPr/>
            </a:pPr>
            <a:fld id="{61BE344C-ACA9-4742-8EE4-94C475BAC295}" type="slidenum">
              <a:rPr lang="fr-FR" sz="1200" b="1" smtClean="0">
                <a:solidFill>
                  <a:schemeClr val="bg1"/>
                </a:solidFill>
              </a:rPr>
              <a:t>‹N°›</a:t>
            </a:fld>
            <a:endParaRPr lang="fr-FR" sz="1200" b="1" dirty="0">
              <a:solidFill>
                <a:schemeClr val="bg1"/>
              </a:solidFill>
            </a:endParaRPr>
          </a:p>
        </p:txBody>
      </p:sp>
    </p:spTree>
    <p:extLst>
      <p:ext uri="{BB962C8B-B14F-4D97-AF65-F5344CB8AC3E}">
        <p14:creationId xmlns:p14="http://schemas.microsoft.com/office/powerpoint/2010/main" val="257398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7BE3D0-4D75-42BF-B974-144710BF487A}" type="datetimeFigureOut">
              <a:rPr lang="fr-FR" smtClean="0"/>
              <a:t>19/10/2023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2D708B-3A2B-469D-9DAF-2A077C7F4427}" type="slidenum">
              <a:rPr lang="fr-FR" smtClean="0"/>
              <a:t>‹N°›</a:t>
            </a:fld>
            <a:endParaRPr lang="fr-FR"/>
          </a:p>
        </p:txBody>
      </p:sp>
    </p:spTree>
    <p:extLst>
      <p:ext uri="{BB962C8B-B14F-4D97-AF65-F5344CB8AC3E}">
        <p14:creationId xmlns:p14="http://schemas.microsoft.com/office/powerpoint/2010/main" val="3648388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09625" y="17319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Titre de la présentation</a:t>
            </a:r>
          </a:p>
        </p:txBody>
      </p:sp>
      <p:sp>
        <p:nvSpPr>
          <p:cNvPr id="1027" name="Espace réservé du texte 2"/>
          <p:cNvSpPr>
            <a:spLocks noGrp="1"/>
          </p:cNvSpPr>
          <p:nvPr>
            <p:ph type="body" idx="1"/>
          </p:nvPr>
        </p:nvSpPr>
        <p:spPr bwMode="auto">
          <a:xfrm>
            <a:off x="809625" y="3162300"/>
            <a:ext cx="71437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Type</a:t>
            </a:r>
          </a:p>
          <a:p>
            <a:pPr lvl="1"/>
            <a:endParaRPr lang="fr-FR" altLang="fr-FR" smtClean="0"/>
          </a:p>
          <a:p>
            <a:pPr lvl="1"/>
            <a:endParaRPr lang="fr-FR" altLang="fr-FR" smtClean="0"/>
          </a:p>
          <a:p>
            <a:pPr lvl="1"/>
            <a:r>
              <a:rPr lang="fr-FR" altLang="fr-FR" smtClean="0"/>
              <a:t>Emetteur</a:t>
            </a:r>
          </a:p>
        </p:txBody>
      </p:sp>
    </p:spTree>
  </p:cSld>
  <p:clrMap bg1="lt1" tx1="dk1" bg2="lt2" tx2="dk2" accent1="accent1" accent2="accent2" accent3="accent3" accent4="accent4" accent5="accent5" accent6="accent6" hlink="hlink" folHlink="folHlink"/>
  <p:sldLayoutIdLst>
    <p:sldLayoutId id="2147483788"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000" b="1" kern="1200">
          <a:solidFill>
            <a:srgbClr val="00368B"/>
          </a:solidFill>
          <a:latin typeface="+mj-lt"/>
          <a:ea typeface="+mj-ea"/>
          <a:cs typeface="+mj-cs"/>
        </a:defRPr>
      </a:lvl1pPr>
      <a:lvl2pPr algn="l" defTabSz="457200" rtl="0" eaLnBrk="0" fontAlgn="base" hangingPunct="0">
        <a:spcBef>
          <a:spcPct val="0"/>
        </a:spcBef>
        <a:spcAft>
          <a:spcPct val="0"/>
        </a:spcAft>
        <a:defRPr sz="3000" b="1">
          <a:solidFill>
            <a:srgbClr val="00368B"/>
          </a:solidFill>
          <a:latin typeface="Calibri" pitchFamily="34" charset="0"/>
        </a:defRPr>
      </a:lvl2pPr>
      <a:lvl3pPr algn="l" defTabSz="457200" rtl="0" eaLnBrk="0" fontAlgn="base" hangingPunct="0">
        <a:spcBef>
          <a:spcPct val="0"/>
        </a:spcBef>
        <a:spcAft>
          <a:spcPct val="0"/>
        </a:spcAft>
        <a:defRPr sz="3000" b="1">
          <a:solidFill>
            <a:srgbClr val="00368B"/>
          </a:solidFill>
          <a:latin typeface="Calibri" pitchFamily="34" charset="0"/>
        </a:defRPr>
      </a:lvl3pPr>
      <a:lvl4pPr algn="l" defTabSz="457200" rtl="0" eaLnBrk="0" fontAlgn="base" hangingPunct="0">
        <a:spcBef>
          <a:spcPct val="0"/>
        </a:spcBef>
        <a:spcAft>
          <a:spcPct val="0"/>
        </a:spcAft>
        <a:defRPr sz="3000" b="1">
          <a:solidFill>
            <a:srgbClr val="00368B"/>
          </a:solidFill>
          <a:latin typeface="Calibri" pitchFamily="34" charset="0"/>
        </a:defRPr>
      </a:lvl4pPr>
      <a:lvl5pPr algn="l" defTabSz="457200" rtl="0" eaLnBrk="0" fontAlgn="base" hangingPunct="0">
        <a:spcBef>
          <a:spcPct val="0"/>
        </a:spcBef>
        <a:spcAft>
          <a:spcPct val="0"/>
        </a:spcAft>
        <a:defRPr sz="30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algn="l" defTabSz="457200" rtl="0" eaLnBrk="0" fontAlgn="base" hangingPunct="0">
        <a:spcBef>
          <a:spcPct val="20000"/>
        </a:spcBef>
        <a:spcAft>
          <a:spcPct val="0"/>
        </a:spcAft>
        <a:buFont typeface="Arial" charset="0"/>
        <a:defRPr sz="2000" kern="1200">
          <a:solidFill>
            <a:srgbClr val="00368B"/>
          </a:solidFill>
          <a:latin typeface="+mn-lt"/>
          <a:ea typeface="+mn-ea"/>
          <a:cs typeface="+mn-cs"/>
        </a:defRPr>
      </a:lvl1pPr>
      <a:lvl2pPr marL="457200" algn="r" defTabSz="457200" rtl="0" eaLnBrk="0" fontAlgn="base" hangingPunct="0">
        <a:spcBef>
          <a:spcPct val="20000"/>
        </a:spcBef>
        <a:spcAft>
          <a:spcPct val="0"/>
        </a:spcAft>
        <a:buFont typeface="Arial" charset="0"/>
        <a:defRPr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1bi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796945"/>
            <a:ext cx="91440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4163" y="239713"/>
            <a:ext cx="5270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12825" y="508000"/>
            <a:ext cx="7770813" cy="0"/>
          </a:xfrm>
          <a:prstGeom prst="line">
            <a:avLst/>
          </a:prstGeom>
          <a:ln>
            <a:solidFill>
              <a:srgbClr val="00368B"/>
            </a:solidFill>
          </a:ln>
        </p:spPr>
        <p:style>
          <a:lnRef idx="1">
            <a:schemeClr val="dk1"/>
          </a:lnRef>
          <a:fillRef idx="0">
            <a:schemeClr val="dk1"/>
          </a:fillRef>
          <a:effectRef idx="0">
            <a:schemeClr val="dk1"/>
          </a:effectRef>
          <a:fontRef idx="minor">
            <a:schemeClr val="tx1"/>
          </a:fontRef>
        </p:style>
      </p:cxnSp>
      <p:sp>
        <p:nvSpPr>
          <p:cNvPr id="5" name="Title 1"/>
          <p:cNvSpPr txBox="1">
            <a:spLocks/>
          </p:cNvSpPr>
          <p:nvPr userDrawn="1"/>
        </p:nvSpPr>
        <p:spPr>
          <a:xfrm>
            <a:off x="2076628" y="238125"/>
            <a:ext cx="6749872" cy="517525"/>
          </a:xfrm>
          <a:prstGeom prst="rect">
            <a:avLst/>
          </a:prstGeom>
        </p:spPr>
        <p:txBody>
          <a:bodyPr>
            <a:normAutofit/>
          </a:bodyPr>
          <a:lstStyle>
            <a:lvl1pPr algn="r" defTabSz="457200" rtl="0" eaLnBrk="0" fontAlgn="base" hangingPunct="0">
              <a:spcBef>
                <a:spcPct val="0"/>
              </a:spcBef>
              <a:spcAft>
                <a:spcPct val="0"/>
              </a:spcAft>
              <a:defRPr sz="1100" b="1" kern="1200" baseline="0">
                <a:solidFill>
                  <a:srgbClr val="00368B"/>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fr-FR" sz="1100" b="1" kern="1200" baseline="0" dirty="0" smtClean="0">
                <a:solidFill>
                  <a:srgbClr val="00368B"/>
                </a:solidFill>
                <a:effectLst/>
                <a:latin typeface="+mj-lt"/>
                <a:ea typeface="+mj-ea"/>
                <a:cs typeface="+mj-cs"/>
              </a:rPr>
              <a:t>Droits familiaux et conjugaux</a:t>
            </a:r>
            <a:endParaRPr lang="fr-FR" sz="1100" b="1" kern="1200" baseline="0" dirty="0">
              <a:solidFill>
                <a:srgbClr val="00368B"/>
              </a:solidFill>
              <a:effectLst/>
              <a:latin typeface="+mj-lt"/>
              <a:ea typeface="+mj-ea"/>
              <a:cs typeface="+mj-cs"/>
            </a:endParaRPr>
          </a:p>
        </p:txBody>
      </p:sp>
      <p:sp>
        <p:nvSpPr>
          <p:cNvPr id="2054" name="Espace réservé du titre 1"/>
          <p:cNvSpPr>
            <a:spLocks noGrp="1"/>
          </p:cNvSpPr>
          <p:nvPr>
            <p:ph type="title"/>
          </p:nvPr>
        </p:nvSpPr>
        <p:spPr bwMode="auto">
          <a:xfrm>
            <a:off x="933450" y="508000"/>
            <a:ext cx="80279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 name="Rectangle 9"/>
          <p:cNvSpPr>
            <a:spLocks noChangeArrowheads="1"/>
          </p:cNvSpPr>
          <p:nvPr userDrawn="1"/>
        </p:nvSpPr>
        <p:spPr bwMode="auto">
          <a:xfrm>
            <a:off x="188913" y="6564313"/>
            <a:ext cx="26119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fr-FR" altLang="fr-FR" sz="1200" b="1" dirty="0" smtClean="0">
                <a:solidFill>
                  <a:schemeClr val="bg1"/>
                </a:solidFill>
              </a:rPr>
              <a:t>Séance plénière du COR – 19/10/2023</a:t>
            </a:r>
          </a:p>
        </p:txBody>
      </p:sp>
      <p:sp>
        <p:nvSpPr>
          <p:cNvPr id="11" name="Rectangle 10"/>
          <p:cNvSpPr>
            <a:spLocks noChangeArrowheads="1"/>
          </p:cNvSpPr>
          <p:nvPr userDrawn="1"/>
        </p:nvSpPr>
        <p:spPr bwMode="auto">
          <a:xfrm>
            <a:off x="7296150" y="6564313"/>
            <a:ext cx="160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fr-FR" altLang="fr-FR" sz="1200" b="1" dirty="0" smtClean="0">
                <a:solidFill>
                  <a:schemeClr val="bg1"/>
                </a:solidFill>
              </a:rPr>
              <a:t>www.cor-retraites.fr</a:t>
            </a:r>
          </a:p>
        </p:txBody>
      </p:sp>
      <p:sp>
        <p:nvSpPr>
          <p:cNvPr id="12" name="Espace réservé du numéro de diapositive 3"/>
          <p:cNvSpPr>
            <a:spLocks noGrp="1"/>
          </p:cNvSpPr>
          <p:nvPr>
            <p:ph type="sldNum" sz="quarter" idx="4"/>
          </p:nvPr>
        </p:nvSpPr>
        <p:spPr>
          <a:xfrm>
            <a:off x="3505200" y="6565900"/>
            <a:ext cx="2133600" cy="168275"/>
          </a:xfrm>
          <a:prstGeom prst="rect">
            <a:avLst/>
          </a:prstGeom>
        </p:spPr>
        <p:txBody>
          <a:bodyPr/>
          <a:lstStyle>
            <a:lvl1pPr algn="ctr">
              <a:defRPr lang="en-US" sz="1200" b="1" kern="1200" smtClean="0">
                <a:solidFill>
                  <a:schemeClr val="bg1"/>
                </a:solidFill>
                <a:latin typeface="Calibri" pitchFamily="34" charset="0"/>
                <a:ea typeface="+mn-ea"/>
                <a:cs typeface="Arial" charset="0"/>
              </a:defRPr>
            </a:lvl1pPr>
          </a:lstStyle>
          <a:p>
            <a:pPr>
              <a:defRPr/>
            </a:pPr>
            <a:endParaRPr lang="fr-FR"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fr-FR" sz="2800" b="1" kern="1200" dirty="0">
          <a:solidFill>
            <a:srgbClr val="00368B"/>
          </a:solidFill>
          <a:latin typeface="+mn-lt"/>
          <a:ea typeface="+mn-ea"/>
          <a:cs typeface="+mn-cs"/>
        </a:defRPr>
      </a:lvl1pPr>
      <a:lvl2pPr algn="l" rtl="0" eaLnBrk="0" fontAlgn="base" hangingPunct="0">
        <a:spcBef>
          <a:spcPct val="0"/>
        </a:spcBef>
        <a:spcAft>
          <a:spcPct val="0"/>
        </a:spcAft>
        <a:defRPr sz="2800" b="1">
          <a:solidFill>
            <a:srgbClr val="00368B"/>
          </a:solidFill>
          <a:latin typeface="Calibri" pitchFamily="34" charset="0"/>
        </a:defRPr>
      </a:lvl2pPr>
      <a:lvl3pPr algn="l" rtl="0" eaLnBrk="0" fontAlgn="base" hangingPunct="0">
        <a:spcBef>
          <a:spcPct val="0"/>
        </a:spcBef>
        <a:spcAft>
          <a:spcPct val="0"/>
        </a:spcAft>
        <a:defRPr sz="2800" b="1">
          <a:solidFill>
            <a:srgbClr val="00368B"/>
          </a:solidFill>
          <a:latin typeface="Calibri" pitchFamily="34" charset="0"/>
        </a:defRPr>
      </a:lvl3pPr>
      <a:lvl4pPr algn="l" rtl="0" eaLnBrk="0" fontAlgn="base" hangingPunct="0">
        <a:spcBef>
          <a:spcPct val="0"/>
        </a:spcBef>
        <a:spcAft>
          <a:spcPct val="0"/>
        </a:spcAft>
        <a:defRPr sz="2800" b="1">
          <a:solidFill>
            <a:srgbClr val="00368B"/>
          </a:solidFill>
          <a:latin typeface="Calibri" pitchFamily="34" charset="0"/>
        </a:defRPr>
      </a:lvl4pPr>
      <a:lvl5pPr algn="l" rtl="0" eaLnBrk="0" fontAlgn="base" hangingPunct="0">
        <a:spcBef>
          <a:spcPct val="0"/>
        </a:spcBef>
        <a:spcAft>
          <a:spcPct val="0"/>
        </a:spcAft>
        <a:defRPr sz="28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27463" y="2165230"/>
            <a:ext cx="7903028" cy="910087"/>
          </a:xfrm>
        </p:spPr>
        <p:txBody>
          <a:bodyPr anchor="t"/>
          <a:lstStyle/>
          <a:p>
            <a:r>
              <a:rPr lang="fr-FR" dirty="0" smtClean="0"/>
              <a:t>Droits familiaux et conjugaux :</a:t>
            </a:r>
            <a:br>
              <a:rPr lang="fr-FR" dirty="0" smtClean="0"/>
            </a:br>
            <a:r>
              <a:rPr lang="fr-FR" sz="2400" dirty="0" smtClean="0"/>
              <a:t>Éléments de diagnostic</a:t>
            </a:r>
            <a:endParaRPr lang="fr-FR" sz="2400" dirty="0"/>
          </a:p>
        </p:txBody>
      </p:sp>
      <p:sp>
        <p:nvSpPr>
          <p:cNvPr id="4" name="Subtitle 3"/>
          <p:cNvSpPr>
            <a:spLocks noGrp="1"/>
          </p:cNvSpPr>
          <p:nvPr>
            <p:ph type="subTitle" idx="1"/>
          </p:nvPr>
        </p:nvSpPr>
        <p:spPr>
          <a:xfrm>
            <a:off x="1209675" y="4122887"/>
            <a:ext cx="6562725" cy="727869"/>
          </a:xfrm>
        </p:spPr>
        <p:txBody>
          <a:bodyPr>
            <a:normAutofit fontScale="92500" lnSpcReduction="10000"/>
          </a:bodyPr>
          <a:lstStyle/>
          <a:p>
            <a:pPr eaLnBrk="1" hangingPunct="1"/>
            <a:r>
              <a:rPr lang="fr-FR" altLang="fr-FR" sz="2000" dirty="0" smtClean="0"/>
              <a:t>Séance plénière du COR</a:t>
            </a:r>
          </a:p>
          <a:p>
            <a:pPr eaLnBrk="1" hangingPunct="1"/>
            <a:r>
              <a:rPr lang="fr-FR" altLang="fr-FR" sz="2000" dirty="0" smtClean="0"/>
              <a:t>19 octobre 2023</a:t>
            </a:r>
          </a:p>
        </p:txBody>
      </p:sp>
      <p:sp>
        <p:nvSpPr>
          <p:cNvPr id="5" name="ZoneTexte 1"/>
          <p:cNvSpPr txBox="1">
            <a:spLocks noChangeArrowheads="1"/>
          </p:cNvSpPr>
          <p:nvPr/>
        </p:nvSpPr>
        <p:spPr bwMode="auto">
          <a:xfrm>
            <a:off x="5663241" y="4743449"/>
            <a:ext cx="280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000">
                <a:solidFill>
                  <a:srgbClr val="00368B"/>
                </a:solidFill>
                <a:latin typeface="Calibri" pitchFamily="34" charset="0"/>
              </a:defRPr>
            </a:lvl1pPr>
            <a:lvl2pPr marL="742950" indent="-285750" algn="r" eaLnBrk="0" hangingPunct="0">
              <a:spcBef>
                <a:spcPct val="20000"/>
              </a:spcBef>
              <a:buFont typeface="Arial" charset="0"/>
              <a:defRPr>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dirty="0">
                <a:solidFill>
                  <a:schemeClr val="tx1"/>
                </a:solidFill>
              </a:rPr>
              <a:t>Secrétariat général du COR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708413"/>
            <a:ext cx="8027988" cy="727075"/>
          </a:xfrm>
        </p:spPr>
        <p:txBody>
          <a:bodyPr/>
          <a:lstStyle/>
          <a:p>
            <a:r>
              <a:rPr lang="fr-FR" dirty="0"/>
              <a:t>En cinquante ans, la part de femmes inactives a été divisée par </a:t>
            </a:r>
            <a:r>
              <a:rPr lang="fr-FR" dirty="0" smtClean="0"/>
              <a:t>quatre</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10</a:t>
            </a:fld>
            <a:endParaRPr lang="en-US" dirty="0"/>
          </a:p>
        </p:txBody>
      </p:sp>
      <p:sp>
        <p:nvSpPr>
          <p:cNvPr id="8" name="Espace réservé du contenu 1"/>
          <p:cNvSpPr txBox="1">
            <a:spLocks/>
          </p:cNvSpPr>
          <p:nvPr/>
        </p:nvSpPr>
        <p:spPr>
          <a:xfrm>
            <a:off x="785004" y="1785668"/>
            <a:ext cx="7719691" cy="437317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fr-FR" sz="1600" dirty="0" smtClean="0">
              <a:solidFill>
                <a:srgbClr val="00368B"/>
              </a:solidFill>
              <a:sym typeface="Wingdings" panose="05000000000000000000" pitchFamily="2" charset="2"/>
            </a:endParaRPr>
          </a:p>
        </p:txBody>
      </p:sp>
      <p:sp>
        <p:nvSpPr>
          <p:cNvPr id="5" name="ZoneTexte 4"/>
          <p:cNvSpPr txBox="1"/>
          <p:nvPr/>
        </p:nvSpPr>
        <p:spPr>
          <a:xfrm>
            <a:off x="681644" y="1952532"/>
            <a:ext cx="7823051" cy="338554"/>
          </a:xfrm>
          <a:prstGeom prst="rect">
            <a:avLst/>
          </a:prstGeom>
          <a:noFill/>
        </p:spPr>
        <p:txBody>
          <a:bodyPr wrap="square" rtlCol="0">
            <a:spAutoFit/>
          </a:bodyPr>
          <a:lstStyle/>
          <a:p>
            <a:pPr algn="ctr"/>
            <a:r>
              <a:rPr lang="fr-FR" sz="1600" b="1" dirty="0">
                <a:solidFill>
                  <a:schemeClr val="tx1">
                    <a:lumMod val="65000"/>
                    <a:lumOff val="35000"/>
                  </a:schemeClr>
                </a:solidFill>
              </a:rPr>
              <a:t>Part de personnes inactives selon le genre depuis 1968</a:t>
            </a:r>
          </a:p>
        </p:txBody>
      </p:sp>
      <p:pic>
        <p:nvPicPr>
          <p:cNvPr id="9" name="Image 8"/>
          <p:cNvPicPr>
            <a:picLocks noChangeAspect="1"/>
          </p:cNvPicPr>
          <p:nvPr/>
        </p:nvPicPr>
        <p:blipFill>
          <a:blip r:embed="rId3"/>
          <a:stretch>
            <a:fillRect/>
          </a:stretch>
        </p:blipFill>
        <p:spPr>
          <a:xfrm>
            <a:off x="602124" y="2312482"/>
            <a:ext cx="8171423" cy="2694155"/>
          </a:xfrm>
          <a:prstGeom prst="rect">
            <a:avLst/>
          </a:prstGeom>
        </p:spPr>
      </p:pic>
      <p:sp>
        <p:nvSpPr>
          <p:cNvPr id="10" name="Rectangle 9"/>
          <p:cNvSpPr/>
          <p:nvPr/>
        </p:nvSpPr>
        <p:spPr>
          <a:xfrm>
            <a:off x="681643" y="4795745"/>
            <a:ext cx="7922029" cy="553998"/>
          </a:xfrm>
          <a:prstGeom prst="rect">
            <a:avLst/>
          </a:prstGeom>
        </p:spPr>
        <p:txBody>
          <a:bodyPr wrap="square">
            <a:spAutoFit/>
          </a:bodyPr>
          <a:lstStyle/>
          <a:p>
            <a:pPr algn="just">
              <a:spcAft>
                <a:spcPts val="0"/>
              </a:spcAft>
            </a:pPr>
            <a:r>
              <a:rPr lang="fr-FR" sz="1000" i="1" dirty="0" smtClean="0">
                <a:latin typeface="+mn-lt"/>
                <a:ea typeface="Calibri" panose="020F0502020204030204" pitchFamily="34" charset="0"/>
              </a:rPr>
              <a:t>Champ </a:t>
            </a:r>
            <a:r>
              <a:rPr lang="fr-FR" sz="1000" i="1" dirty="0">
                <a:latin typeface="+mn-lt"/>
                <a:ea typeface="Calibri" panose="020F0502020204030204" pitchFamily="34" charset="0"/>
              </a:rPr>
              <a:t>: France métropolitaine jusqu’en 1982, France hors Mayotte depuis 1990, personnes âgées de 20 à 59 ans en ménages ordinaires, ni étudiantes, ni retraitées.</a:t>
            </a:r>
            <a:endParaRPr lang="fr-FR" sz="1000" dirty="0">
              <a:latin typeface="+mn-lt"/>
              <a:ea typeface="Times New Roman" panose="02020603050405020304" pitchFamily="18" charset="0"/>
            </a:endParaRPr>
          </a:p>
          <a:p>
            <a:pPr algn="just">
              <a:spcAft>
                <a:spcPts val="0"/>
              </a:spcAft>
            </a:pPr>
            <a:r>
              <a:rPr lang="fr-FR" sz="1000" i="1" dirty="0">
                <a:latin typeface="+mn-lt"/>
                <a:ea typeface="Calibri" panose="020F0502020204030204" pitchFamily="34" charset="0"/>
              </a:rPr>
              <a:t>Source : Insee, Saphir, recensements de la population de 1968 à 2018, exploitations complémentaires.</a:t>
            </a:r>
            <a:endParaRPr lang="fr-FR" sz="1000" dirty="0">
              <a:effectLst/>
              <a:latin typeface="+mn-lt"/>
              <a:ea typeface="Times New Roman" panose="02020603050405020304" pitchFamily="18" charset="0"/>
            </a:endParaRPr>
          </a:p>
        </p:txBody>
      </p:sp>
    </p:spTree>
    <p:extLst>
      <p:ext uri="{BB962C8B-B14F-4D97-AF65-F5344CB8AC3E}">
        <p14:creationId xmlns:p14="http://schemas.microsoft.com/office/powerpoint/2010/main" val="2154758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49" y="708413"/>
            <a:ext cx="8110797" cy="727075"/>
          </a:xfrm>
        </p:spPr>
        <p:txBody>
          <a:bodyPr/>
          <a:lstStyle/>
          <a:p>
            <a:r>
              <a:rPr lang="fr-FR" dirty="0" smtClean="0"/>
              <a:t>Les </a:t>
            </a:r>
            <a:r>
              <a:rPr lang="fr-FR" dirty="0"/>
              <a:t>taux d’emploi </a:t>
            </a:r>
            <a:r>
              <a:rPr lang="fr-FR" dirty="0" smtClean="0"/>
              <a:t>et les taux de </a:t>
            </a:r>
            <a:r>
              <a:rPr lang="fr-FR" dirty="0"/>
              <a:t>chômage </a:t>
            </a:r>
            <a:r>
              <a:rPr lang="fr-FR" dirty="0" smtClean="0"/>
              <a:t>des </a:t>
            </a:r>
            <a:r>
              <a:rPr lang="fr-FR" dirty="0"/>
              <a:t>femmes et des hommes ont convergé au fil du temps</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11</a:t>
            </a:fld>
            <a:endParaRPr lang="en-US" dirty="0"/>
          </a:p>
        </p:txBody>
      </p:sp>
      <p:sp>
        <p:nvSpPr>
          <p:cNvPr id="10" name="Rectangle 5"/>
          <p:cNvSpPr>
            <a:spLocks noChangeArrowheads="1"/>
          </p:cNvSpPr>
          <p:nvPr/>
        </p:nvSpPr>
        <p:spPr bwMode="auto">
          <a:xfrm>
            <a:off x="498764" y="16611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1"/>
          <p:cNvSpPr/>
          <p:nvPr/>
        </p:nvSpPr>
        <p:spPr>
          <a:xfrm>
            <a:off x="173219" y="2254802"/>
            <a:ext cx="4331094" cy="338554"/>
          </a:xfrm>
          <a:prstGeom prst="rect">
            <a:avLst/>
          </a:prstGeom>
        </p:spPr>
        <p:txBody>
          <a:bodyPr wrap="square">
            <a:spAutoFit/>
          </a:bodyPr>
          <a:lstStyle/>
          <a:p>
            <a:pPr lvl="0" algn="ctr"/>
            <a:r>
              <a:rPr lang="fr-FR" sz="1600" b="1" dirty="0">
                <a:solidFill>
                  <a:schemeClr val="tx1">
                    <a:lumMod val="65000"/>
                    <a:lumOff val="35000"/>
                  </a:schemeClr>
                </a:solidFill>
              </a:rPr>
              <a:t>Taux </a:t>
            </a:r>
            <a:r>
              <a:rPr lang="fr-FR" sz="1600" b="1" dirty="0" smtClean="0">
                <a:solidFill>
                  <a:schemeClr val="tx1">
                    <a:lumMod val="65000"/>
                    <a:lumOff val="35000"/>
                  </a:schemeClr>
                </a:solidFill>
              </a:rPr>
              <a:t>d’emploi par </a:t>
            </a:r>
            <a:r>
              <a:rPr lang="fr-FR" sz="1600" b="1" dirty="0">
                <a:solidFill>
                  <a:schemeClr val="tx1">
                    <a:lumMod val="65000"/>
                    <a:lumOff val="35000"/>
                  </a:schemeClr>
                </a:solidFill>
              </a:rPr>
              <a:t>genre </a:t>
            </a:r>
            <a:r>
              <a:rPr lang="fr-FR" sz="1600" b="1" dirty="0" smtClean="0">
                <a:solidFill>
                  <a:schemeClr val="tx1">
                    <a:lumMod val="65000"/>
                    <a:lumOff val="35000"/>
                  </a:schemeClr>
                </a:solidFill>
              </a:rPr>
              <a:t>depuis </a:t>
            </a:r>
            <a:r>
              <a:rPr lang="fr-FR" sz="1600" b="1" dirty="0">
                <a:solidFill>
                  <a:schemeClr val="tx1">
                    <a:lumMod val="65000"/>
                    <a:lumOff val="35000"/>
                  </a:schemeClr>
                </a:solidFill>
              </a:rPr>
              <a:t>1975</a:t>
            </a:r>
          </a:p>
        </p:txBody>
      </p:sp>
      <p:sp>
        <p:nvSpPr>
          <p:cNvPr id="9" name="Rectangle 8"/>
          <p:cNvSpPr/>
          <p:nvPr/>
        </p:nvSpPr>
        <p:spPr>
          <a:xfrm>
            <a:off x="4597503" y="2254802"/>
            <a:ext cx="4301881" cy="338554"/>
          </a:xfrm>
          <a:prstGeom prst="rect">
            <a:avLst/>
          </a:prstGeom>
        </p:spPr>
        <p:txBody>
          <a:bodyPr wrap="square">
            <a:spAutoFit/>
          </a:bodyPr>
          <a:lstStyle/>
          <a:p>
            <a:pPr lvl="0" algn="ctr"/>
            <a:r>
              <a:rPr lang="fr-FR" sz="1600" b="1" dirty="0">
                <a:solidFill>
                  <a:schemeClr val="tx1">
                    <a:lumMod val="65000"/>
                    <a:lumOff val="35000"/>
                  </a:schemeClr>
                </a:solidFill>
              </a:rPr>
              <a:t>Taux </a:t>
            </a:r>
            <a:r>
              <a:rPr lang="fr-FR" sz="1600" b="1" dirty="0" smtClean="0">
                <a:solidFill>
                  <a:schemeClr val="tx1">
                    <a:lumMod val="65000"/>
                    <a:lumOff val="35000"/>
                  </a:schemeClr>
                </a:solidFill>
              </a:rPr>
              <a:t>de chômage par </a:t>
            </a:r>
            <a:r>
              <a:rPr lang="fr-FR" sz="1600" b="1" dirty="0">
                <a:solidFill>
                  <a:schemeClr val="tx1">
                    <a:lumMod val="65000"/>
                    <a:lumOff val="35000"/>
                  </a:schemeClr>
                </a:solidFill>
              </a:rPr>
              <a:t>genre </a:t>
            </a:r>
            <a:r>
              <a:rPr lang="fr-FR" sz="1600" b="1" dirty="0" smtClean="0">
                <a:solidFill>
                  <a:schemeClr val="tx1">
                    <a:lumMod val="65000"/>
                    <a:lumOff val="35000"/>
                  </a:schemeClr>
                </a:solidFill>
              </a:rPr>
              <a:t>depuis </a:t>
            </a:r>
            <a:r>
              <a:rPr lang="fr-FR" sz="1600" b="1" dirty="0">
                <a:solidFill>
                  <a:schemeClr val="tx1">
                    <a:lumMod val="65000"/>
                    <a:lumOff val="35000"/>
                  </a:schemeClr>
                </a:solidFill>
              </a:rPr>
              <a:t>1975</a:t>
            </a:r>
          </a:p>
        </p:txBody>
      </p:sp>
      <p:sp>
        <p:nvSpPr>
          <p:cNvPr id="5" name="ZoneTexte 4"/>
          <p:cNvSpPr txBox="1"/>
          <p:nvPr/>
        </p:nvSpPr>
        <p:spPr>
          <a:xfrm>
            <a:off x="173218" y="5463005"/>
            <a:ext cx="8220283" cy="400110"/>
          </a:xfrm>
          <a:prstGeom prst="rect">
            <a:avLst/>
          </a:prstGeom>
          <a:noFill/>
        </p:spPr>
        <p:txBody>
          <a:bodyPr wrap="square" rtlCol="0">
            <a:spAutoFit/>
          </a:bodyPr>
          <a:lstStyle/>
          <a:p>
            <a:r>
              <a:rPr lang="fr-FR" sz="1000" i="1" dirty="0" smtClean="0">
                <a:latin typeface="+mn-lt"/>
                <a:ea typeface="Calibri" panose="020F0502020204030204" pitchFamily="34" charset="0"/>
              </a:rPr>
              <a:t>Champ </a:t>
            </a:r>
            <a:r>
              <a:rPr lang="fr-FR" sz="1000" i="1" dirty="0">
                <a:latin typeface="+mn-lt"/>
                <a:ea typeface="Calibri" panose="020F0502020204030204" pitchFamily="34" charset="0"/>
              </a:rPr>
              <a:t>: France hors Mayotte, personnes actives vivant en logement </a:t>
            </a:r>
            <a:r>
              <a:rPr lang="fr-FR" sz="1000" i="1" dirty="0" smtClean="0">
                <a:latin typeface="+mn-lt"/>
                <a:ea typeface="Calibri" panose="020F0502020204030204" pitchFamily="34" charset="0"/>
              </a:rPr>
              <a:t>ordinaire (de 15 à 64 ans pour le taux d’emploi)</a:t>
            </a:r>
            <a:r>
              <a:rPr lang="fr-FR" sz="1000" i="1" dirty="0">
                <a:latin typeface="+mn-lt"/>
                <a:ea typeface="Calibri" panose="020F0502020204030204" pitchFamily="34" charset="0"/>
              </a:rPr>
              <a:t>		</a:t>
            </a:r>
          </a:p>
          <a:p>
            <a:r>
              <a:rPr lang="fr-FR" sz="1000" i="1" dirty="0">
                <a:latin typeface="+mn-lt"/>
                <a:ea typeface="Calibri" panose="020F0502020204030204" pitchFamily="34" charset="0"/>
              </a:rPr>
              <a:t>Source : Insee, enquêtes Emploi, séries longues sur le marché du travail.			</a:t>
            </a:r>
          </a:p>
        </p:txBody>
      </p:sp>
      <p:pic>
        <p:nvPicPr>
          <p:cNvPr id="7" name="Image 6"/>
          <p:cNvPicPr>
            <a:picLocks noChangeAspect="1"/>
          </p:cNvPicPr>
          <p:nvPr/>
        </p:nvPicPr>
        <p:blipFill>
          <a:blip r:embed="rId3"/>
          <a:stretch>
            <a:fillRect/>
          </a:stretch>
        </p:blipFill>
        <p:spPr>
          <a:xfrm>
            <a:off x="4597503" y="2607782"/>
            <a:ext cx="4331208" cy="2819400"/>
          </a:xfrm>
          <a:prstGeom prst="rect">
            <a:avLst/>
          </a:prstGeom>
        </p:spPr>
      </p:pic>
      <p:pic>
        <p:nvPicPr>
          <p:cNvPr id="8" name="Image 7"/>
          <p:cNvPicPr>
            <a:picLocks noChangeAspect="1"/>
          </p:cNvPicPr>
          <p:nvPr/>
        </p:nvPicPr>
        <p:blipFill>
          <a:blip r:embed="rId4"/>
          <a:stretch>
            <a:fillRect/>
          </a:stretch>
        </p:blipFill>
        <p:spPr>
          <a:xfrm>
            <a:off x="173219" y="2607782"/>
            <a:ext cx="4331208" cy="2819400"/>
          </a:xfrm>
          <a:prstGeom prst="rect">
            <a:avLst/>
          </a:prstGeom>
        </p:spPr>
      </p:pic>
    </p:spTree>
    <p:extLst>
      <p:ext uri="{BB962C8B-B14F-4D97-AF65-F5344CB8AC3E}">
        <p14:creationId xmlns:p14="http://schemas.microsoft.com/office/powerpoint/2010/main" val="1336246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708413"/>
            <a:ext cx="8027988" cy="727075"/>
          </a:xfrm>
        </p:spPr>
        <p:txBody>
          <a:bodyPr/>
          <a:lstStyle/>
          <a:p>
            <a:r>
              <a:rPr lang="fr-FR" dirty="0" smtClean="0"/>
              <a:t>Les mères sont moins en emploi et davantage à temps partiel</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12</a:t>
            </a:fld>
            <a:endParaRPr lang="en-US" dirty="0"/>
          </a:p>
        </p:txBody>
      </p:sp>
      <p:sp>
        <p:nvSpPr>
          <p:cNvPr id="10" name="Rectangle 5"/>
          <p:cNvSpPr>
            <a:spLocks noChangeArrowheads="1"/>
          </p:cNvSpPr>
          <p:nvPr/>
        </p:nvSpPr>
        <p:spPr bwMode="auto">
          <a:xfrm>
            <a:off x="498764" y="16611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6"/>
          <p:cNvSpPr>
            <a:spLocks noChangeArrowheads="1"/>
          </p:cNvSpPr>
          <p:nvPr/>
        </p:nvSpPr>
        <p:spPr bwMode="auto">
          <a:xfrm>
            <a:off x="1164566" y="5914119"/>
            <a:ext cx="76749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spcAft>
                <a:spcPts val="0"/>
              </a:spcAft>
            </a:pPr>
            <a:r>
              <a:rPr lang="fr-FR" altLang="fr-FR" sz="1000" i="1" dirty="0" smtClean="0">
                <a:latin typeface="+mn-lt"/>
                <a:ea typeface="Calibri" panose="020F0502020204030204" pitchFamily="34" charset="0"/>
              </a:rPr>
              <a:t>Champ </a:t>
            </a:r>
            <a:r>
              <a:rPr lang="fr-FR" altLang="fr-FR" sz="1000" i="1" dirty="0">
                <a:latin typeface="+mn-lt"/>
                <a:ea typeface="Calibri" panose="020F0502020204030204" pitchFamily="34" charset="0"/>
              </a:rPr>
              <a:t>: France hors Mayotte, personnes vivant en logement ordinaire, de 25 à 49 ans en emploi.</a:t>
            </a:r>
          </a:p>
          <a:p>
            <a:pPr lvl="0" indent="0" algn="just">
              <a:spcAft>
                <a:spcPts val="0"/>
              </a:spcAft>
            </a:pPr>
            <a:r>
              <a:rPr lang="fr-FR" altLang="fr-FR" sz="1000" i="1" dirty="0">
                <a:latin typeface="+mn-lt"/>
                <a:ea typeface="Calibri" panose="020F0502020204030204" pitchFamily="34" charset="0"/>
              </a:rPr>
              <a:t>Source : Insee, enquête Emploi 2020.</a:t>
            </a:r>
          </a:p>
        </p:txBody>
      </p:sp>
      <p:sp>
        <p:nvSpPr>
          <p:cNvPr id="12" name="Rectangle 11"/>
          <p:cNvSpPr/>
          <p:nvPr/>
        </p:nvSpPr>
        <p:spPr>
          <a:xfrm>
            <a:off x="1164566" y="1702278"/>
            <a:ext cx="6697117" cy="584775"/>
          </a:xfrm>
          <a:prstGeom prst="rect">
            <a:avLst/>
          </a:prstGeom>
        </p:spPr>
        <p:txBody>
          <a:bodyPr wrap="square">
            <a:spAutoFit/>
          </a:bodyPr>
          <a:lstStyle/>
          <a:p>
            <a:pPr lvl="0" algn="ctr"/>
            <a:r>
              <a:rPr lang="fr-FR" sz="1600" b="1" dirty="0">
                <a:solidFill>
                  <a:schemeClr val="tx1">
                    <a:lumMod val="65000"/>
                    <a:lumOff val="35000"/>
                  </a:schemeClr>
                </a:solidFill>
              </a:rPr>
              <a:t>Part de temps partiel des 25-49 ans, selon le sexe et </a:t>
            </a:r>
          </a:p>
          <a:p>
            <a:pPr lvl="0" algn="ctr"/>
            <a:r>
              <a:rPr lang="fr-FR" sz="1600" b="1" dirty="0">
                <a:solidFill>
                  <a:schemeClr val="tx1">
                    <a:lumMod val="65000"/>
                    <a:lumOff val="35000"/>
                  </a:schemeClr>
                </a:solidFill>
              </a:rPr>
              <a:t>la situation familiale en 2020</a:t>
            </a:r>
          </a:p>
        </p:txBody>
      </p:sp>
      <p:pic>
        <p:nvPicPr>
          <p:cNvPr id="3" name="Image 2"/>
          <p:cNvPicPr>
            <a:picLocks noChangeAspect="1"/>
          </p:cNvPicPr>
          <p:nvPr/>
        </p:nvPicPr>
        <p:blipFill>
          <a:blip r:embed="rId3"/>
          <a:stretch>
            <a:fillRect/>
          </a:stretch>
        </p:blipFill>
        <p:spPr>
          <a:xfrm>
            <a:off x="1178943" y="2339201"/>
            <a:ext cx="6682740" cy="3572256"/>
          </a:xfrm>
          <a:prstGeom prst="rect">
            <a:avLst/>
          </a:prstGeom>
        </p:spPr>
      </p:pic>
    </p:spTree>
    <p:extLst>
      <p:ext uri="{BB962C8B-B14F-4D97-AF65-F5344CB8AC3E}">
        <p14:creationId xmlns:p14="http://schemas.microsoft.com/office/powerpoint/2010/main" val="2648101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758" y="600588"/>
            <a:ext cx="8210550" cy="727075"/>
          </a:xfrm>
        </p:spPr>
        <p:txBody>
          <a:bodyPr/>
          <a:lstStyle/>
          <a:p>
            <a:r>
              <a:rPr lang="fr-FR" dirty="0" smtClean="0"/>
              <a:t>Des </a:t>
            </a:r>
            <a:r>
              <a:rPr lang="fr-FR" dirty="0"/>
              <a:t>écarts de rémunération entre femmes et hommes persistants mais qui se sont réduits depuis 50 ans</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13</a:t>
            </a:fld>
            <a:endParaRPr lang="en-US" dirty="0"/>
          </a:p>
        </p:txBody>
      </p:sp>
      <p:sp>
        <p:nvSpPr>
          <p:cNvPr id="10" name="Rectangle 5"/>
          <p:cNvSpPr>
            <a:spLocks noChangeArrowheads="1"/>
          </p:cNvSpPr>
          <p:nvPr/>
        </p:nvSpPr>
        <p:spPr bwMode="auto">
          <a:xfrm>
            <a:off x="498764" y="16611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6"/>
          <p:cNvSpPr>
            <a:spLocks noChangeArrowheads="1"/>
          </p:cNvSpPr>
          <p:nvPr/>
        </p:nvSpPr>
        <p:spPr bwMode="auto">
          <a:xfrm>
            <a:off x="959545" y="5857677"/>
            <a:ext cx="64312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1" algn="just">
              <a:spcAft>
                <a:spcPts val="0"/>
              </a:spcAft>
            </a:pPr>
            <a:r>
              <a:rPr lang="fr-FR" altLang="fr-FR" sz="1000" i="1" dirty="0" smtClean="0">
                <a:latin typeface="+mn-lt"/>
                <a:ea typeface="Calibri" panose="020F0502020204030204" pitchFamily="34" charset="0"/>
              </a:rPr>
              <a:t>Champ </a:t>
            </a:r>
            <a:r>
              <a:rPr lang="fr-FR" altLang="fr-FR" sz="1000" i="1" dirty="0">
                <a:latin typeface="+mn-lt"/>
                <a:ea typeface="Calibri" panose="020F0502020204030204" pitchFamily="34" charset="0"/>
              </a:rPr>
              <a:t>: France métropolitaine de 1995 à 2001, France hors Mayotte à partir de 2002, salariés travaillant principalement dans le secteur privé hors apprentis et stagiaires, hors salariés agricoles et salariés des particuliers employeurs. </a:t>
            </a:r>
          </a:p>
          <a:p>
            <a:pPr marL="0" lvl="1" algn="just">
              <a:spcAft>
                <a:spcPts val="0"/>
              </a:spcAft>
            </a:pPr>
            <a:r>
              <a:rPr lang="fr-FR" altLang="fr-FR" sz="1000" i="1" dirty="0">
                <a:latin typeface="+mn-lt"/>
                <a:ea typeface="Calibri" panose="020F0502020204030204" pitchFamily="34" charset="0"/>
              </a:rPr>
              <a:t>Source : Insee, panel Tous salariés 2019 et bases Tous salariés 2020 et 2021.</a:t>
            </a:r>
          </a:p>
        </p:txBody>
      </p:sp>
      <p:sp>
        <p:nvSpPr>
          <p:cNvPr id="12" name="Rectangle 11"/>
          <p:cNvSpPr/>
          <p:nvPr/>
        </p:nvSpPr>
        <p:spPr>
          <a:xfrm>
            <a:off x="1027938" y="1733627"/>
            <a:ext cx="7088124" cy="584775"/>
          </a:xfrm>
          <a:prstGeom prst="rect">
            <a:avLst/>
          </a:prstGeom>
        </p:spPr>
        <p:txBody>
          <a:bodyPr wrap="square">
            <a:spAutoFit/>
          </a:bodyPr>
          <a:lstStyle/>
          <a:p>
            <a:pPr lvl="0" algn="ctr"/>
            <a:r>
              <a:rPr lang="fr-FR" sz="1600" b="1" dirty="0">
                <a:solidFill>
                  <a:schemeClr val="tx1">
                    <a:lumMod val="65000"/>
                    <a:lumOff val="35000"/>
                  </a:schemeClr>
                </a:solidFill>
              </a:rPr>
              <a:t>Écarts </a:t>
            </a:r>
            <a:r>
              <a:rPr lang="fr-FR" sz="1600" b="1" dirty="0" smtClean="0">
                <a:solidFill>
                  <a:schemeClr val="tx1">
                    <a:lumMod val="65000"/>
                    <a:lumOff val="35000"/>
                  </a:schemeClr>
                </a:solidFill>
              </a:rPr>
              <a:t>de </a:t>
            </a:r>
            <a:r>
              <a:rPr lang="fr-FR" sz="1600" b="1" dirty="0">
                <a:solidFill>
                  <a:schemeClr val="tx1">
                    <a:lumMod val="65000"/>
                    <a:lumOff val="35000"/>
                  </a:schemeClr>
                </a:solidFill>
              </a:rPr>
              <a:t>rémunération nette et de temps de travail moyens </a:t>
            </a:r>
            <a:endParaRPr lang="fr-FR" sz="1600" b="1" dirty="0" smtClean="0">
              <a:solidFill>
                <a:schemeClr val="tx1">
                  <a:lumMod val="65000"/>
                  <a:lumOff val="35000"/>
                </a:schemeClr>
              </a:solidFill>
            </a:endParaRPr>
          </a:p>
          <a:p>
            <a:pPr lvl="0" algn="ctr"/>
            <a:r>
              <a:rPr lang="fr-FR" sz="1600" b="1" dirty="0" smtClean="0">
                <a:solidFill>
                  <a:schemeClr val="tx1">
                    <a:lumMod val="65000"/>
                    <a:lumOff val="35000"/>
                  </a:schemeClr>
                </a:solidFill>
              </a:rPr>
              <a:t>femmes-hommes </a:t>
            </a:r>
            <a:r>
              <a:rPr lang="fr-FR" sz="1600" b="1" dirty="0">
                <a:solidFill>
                  <a:schemeClr val="tx1">
                    <a:lumMod val="65000"/>
                    <a:lumOff val="35000"/>
                  </a:schemeClr>
                </a:solidFill>
              </a:rPr>
              <a:t>dans le secteur privé</a:t>
            </a:r>
          </a:p>
        </p:txBody>
      </p:sp>
      <p:pic>
        <p:nvPicPr>
          <p:cNvPr id="7" name="Image 6"/>
          <p:cNvPicPr>
            <a:picLocks noChangeAspect="1"/>
          </p:cNvPicPr>
          <p:nvPr/>
        </p:nvPicPr>
        <p:blipFill>
          <a:blip r:embed="rId3"/>
          <a:stretch>
            <a:fillRect/>
          </a:stretch>
        </p:blipFill>
        <p:spPr>
          <a:xfrm>
            <a:off x="1027938" y="2328202"/>
            <a:ext cx="7088124" cy="3544824"/>
          </a:xfrm>
          <a:prstGeom prst="rect">
            <a:avLst/>
          </a:prstGeom>
        </p:spPr>
      </p:pic>
    </p:spTree>
    <p:extLst>
      <p:ext uri="{BB962C8B-B14F-4D97-AF65-F5344CB8AC3E}">
        <p14:creationId xmlns:p14="http://schemas.microsoft.com/office/powerpoint/2010/main" val="3738273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758" y="591962"/>
            <a:ext cx="8210550" cy="727075"/>
          </a:xfrm>
        </p:spPr>
        <p:txBody>
          <a:bodyPr anchor="t"/>
          <a:lstStyle/>
          <a:p>
            <a:r>
              <a:rPr lang="fr-FR" dirty="0" smtClean="0"/>
              <a:t>Ces </a:t>
            </a:r>
            <a:r>
              <a:rPr lang="fr-FR" dirty="0"/>
              <a:t>écarts </a:t>
            </a:r>
            <a:r>
              <a:rPr lang="fr-FR" dirty="0" smtClean="0"/>
              <a:t>proviennent notamment de la maternité</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14</a:t>
            </a:fld>
            <a:endParaRPr lang="en-US" dirty="0"/>
          </a:p>
        </p:txBody>
      </p:sp>
      <p:sp>
        <p:nvSpPr>
          <p:cNvPr id="10" name="Rectangle 5"/>
          <p:cNvSpPr>
            <a:spLocks noChangeArrowheads="1"/>
          </p:cNvSpPr>
          <p:nvPr/>
        </p:nvSpPr>
        <p:spPr bwMode="auto">
          <a:xfrm>
            <a:off x="498764" y="16611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
          <p:cNvSpPr/>
          <p:nvPr/>
        </p:nvSpPr>
        <p:spPr>
          <a:xfrm>
            <a:off x="2149439" y="1436355"/>
            <a:ext cx="5027345" cy="584775"/>
          </a:xfrm>
          <a:prstGeom prst="rect">
            <a:avLst/>
          </a:prstGeom>
        </p:spPr>
        <p:txBody>
          <a:bodyPr wrap="square">
            <a:spAutoFit/>
          </a:bodyPr>
          <a:lstStyle/>
          <a:p>
            <a:pPr algn="ctr"/>
            <a:r>
              <a:rPr lang="fr-FR" sz="1600" b="1" dirty="0">
                <a:solidFill>
                  <a:schemeClr val="tx1">
                    <a:lumMod val="65000"/>
                    <a:lumOff val="35000"/>
                  </a:schemeClr>
                </a:solidFill>
                <a:latin typeface="+mn-lt"/>
              </a:rPr>
              <a:t>Impact de la naissance du premier enfant sur le revenu salarial total et ses composantes </a:t>
            </a:r>
            <a:endParaRPr lang="fr-FR" sz="1600" dirty="0">
              <a:solidFill>
                <a:schemeClr val="tx1">
                  <a:lumMod val="65000"/>
                  <a:lumOff val="35000"/>
                </a:schemeClr>
              </a:solidFill>
              <a:latin typeface="+mn-lt"/>
            </a:endParaRPr>
          </a:p>
        </p:txBody>
      </p:sp>
      <p:pic>
        <p:nvPicPr>
          <p:cNvPr id="4" name="Image 3"/>
          <p:cNvPicPr preferRelativeResize="0">
            <a:picLocks noChangeAspect="1"/>
          </p:cNvPicPr>
          <p:nvPr/>
        </p:nvPicPr>
        <p:blipFill>
          <a:blip r:embed="rId3"/>
          <a:stretch>
            <a:fillRect/>
          </a:stretch>
        </p:blipFill>
        <p:spPr>
          <a:xfrm>
            <a:off x="2140470" y="2064272"/>
            <a:ext cx="2484000" cy="2014800"/>
          </a:xfrm>
          <a:prstGeom prst="rect">
            <a:avLst/>
          </a:prstGeom>
          <a:ln>
            <a:solidFill>
              <a:schemeClr val="bg1">
                <a:lumMod val="75000"/>
              </a:schemeClr>
            </a:solidFill>
          </a:ln>
        </p:spPr>
      </p:pic>
      <p:pic>
        <p:nvPicPr>
          <p:cNvPr id="7" name="Image 6"/>
          <p:cNvPicPr preferRelativeResize="0">
            <a:picLocks noChangeAspect="1"/>
          </p:cNvPicPr>
          <p:nvPr/>
        </p:nvPicPr>
        <p:blipFill>
          <a:blip r:embed="rId4"/>
          <a:stretch>
            <a:fillRect/>
          </a:stretch>
        </p:blipFill>
        <p:spPr>
          <a:xfrm>
            <a:off x="4692784" y="2064272"/>
            <a:ext cx="2484000" cy="2014800"/>
          </a:xfrm>
          <a:prstGeom prst="rect">
            <a:avLst/>
          </a:prstGeom>
          <a:ln>
            <a:solidFill>
              <a:schemeClr val="bg1">
                <a:lumMod val="75000"/>
              </a:schemeClr>
            </a:solidFill>
          </a:ln>
        </p:spPr>
      </p:pic>
      <p:pic>
        <p:nvPicPr>
          <p:cNvPr id="8" name="Image 7"/>
          <p:cNvPicPr preferRelativeResize="0">
            <a:picLocks noChangeAspect="1"/>
          </p:cNvPicPr>
          <p:nvPr/>
        </p:nvPicPr>
        <p:blipFill>
          <a:blip r:embed="rId5"/>
          <a:stretch>
            <a:fillRect/>
          </a:stretch>
        </p:blipFill>
        <p:spPr>
          <a:xfrm>
            <a:off x="2132888" y="4130087"/>
            <a:ext cx="2484000" cy="2015421"/>
          </a:xfrm>
          <a:prstGeom prst="rect">
            <a:avLst/>
          </a:prstGeom>
          <a:ln>
            <a:solidFill>
              <a:schemeClr val="bg1">
                <a:lumMod val="75000"/>
              </a:schemeClr>
            </a:solidFill>
          </a:ln>
        </p:spPr>
      </p:pic>
      <p:pic>
        <p:nvPicPr>
          <p:cNvPr id="9" name="Image 8"/>
          <p:cNvPicPr preferRelativeResize="0">
            <a:picLocks noChangeAspect="1"/>
          </p:cNvPicPr>
          <p:nvPr/>
        </p:nvPicPr>
        <p:blipFill>
          <a:blip r:embed="rId6"/>
          <a:stretch>
            <a:fillRect/>
          </a:stretch>
        </p:blipFill>
        <p:spPr>
          <a:xfrm>
            <a:off x="4684154" y="4130120"/>
            <a:ext cx="2484000" cy="2014800"/>
          </a:xfrm>
          <a:prstGeom prst="rect">
            <a:avLst/>
          </a:prstGeom>
          <a:ln>
            <a:solidFill>
              <a:schemeClr val="bg1">
                <a:lumMod val="75000"/>
              </a:schemeClr>
            </a:solidFill>
          </a:ln>
        </p:spPr>
      </p:pic>
      <p:pic>
        <p:nvPicPr>
          <p:cNvPr id="11" name="Image 10"/>
          <p:cNvPicPr>
            <a:picLocks noChangeAspect="1"/>
          </p:cNvPicPr>
          <p:nvPr/>
        </p:nvPicPr>
        <p:blipFill>
          <a:blip r:embed="rId7"/>
          <a:stretch>
            <a:fillRect/>
          </a:stretch>
        </p:blipFill>
        <p:spPr>
          <a:xfrm>
            <a:off x="2566856" y="5435853"/>
            <a:ext cx="1876687" cy="223647"/>
          </a:xfrm>
          <a:prstGeom prst="rect">
            <a:avLst/>
          </a:prstGeom>
        </p:spPr>
      </p:pic>
      <p:sp>
        <p:nvSpPr>
          <p:cNvPr id="12" name="Rectangle 11"/>
          <p:cNvSpPr/>
          <p:nvPr/>
        </p:nvSpPr>
        <p:spPr>
          <a:xfrm>
            <a:off x="94209" y="2041997"/>
            <a:ext cx="2012104" cy="1754326"/>
          </a:xfrm>
          <a:prstGeom prst="rect">
            <a:avLst/>
          </a:prstGeom>
        </p:spPr>
        <p:txBody>
          <a:bodyPr wrap="square">
            <a:spAutoFit/>
          </a:bodyPr>
          <a:lstStyle/>
          <a:p>
            <a:r>
              <a:rPr lang="fr-FR" sz="1200" dirty="0"/>
              <a:t>Dominique Meurs et Pierre </a:t>
            </a:r>
            <a:r>
              <a:rPr lang="fr-FR" sz="1200" dirty="0" err="1"/>
              <a:t>Pora</a:t>
            </a:r>
            <a:endParaRPr lang="fr-FR" sz="1200" dirty="0"/>
          </a:p>
          <a:p>
            <a:r>
              <a:rPr lang="fr-FR" sz="1200" dirty="0" smtClean="0"/>
              <a:t>Égalité </a:t>
            </a:r>
            <a:r>
              <a:rPr lang="fr-FR" sz="1200" dirty="0"/>
              <a:t>professionnelle entre les femmes et les hommes</a:t>
            </a:r>
          </a:p>
          <a:p>
            <a:r>
              <a:rPr lang="fr-FR" sz="1200" dirty="0"/>
              <a:t>en France : une lente convergence freinée</a:t>
            </a:r>
          </a:p>
          <a:p>
            <a:r>
              <a:rPr lang="fr-FR" sz="1200" dirty="0"/>
              <a:t>par les maternités</a:t>
            </a:r>
          </a:p>
          <a:p>
            <a:r>
              <a:rPr lang="fr-FR" sz="1200" dirty="0" smtClean="0"/>
              <a:t>Économie </a:t>
            </a:r>
            <a:r>
              <a:rPr lang="fr-FR" sz="1200" dirty="0"/>
              <a:t>et Statistique,  </a:t>
            </a:r>
            <a:r>
              <a:rPr lang="fr-FR" sz="1200" dirty="0" smtClean="0"/>
              <a:t>    n° 510-511-512</a:t>
            </a:r>
            <a:r>
              <a:rPr lang="fr-FR" sz="1200" dirty="0"/>
              <a:t>, </a:t>
            </a:r>
            <a:r>
              <a:rPr lang="fr-FR" sz="1200" dirty="0" smtClean="0"/>
              <a:t>2019</a:t>
            </a:r>
            <a:endParaRPr lang="fr-FR" sz="1200" dirty="0"/>
          </a:p>
        </p:txBody>
      </p:sp>
      <p:sp>
        <p:nvSpPr>
          <p:cNvPr id="13" name="Rectangle 12"/>
          <p:cNvSpPr/>
          <p:nvPr/>
        </p:nvSpPr>
        <p:spPr>
          <a:xfrm>
            <a:off x="2058327" y="6083340"/>
            <a:ext cx="5027345" cy="630942"/>
          </a:xfrm>
          <a:prstGeom prst="rect">
            <a:avLst/>
          </a:prstGeom>
        </p:spPr>
        <p:txBody>
          <a:bodyPr wrap="square">
            <a:spAutoFit/>
          </a:bodyPr>
          <a:lstStyle/>
          <a:p>
            <a:r>
              <a:rPr lang="fr-FR" sz="700" dirty="0"/>
              <a:t>Champ : France métropolitaine, ensemble des salariés du secteur privé âgés de 20 à 59 ans, hors salariés agricoles, ayant travaillé au </a:t>
            </a:r>
            <a:r>
              <a:rPr lang="fr-FR" sz="700" dirty="0" smtClean="0"/>
              <a:t>moins une </a:t>
            </a:r>
            <a:r>
              <a:rPr lang="fr-FR" sz="700" dirty="0"/>
              <a:t>heure dans le secteur privé entre 1995 et 2015, avec un nombre d’heures par jour supérieur à 1/8e de la durée légale du travail et un salaire</a:t>
            </a:r>
          </a:p>
          <a:p>
            <a:r>
              <a:rPr lang="fr-FR" sz="700" dirty="0"/>
              <a:t>horaire supérieur à 95 % du Smic horaire.</a:t>
            </a:r>
          </a:p>
          <a:p>
            <a:r>
              <a:rPr lang="fr-FR" sz="700" dirty="0"/>
              <a:t>Source : Insee, panel DADS‑EDP.</a:t>
            </a:r>
          </a:p>
        </p:txBody>
      </p:sp>
    </p:spTree>
    <p:extLst>
      <p:ext uri="{BB962C8B-B14F-4D97-AF65-F5344CB8AC3E}">
        <p14:creationId xmlns:p14="http://schemas.microsoft.com/office/powerpoint/2010/main" val="3073420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142" y="857158"/>
            <a:ext cx="8027988" cy="727075"/>
          </a:xfrm>
        </p:spPr>
        <p:txBody>
          <a:bodyPr/>
          <a:lstStyle/>
          <a:p>
            <a:pPr algn="just"/>
            <a:r>
              <a:rPr lang="fr-FR" dirty="0">
                <a:sym typeface="Wingdings" panose="05000000000000000000" pitchFamily="2" charset="2"/>
              </a:rPr>
              <a:t>L’implication des femmes dans l’éducation des enfants et les tâches domestiques </a:t>
            </a:r>
            <a:r>
              <a:rPr lang="fr-FR" dirty="0" smtClean="0">
                <a:sym typeface="Wingdings" panose="05000000000000000000" pitchFamily="2" charset="2"/>
              </a:rPr>
              <a:t>limitent </a:t>
            </a:r>
            <a:r>
              <a:rPr lang="fr-FR" dirty="0">
                <a:sym typeface="Wingdings" panose="05000000000000000000" pitchFamily="2" charset="2"/>
              </a:rPr>
              <a:t>leur participation au marché du travail</a:t>
            </a:r>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15</a:t>
            </a:fld>
            <a:endParaRPr lang="en-US" dirty="0"/>
          </a:p>
        </p:txBody>
      </p:sp>
      <p:sp>
        <p:nvSpPr>
          <p:cNvPr id="15" name="Espace réservé du contenu 1"/>
          <p:cNvSpPr txBox="1">
            <a:spLocks/>
          </p:cNvSpPr>
          <p:nvPr/>
        </p:nvSpPr>
        <p:spPr>
          <a:xfrm>
            <a:off x="411903" y="2066089"/>
            <a:ext cx="8170976" cy="191069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000" b="1" dirty="0" smtClean="0">
                <a:solidFill>
                  <a:srgbClr val="00368B"/>
                </a:solidFill>
                <a:sym typeface="Wingdings" panose="05000000000000000000" pitchFamily="2" charset="2"/>
              </a:rPr>
              <a:t>Malgré l’évolution des mentalités, les femmes continuent à consacrer deux fois plus de temps aux tâches domestique que les hommes</a:t>
            </a:r>
          </a:p>
          <a:p>
            <a:pPr lvl="1" algn="just"/>
            <a:r>
              <a:rPr lang="fr-FR" sz="1600" dirty="0" smtClean="0">
                <a:solidFill>
                  <a:srgbClr val="00368B"/>
                </a:solidFill>
                <a:sym typeface="Wingdings" panose="05000000000000000000" pitchFamily="2" charset="2"/>
              </a:rPr>
              <a:t>183 minutes par jour, contre 105 pour les hommes en 2010</a:t>
            </a:r>
          </a:p>
          <a:p>
            <a:pPr lvl="1" algn="just"/>
            <a:r>
              <a:rPr lang="fr-FR" sz="1600" dirty="0" smtClean="0">
                <a:solidFill>
                  <a:srgbClr val="00368B"/>
                </a:solidFill>
                <a:sym typeface="Wingdings" panose="05000000000000000000" pitchFamily="2" charset="2"/>
              </a:rPr>
              <a:t>En valorisant ces tâches au salaire minimum et en les ajoutant au travail rémunéré, les femmes apporteraient environ 65 % à 70 % de la création de richesse totale de l’économie (PIB + travail domestique), (d’</a:t>
            </a:r>
            <a:r>
              <a:rPr lang="fr-FR" sz="1600" dirty="0" err="1" smtClean="0">
                <a:solidFill>
                  <a:srgbClr val="00368B"/>
                </a:solidFill>
                <a:sym typeface="Wingdings" panose="05000000000000000000" pitchFamily="2" charset="2"/>
              </a:rPr>
              <a:t>Albis</a:t>
            </a:r>
            <a:r>
              <a:rPr lang="fr-FR" sz="1600" dirty="0" smtClean="0">
                <a:solidFill>
                  <a:srgbClr val="00368B"/>
                </a:solidFill>
                <a:sym typeface="Wingdings" panose="05000000000000000000" pitchFamily="2" charset="2"/>
              </a:rPr>
              <a:t> </a:t>
            </a:r>
            <a:r>
              <a:rPr lang="fr-FR" sz="1600" i="1" dirty="0" smtClean="0">
                <a:solidFill>
                  <a:srgbClr val="00368B"/>
                </a:solidFill>
                <a:sym typeface="Wingdings" panose="05000000000000000000" pitchFamily="2" charset="2"/>
              </a:rPr>
              <a:t>et al.</a:t>
            </a:r>
            <a:r>
              <a:rPr lang="fr-FR" sz="1600" dirty="0" smtClean="0">
                <a:solidFill>
                  <a:srgbClr val="00368B"/>
                </a:solidFill>
                <a:sym typeface="Wingdings" panose="05000000000000000000" pitchFamily="2" charset="2"/>
              </a:rPr>
              <a:t>, 2016)</a:t>
            </a:r>
          </a:p>
          <a:p>
            <a:pPr algn="just"/>
            <a:endParaRPr lang="fr-FR" sz="2000" dirty="0" smtClean="0">
              <a:solidFill>
                <a:srgbClr val="00368B"/>
              </a:solidFill>
              <a:sym typeface="Wingdings" panose="05000000000000000000" pitchFamily="2" charset="2"/>
            </a:endParaRPr>
          </a:p>
        </p:txBody>
      </p:sp>
      <p:graphicFrame>
        <p:nvGraphicFramePr>
          <p:cNvPr id="5" name="Graphique 4"/>
          <p:cNvGraphicFramePr>
            <a:graphicFrameLocks/>
          </p:cNvGraphicFramePr>
          <p:nvPr>
            <p:extLst>
              <p:ext uri="{D42A27DB-BD31-4B8C-83A1-F6EECF244321}">
                <p14:modId xmlns:p14="http://schemas.microsoft.com/office/powerpoint/2010/main" val="4233365148"/>
              </p:ext>
            </p:extLst>
          </p:nvPr>
        </p:nvGraphicFramePr>
        <p:xfrm>
          <a:off x="1508077" y="4173354"/>
          <a:ext cx="6127845" cy="1639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764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933450" y="792671"/>
            <a:ext cx="8027988" cy="727075"/>
          </a:xfrm>
        </p:spPr>
        <p:txBody>
          <a:bodyPr/>
          <a:lstStyle/>
          <a:p>
            <a:r>
              <a:rPr lang="fr-FR" dirty="0" smtClean="0"/>
              <a:t>Les pensions des femmes resteraient durablement inférieures à celles des hommes même si les écarts se réduisent</a:t>
            </a:r>
            <a:endParaRPr lang="fr-FR" dirty="0"/>
          </a:p>
        </p:txBody>
      </p:sp>
      <p:sp>
        <p:nvSpPr>
          <p:cNvPr id="15"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16</a:t>
            </a:fld>
            <a:endParaRPr lang="en-US" dirty="0"/>
          </a:p>
        </p:txBody>
      </p:sp>
      <p:sp>
        <p:nvSpPr>
          <p:cNvPr id="17" name="Rectangle 16"/>
          <p:cNvSpPr/>
          <p:nvPr/>
        </p:nvSpPr>
        <p:spPr>
          <a:xfrm>
            <a:off x="790195" y="1985304"/>
            <a:ext cx="7563611" cy="338554"/>
          </a:xfrm>
          <a:prstGeom prst="rect">
            <a:avLst/>
          </a:prstGeom>
        </p:spPr>
        <p:txBody>
          <a:bodyPr wrap="square">
            <a:spAutoFit/>
          </a:bodyPr>
          <a:lstStyle/>
          <a:p>
            <a:pPr algn="ctr">
              <a:spcAft>
                <a:spcPts val="0"/>
              </a:spcAft>
            </a:pPr>
            <a:r>
              <a:rPr lang="fr-FR" sz="1600" b="1" dirty="0" smtClean="0">
                <a:solidFill>
                  <a:schemeClr val="tx1">
                    <a:lumMod val="65000"/>
                    <a:lumOff val="35000"/>
                  </a:schemeClr>
                </a:solidFill>
                <a:latin typeface="+mn-lt"/>
                <a:ea typeface="Times New Roman" panose="02020603050405020304" pitchFamily="18" charset="0"/>
              </a:rPr>
              <a:t>Retraite moyenne des femmes en % de la retraite moyenne des hommes</a:t>
            </a:r>
            <a:endParaRPr lang="fr-FR" sz="1600" b="1" dirty="0">
              <a:solidFill>
                <a:schemeClr val="tx1">
                  <a:lumMod val="65000"/>
                  <a:lumOff val="35000"/>
                </a:schemeClr>
              </a:solidFill>
              <a:effectLst/>
              <a:latin typeface="+mn-lt"/>
              <a:ea typeface="Times New Roman" panose="02020603050405020304" pitchFamily="18" charset="0"/>
            </a:endParaRPr>
          </a:p>
        </p:txBody>
      </p:sp>
      <p:sp>
        <p:nvSpPr>
          <p:cNvPr id="18" name="Rectangle 17"/>
          <p:cNvSpPr/>
          <p:nvPr/>
        </p:nvSpPr>
        <p:spPr>
          <a:xfrm>
            <a:off x="707674" y="6160862"/>
            <a:ext cx="7143169" cy="246221"/>
          </a:xfrm>
          <a:prstGeom prst="rect">
            <a:avLst/>
          </a:prstGeom>
        </p:spPr>
        <p:txBody>
          <a:bodyPr wrap="square">
            <a:spAutoFit/>
          </a:bodyPr>
          <a:lstStyle/>
          <a:p>
            <a:r>
              <a:rPr lang="fr-FR" sz="1000" i="1" dirty="0" smtClean="0"/>
              <a:t>Source</a:t>
            </a:r>
            <a:r>
              <a:rPr lang="fr-FR" sz="1000" i="1" dirty="0"/>
              <a:t> : </a:t>
            </a:r>
            <a:r>
              <a:rPr lang="fr-FR" sz="1000" i="1" dirty="0" smtClean="0"/>
              <a:t>projections COR juin 2023</a:t>
            </a:r>
            <a:endParaRPr lang="fr-FR" sz="1000" i="1" dirty="0"/>
          </a:p>
        </p:txBody>
      </p:sp>
      <p:pic>
        <p:nvPicPr>
          <p:cNvPr id="2" name="Image 1"/>
          <p:cNvPicPr>
            <a:picLocks noChangeAspect="1"/>
          </p:cNvPicPr>
          <p:nvPr/>
        </p:nvPicPr>
        <p:blipFill>
          <a:blip r:embed="rId2"/>
          <a:stretch>
            <a:fillRect/>
          </a:stretch>
        </p:blipFill>
        <p:spPr>
          <a:xfrm>
            <a:off x="790195" y="2299260"/>
            <a:ext cx="7563612" cy="3886200"/>
          </a:xfrm>
          <a:prstGeom prst="rect">
            <a:avLst/>
          </a:prstGeom>
        </p:spPr>
      </p:pic>
    </p:spTree>
    <p:extLst>
      <p:ext uri="{BB962C8B-B14F-4D97-AF65-F5344CB8AC3E}">
        <p14:creationId xmlns:p14="http://schemas.microsoft.com/office/powerpoint/2010/main" val="151180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785337"/>
            <a:ext cx="8027988" cy="727075"/>
          </a:xfrm>
        </p:spPr>
        <p:txBody>
          <a:bodyPr/>
          <a:lstStyle/>
          <a:p>
            <a:r>
              <a:rPr lang="fr-FR" dirty="0" smtClean="0"/>
              <a:t>Pour les familles de trois enfants, un niveau de vie moins élevé pendant la vie active mais plus élevé à la retraite </a:t>
            </a:r>
            <a:endParaRPr lang="fr-FR" dirty="0"/>
          </a:p>
        </p:txBody>
      </p:sp>
      <p:pic>
        <p:nvPicPr>
          <p:cNvPr id="4" name="Image 3"/>
          <p:cNvPicPr>
            <a:picLocks noChangeAspect="1"/>
          </p:cNvPicPr>
          <p:nvPr/>
        </p:nvPicPr>
        <p:blipFill>
          <a:blip r:embed="rId2"/>
          <a:stretch>
            <a:fillRect/>
          </a:stretch>
        </p:blipFill>
        <p:spPr>
          <a:xfrm>
            <a:off x="1085088" y="2401016"/>
            <a:ext cx="6973824" cy="3896868"/>
          </a:xfrm>
          <a:prstGeom prst="rect">
            <a:avLst/>
          </a:prstGeom>
        </p:spPr>
      </p:pic>
      <p:sp>
        <p:nvSpPr>
          <p:cNvPr id="5" name="Rectangle 4"/>
          <p:cNvSpPr/>
          <p:nvPr/>
        </p:nvSpPr>
        <p:spPr>
          <a:xfrm>
            <a:off x="1085088" y="1899037"/>
            <a:ext cx="6973824" cy="584775"/>
          </a:xfrm>
          <a:prstGeom prst="rect">
            <a:avLst/>
          </a:prstGeom>
        </p:spPr>
        <p:txBody>
          <a:bodyPr wrap="square">
            <a:spAutoFit/>
          </a:bodyPr>
          <a:lstStyle/>
          <a:p>
            <a:pPr algn="ctr">
              <a:spcAft>
                <a:spcPts val="0"/>
              </a:spcAft>
            </a:pPr>
            <a:r>
              <a:rPr lang="fr-FR" sz="1600" b="1" dirty="0" smtClean="0">
                <a:solidFill>
                  <a:schemeClr val="tx1">
                    <a:lumMod val="65000"/>
                    <a:lumOff val="35000"/>
                  </a:schemeClr>
                </a:solidFill>
                <a:latin typeface="+mn-lt"/>
                <a:ea typeface="Times New Roman" panose="02020603050405020304" pitchFamily="18" charset="0"/>
              </a:rPr>
              <a:t>Niveau de vie du cas type familialisé (couple de non-cadres)</a:t>
            </a:r>
            <a:br>
              <a:rPr lang="fr-FR" sz="1600" b="1" dirty="0" smtClean="0">
                <a:solidFill>
                  <a:schemeClr val="tx1">
                    <a:lumMod val="65000"/>
                    <a:lumOff val="35000"/>
                  </a:schemeClr>
                </a:solidFill>
                <a:latin typeface="+mn-lt"/>
                <a:ea typeface="Times New Roman" panose="02020603050405020304" pitchFamily="18" charset="0"/>
              </a:rPr>
            </a:br>
            <a:r>
              <a:rPr lang="fr-FR" sz="1600" b="1" dirty="0" smtClean="0">
                <a:solidFill>
                  <a:schemeClr val="tx1">
                    <a:lumMod val="65000"/>
                    <a:lumOff val="35000"/>
                  </a:schemeClr>
                </a:solidFill>
                <a:latin typeface="+mn-lt"/>
                <a:ea typeface="Times New Roman" panose="02020603050405020304" pitchFamily="18" charset="0"/>
              </a:rPr>
              <a:t>selon le nombre d’enfants</a:t>
            </a:r>
            <a:endParaRPr lang="fr-FR" sz="1600" b="1" dirty="0">
              <a:solidFill>
                <a:schemeClr val="tx1">
                  <a:lumMod val="65000"/>
                  <a:lumOff val="35000"/>
                </a:schemeClr>
              </a:solidFill>
              <a:effectLst/>
              <a:latin typeface="+mn-lt"/>
              <a:ea typeface="Times New Roman" panose="02020603050405020304" pitchFamily="18" charset="0"/>
            </a:endParaRPr>
          </a:p>
        </p:txBody>
      </p:sp>
      <p:sp>
        <p:nvSpPr>
          <p:cNvPr id="7" name="Rectangle 6"/>
          <p:cNvSpPr/>
          <p:nvPr/>
        </p:nvSpPr>
        <p:spPr>
          <a:xfrm>
            <a:off x="978379" y="6231429"/>
            <a:ext cx="7196044" cy="400110"/>
          </a:xfrm>
          <a:prstGeom prst="rect">
            <a:avLst/>
          </a:prstGeom>
        </p:spPr>
        <p:txBody>
          <a:bodyPr wrap="square">
            <a:spAutoFit/>
          </a:bodyPr>
          <a:lstStyle/>
          <a:p>
            <a:r>
              <a:rPr lang="fr-FR" sz="1000" i="1" dirty="0" smtClean="0"/>
              <a:t>Note : actualisation des flux sur les prix</a:t>
            </a:r>
          </a:p>
          <a:p>
            <a:r>
              <a:rPr lang="fr-FR" sz="1000" i="1" dirty="0" smtClean="0"/>
              <a:t>Sources</a:t>
            </a:r>
            <a:r>
              <a:rPr lang="fr-FR" sz="1000" i="1" dirty="0"/>
              <a:t> : calculs </a:t>
            </a:r>
            <a:r>
              <a:rPr lang="fr-FR" sz="1000" i="1" dirty="0" smtClean="0"/>
              <a:t>SG-COR, scénario 1,0 % juin 2023</a:t>
            </a:r>
            <a:endParaRPr lang="fr-FR" sz="1000" i="1" dirty="0"/>
          </a:p>
        </p:txBody>
      </p:sp>
      <p:sp>
        <p:nvSpPr>
          <p:cNvPr id="8"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17</a:t>
            </a:fld>
            <a:endParaRPr lang="en-US" dirty="0"/>
          </a:p>
        </p:txBody>
      </p:sp>
    </p:spTree>
    <p:extLst>
      <p:ext uri="{BB962C8B-B14F-4D97-AF65-F5344CB8AC3E}">
        <p14:creationId xmlns:p14="http://schemas.microsoft.com/office/powerpoint/2010/main" val="278542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73082" y="611433"/>
            <a:ext cx="8370917" cy="954107"/>
          </a:xfrm>
          <a:prstGeom prst="rect">
            <a:avLst/>
          </a:prstGeom>
          <a:noFill/>
        </p:spPr>
        <p:txBody>
          <a:bodyPr wrap="square" rtlCol="0">
            <a:spAutoFit/>
          </a:bodyPr>
          <a:lstStyle/>
          <a:p>
            <a:r>
              <a:rPr lang="fr-FR" sz="2800" b="1" dirty="0" smtClean="0">
                <a:solidFill>
                  <a:srgbClr val="00368B"/>
                </a:solidFill>
                <a:latin typeface="+mn-lt"/>
                <a:cs typeface="+mn-cs"/>
              </a:rPr>
              <a:t>Un niveau de patrimoine médian et de niveau de vie médian qui diminue à partir de 3 enfants</a:t>
            </a:r>
            <a:endParaRPr lang="fr-FR" sz="2800" b="1" dirty="0">
              <a:solidFill>
                <a:srgbClr val="00368B"/>
              </a:solidFill>
              <a:latin typeface="+mn-lt"/>
              <a:cs typeface="+mn-cs"/>
            </a:endParaRPr>
          </a:p>
        </p:txBody>
      </p:sp>
      <p:sp>
        <p:nvSpPr>
          <p:cNvPr id="6" name="ZoneTexte 5"/>
          <p:cNvSpPr txBox="1"/>
          <p:nvPr/>
        </p:nvSpPr>
        <p:spPr>
          <a:xfrm>
            <a:off x="773082" y="5150293"/>
            <a:ext cx="5522901" cy="246221"/>
          </a:xfrm>
          <a:prstGeom prst="rect">
            <a:avLst/>
          </a:prstGeom>
          <a:noFill/>
        </p:spPr>
        <p:txBody>
          <a:bodyPr wrap="square" rtlCol="0">
            <a:spAutoFit/>
          </a:bodyPr>
          <a:lstStyle/>
          <a:p>
            <a:r>
              <a:rPr lang="fr-FR" sz="1000" dirty="0">
                <a:latin typeface="+mn-lt"/>
              </a:rPr>
              <a:t> </a:t>
            </a:r>
            <a:r>
              <a:rPr lang="fr-FR" sz="1000" i="1" dirty="0">
                <a:latin typeface="+mn-lt"/>
                <a:ea typeface="Calibri" panose="020F0502020204030204" pitchFamily="34" charset="0"/>
              </a:rPr>
              <a:t>Source : Insee, enquête Patrimoine </a:t>
            </a:r>
            <a:r>
              <a:rPr lang="fr-FR" sz="1000" i="1" dirty="0" smtClean="0">
                <a:latin typeface="+mn-lt"/>
                <a:ea typeface="Calibri" panose="020F0502020204030204" pitchFamily="34" charset="0"/>
              </a:rPr>
              <a:t>2009-2010 (en cours d’actualisation).</a:t>
            </a:r>
            <a:endParaRPr lang="fr-FR" sz="1000" i="1" dirty="0">
              <a:latin typeface="+mn-lt"/>
              <a:ea typeface="Calibri" panose="020F0502020204030204" pitchFamily="34" charset="0"/>
            </a:endParaRPr>
          </a:p>
        </p:txBody>
      </p:sp>
      <p:sp>
        <p:nvSpPr>
          <p:cNvPr id="7" name="Rectangle 6"/>
          <p:cNvSpPr/>
          <p:nvPr/>
        </p:nvSpPr>
        <p:spPr>
          <a:xfrm>
            <a:off x="773082" y="2122980"/>
            <a:ext cx="7682010" cy="338554"/>
          </a:xfrm>
          <a:prstGeom prst="rect">
            <a:avLst/>
          </a:prstGeom>
        </p:spPr>
        <p:txBody>
          <a:bodyPr wrap="square">
            <a:spAutoFit/>
          </a:bodyPr>
          <a:lstStyle/>
          <a:p>
            <a:pPr algn="ctr">
              <a:spcAft>
                <a:spcPts val="0"/>
              </a:spcAft>
            </a:pPr>
            <a:r>
              <a:rPr lang="fr-FR" sz="1600" b="1" dirty="0" smtClean="0">
                <a:solidFill>
                  <a:schemeClr val="tx1">
                    <a:lumMod val="65000"/>
                    <a:lumOff val="35000"/>
                  </a:schemeClr>
                </a:solidFill>
                <a:latin typeface="+mn-lt"/>
                <a:ea typeface="Times New Roman" panose="02020603050405020304" pitchFamily="18" charset="0"/>
              </a:rPr>
              <a:t>Niveau de vie et patrimoine médians selon le nombre d’enfants (en 2009-2010)</a:t>
            </a:r>
            <a:endParaRPr lang="fr-FR" sz="1600" b="1" dirty="0">
              <a:solidFill>
                <a:schemeClr val="tx1">
                  <a:lumMod val="65000"/>
                  <a:lumOff val="35000"/>
                </a:schemeClr>
              </a:solidFill>
              <a:effectLst/>
              <a:latin typeface="+mn-lt"/>
              <a:ea typeface="Times New Roman" panose="02020603050405020304" pitchFamily="18" charset="0"/>
            </a:endParaRPr>
          </a:p>
        </p:txBody>
      </p:sp>
      <p:sp>
        <p:nvSpPr>
          <p:cNvPr id="2" name="ZoneTexte 1"/>
          <p:cNvSpPr txBox="1"/>
          <p:nvPr/>
        </p:nvSpPr>
        <p:spPr>
          <a:xfrm>
            <a:off x="714416" y="5554463"/>
            <a:ext cx="7740676"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solidFill>
                  <a:srgbClr val="00368B"/>
                </a:solidFill>
              </a:rPr>
              <a:t>Mais l’effet propre des enfants sur le patrimoine </a:t>
            </a:r>
            <a:r>
              <a:rPr lang="fr-FR" u="sng" dirty="0" smtClean="0">
                <a:solidFill>
                  <a:srgbClr val="00368B"/>
                </a:solidFill>
              </a:rPr>
              <a:t>ne serait statistiquement significatif qu’à partir du 4</a:t>
            </a:r>
            <a:r>
              <a:rPr lang="fr-FR" u="sng" baseline="30000" dirty="0" smtClean="0">
                <a:solidFill>
                  <a:srgbClr val="00368B"/>
                </a:solidFill>
              </a:rPr>
              <a:t>ème</a:t>
            </a:r>
            <a:r>
              <a:rPr lang="fr-FR" dirty="0">
                <a:solidFill>
                  <a:srgbClr val="00368B"/>
                </a:solidFill>
              </a:rPr>
              <a:t> (</a:t>
            </a:r>
            <a:r>
              <a:rPr lang="fr-FR" dirty="0" smtClean="0">
                <a:solidFill>
                  <a:srgbClr val="00368B"/>
                </a:solidFill>
              </a:rPr>
              <a:t>Girardot-</a:t>
            </a:r>
            <a:r>
              <a:rPr lang="fr-FR" dirty="0" err="1" smtClean="0">
                <a:solidFill>
                  <a:srgbClr val="00368B"/>
                </a:solidFill>
              </a:rPr>
              <a:t>Buffart</a:t>
            </a:r>
            <a:r>
              <a:rPr lang="fr-FR" dirty="0" smtClean="0">
                <a:solidFill>
                  <a:srgbClr val="00368B"/>
                </a:solidFill>
              </a:rPr>
              <a:t>, 2009)</a:t>
            </a:r>
            <a:endParaRPr lang="fr-FR" dirty="0">
              <a:solidFill>
                <a:srgbClr val="00368B"/>
              </a:solidFill>
            </a:endParaRPr>
          </a:p>
        </p:txBody>
      </p:sp>
      <p:sp>
        <p:nvSpPr>
          <p:cNvPr id="8" name="Espace réservé du numéro de diapositive 3"/>
          <p:cNvSpPr txBox="1">
            <a:spLocks/>
          </p:cNvSpPr>
          <p:nvPr/>
        </p:nvSpPr>
        <p:spPr>
          <a:xfrm>
            <a:off x="3505200" y="6565900"/>
            <a:ext cx="2133600" cy="16827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3C9F837A-1064-489C-8EF4-21EE41019901}" type="slidenum">
              <a:rPr lang="en-US" sz="1200" b="1" smtClean="0">
                <a:solidFill>
                  <a:schemeClr val="bg1"/>
                </a:solidFill>
              </a:rPr>
              <a:pPr algn="ctr">
                <a:defRPr/>
              </a:pPr>
              <a:t>18</a:t>
            </a:fld>
            <a:endParaRPr lang="en-US" sz="1200" b="1" dirty="0">
              <a:solidFill>
                <a:schemeClr val="bg1"/>
              </a:solidFill>
            </a:endParaRPr>
          </a:p>
        </p:txBody>
      </p:sp>
      <p:pic>
        <p:nvPicPr>
          <p:cNvPr id="9" name="Image 8"/>
          <p:cNvPicPr>
            <a:picLocks noChangeAspect="1"/>
          </p:cNvPicPr>
          <p:nvPr/>
        </p:nvPicPr>
        <p:blipFill>
          <a:blip r:embed="rId2"/>
          <a:stretch>
            <a:fillRect/>
          </a:stretch>
        </p:blipFill>
        <p:spPr>
          <a:xfrm>
            <a:off x="773082" y="2488086"/>
            <a:ext cx="7682010" cy="2679135"/>
          </a:xfrm>
          <a:prstGeom prst="rect">
            <a:avLst/>
          </a:prstGeom>
        </p:spPr>
      </p:pic>
    </p:spTree>
    <p:extLst>
      <p:ext uri="{BB962C8B-B14F-4D97-AF65-F5344CB8AC3E}">
        <p14:creationId xmlns:p14="http://schemas.microsoft.com/office/powerpoint/2010/main" val="162386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11" y="422694"/>
            <a:ext cx="9074989" cy="6211019"/>
          </a:xfrm>
        </p:spPr>
        <p:txBody>
          <a:bodyPr/>
          <a:lstStyle/>
          <a:p>
            <a:pPr algn="ctr"/>
            <a:r>
              <a:rPr lang="fr-FR" dirty="0" smtClean="0"/>
              <a:t>Tour de table</a:t>
            </a:r>
            <a:endParaRPr lang="fr-FR" dirty="0"/>
          </a:p>
        </p:txBody>
      </p:sp>
      <p:sp>
        <p:nvSpPr>
          <p:cNvPr id="3"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19</a:t>
            </a:fld>
            <a:endParaRPr lang="en-US" dirty="0"/>
          </a:p>
        </p:txBody>
      </p:sp>
      <p:pic>
        <p:nvPicPr>
          <p:cNvPr id="4" name="Picture 41" descr="réunion"/>
          <p:cNvPicPr>
            <a:picLocks noChangeAspect="1" noChangeArrowheads="1"/>
          </p:cNvPicPr>
          <p:nvPr/>
        </p:nvPicPr>
        <p:blipFill>
          <a:blip r:embed="rId2" cstate="print"/>
          <a:srcRect/>
          <a:stretch>
            <a:fillRect/>
          </a:stretch>
        </p:blipFill>
        <p:spPr bwMode="auto">
          <a:xfrm>
            <a:off x="5960551" y="3699712"/>
            <a:ext cx="1742837" cy="1742837"/>
          </a:xfrm>
          <a:prstGeom prst="rect">
            <a:avLst/>
          </a:prstGeom>
          <a:noFill/>
          <a:ln w="9525">
            <a:noFill/>
            <a:miter lim="800000"/>
            <a:headEnd/>
            <a:tailEnd/>
          </a:ln>
        </p:spPr>
      </p:pic>
    </p:spTree>
    <p:extLst>
      <p:ext uri="{BB962C8B-B14F-4D97-AF65-F5344CB8AC3E}">
        <p14:creationId xmlns:p14="http://schemas.microsoft.com/office/powerpoint/2010/main" val="62953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	</a:t>
            </a:r>
            <a:endParaRPr lang="fr-FR" dirty="0"/>
          </a:p>
        </p:txBody>
      </p:sp>
      <p:sp>
        <p:nvSpPr>
          <p:cNvPr id="3" name="Espace réservé du texte 2"/>
          <p:cNvSpPr>
            <a:spLocks noGrp="1"/>
          </p:cNvSpPr>
          <p:nvPr>
            <p:ph type="body" idx="1"/>
          </p:nvPr>
        </p:nvSpPr>
        <p:spPr>
          <a:xfrm>
            <a:off x="256032" y="1600200"/>
            <a:ext cx="9134856" cy="4525963"/>
          </a:xfrm>
        </p:spPr>
        <p:txBody>
          <a:bodyPr/>
          <a:lstStyle/>
          <a:p>
            <a:pPr marL="514350" indent="-514350">
              <a:buFont typeface="+mj-lt"/>
              <a:buAutoNum type="arabicPeriod"/>
            </a:pPr>
            <a:r>
              <a:rPr lang="fr-FR" sz="2400" b="1" dirty="0" smtClean="0">
                <a:solidFill>
                  <a:srgbClr val="00368B"/>
                </a:solidFill>
              </a:rPr>
              <a:t>Le contexte sociodémographique et économique</a:t>
            </a:r>
          </a:p>
          <a:p>
            <a:pPr marL="400050" lvl="1" indent="0">
              <a:buNone/>
            </a:pPr>
            <a:r>
              <a:rPr lang="fr-FR" sz="2400" b="1" dirty="0" smtClean="0">
                <a:solidFill>
                  <a:srgbClr val="00368B"/>
                </a:solidFill>
              </a:rPr>
              <a:t>		Tour de table</a:t>
            </a:r>
          </a:p>
          <a:p>
            <a:pPr marL="400050" lvl="1" indent="0">
              <a:buNone/>
            </a:pPr>
            <a:endParaRPr lang="fr-FR" sz="2400" b="1" dirty="0" smtClean="0">
              <a:solidFill>
                <a:srgbClr val="00368B"/>
              </a:solidFill>
            </a:endParaRPr>
          </a:p>
          <a:p>
            <a:pPr marL="514350" indent="-514350">
              <a:buFont typeface="+mj-lt"/>
              <a:buAutoNum type="arabicPeriod"/>
            </a:pPr>
            <a:r>
              <a:rPr lang="fr-FR" sz="2400" b="1" dirty="0" smtClean="0">
                <a:solidFill>
                  <a:srgbClr val="00368B"/>
                </a:solidFill>
              </a:rPr>
              <a:t>Les droits familiaux</a:t>
            </a:r>
          </a:p>
          <a:p>
            <a:pPr marL="0" indent="0">
              <a:buNone/>
            </a:pPr>
            <a:r>
              <a:rPr lang="fr-FR" sz="2400" b="1" dirty="0" smtClean="0">
                <a:solidFill>
                  <a:srgbClr val="00368B"/>
                </a:solidFill>
              </a:rPr>
              <a:t>		Tour de table</a:t>
            </a:r>
          </a:p>
          <a:p>
            <a:pPr marL="0" indent="0">
              <a:buNone/>
            </a:pPr>
            <a:endParaRPr lang="fr-FR" sz="2400" b="1" dirty="0" smtClean="0">
              <a:solidFill>
                <a:srgbClr val="00368B"/>
              </a:solidFill>
            </a:endParaRPr>
          </a:p>
          <a:p>
            <a:pPr marL="514350" indent="-514350">
              <a:buFont typeface="+mj-lt"/>
              <a:buAutoNum type="arabicPeriod" startAt="3"/>
            </a:pPr>
            <a:r>
              <a:rPr lang="fr-FR" sz="2400" b="1" dirty="0" smtClean="0">
                <a:solidFill>
                  <a:srgbClr val="00368B"/>
                </a:solidFill>
              </a:rPr>
              <a:t>Les droits conjugaux</a:t>
            </a:r>
          </a:p>
          <a:p>
            <a:pPr marL="400050" lvl="1" indent="0">
              <a:buNone/>
            </a:pPr>
            <a:r>
              <a:rPr lang="fr-FR" sz="2400" dirty="0" smtClean="0">
                <a:solidFill>
                  <a:srgbClr val="00368B"/>
                </a:solidFill>
              </a:rPr>
              <a:t>		</a:t>
            </a:r>
            <a:r>
              <a:rPr lang="fr-FR" sz="2400" b="1" dirty="0" smtClean="0">
                <a:solidFill>
                  <a:srgbClr val="00368B"/>
                </a:solidFill>
              </a:rPr>
              <a:t>Tour </a:t>
            </a:r>
            <a:r>
              <a:rPr lang="fr-FR" sz="2400" b="1" dirty="0">
                <a:solidFill>
                  <a:srgbClr val="00368B"/>
                </a:solidFill>
              </a:rPr>
              <a:t>de table</a:t>
            </a:r>
          </a:p>
        </p:txBody>
      </p:sp>
      <p:sp>
        <p:nvSpPr>
          <p:cNvPr id="4"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a:t>
            </a:fld>
            <a:endParaRPr lang="en-US" dirty="0"/>
          </a:p>
        </p:txBody>
      </p:sp>
      <p:pic>
        <p:nvPicPr>
          <p:cNvPr id="5" name="Picture 41" descr="réunion"/>
          <p:cNvPicPr>
            <a:picLocks noChangeAspect="1" noChangeArrowheads="1"/>
          </p:cNvPicPr>
          <p:nvPr/>
        </p:nvPicPr>
        <p:blipFill>
          <a:blip r:embed="rId2" cstate="print"/>
          <a:srcRect/>
          <a:stretch>
            <a:fillRect/>
          </a:stretch>
        </p:blipFill>
        <p:spPr bwMode="auto">
          <a:xfrm>
            <a:off x="3208725" y="2026187"/>
            <a:ext cx="592947" cy="592947"/>
          </a:xfrm>
          <a:prstGeom prst="rect">
            <a:avLst/>
          </a:prstGeom>
          <a:noFill/>
          <a:ln w="9525">
            <a:noFill/>
            <a:miter lim="800000"/>
            <a:headEnd/>
            <a:tailEnd/>
          </a:ln>
        </p:spPr>
      </p:pic>
      <p:pic>
        <p:nvPicPr>
          <p:cNvPr id="8" name="Picture 41" descr="réunion"/>
          <p:cNvPicPr>
            <a:picLocks noChangeAspect="1" noChangeArrowheads="1"/>
          </p:cNvPicPr>
          <p:nvPr/>
        </p:nvPicPr>
        <p:blipFill>
          <a:blip r:embed="rId2" cstate="print"/>
          <a:srcRect/>
          <a:stretch>
            <a:fillRect/>
          </a:stretch>
        </p:blipFill>
        <p:spPr bwMode="auto">
          <a:xfrm>
            <a:off x="3208724" y="3334527"/>
            <a:ext cx="592947" cy="592947"/>
          </a:xfrm>
          <a:prstGeom prst="rect">
            <a:avLst/>
          </a:prstGeom>
          <a:noFill/>
          <a:ln w="9525">
            <a:noFill/>
            <a:miter lim="800000"/>
            <a:headEnd/>
            <a:tailEnd/>
          </a:ln>
        </p:spPr>
      </p:pic>
      <p:pic>
        <p:nvPicPr>
          <p:cNvPr id="9" name="Picture 41" descr="réunion"/>
          <p:cNvPicPr>
            <a:picLocks noChangeAspect="1" noChangeArrowheads="1"/>
          </p:cNvPicPr>
          <p:nvPr/>
        </p:nvPicPr>
        <p:blipFill>
          <a:blip r:embed="rId2" cstate="print"/>
          <a:srcRect/>
          <a:stretch>
            <a:fillRect/>
          </a:stretch>
        </p:blipFill>
        <p:spPr bwMode="auto">
          <a:xfrm>
            <a:off x="3208726" y="4642867"/>
            <a:ext cx="592947" cy="592947"/>
          </a:xfrm>
          <a:prstGeom prst="rect">
            <a:avLst/>
          </a:prstGeom>
          <a:noFill/>
          <a:ln w="9525">
            <a:noFill/>
            <a:miter lim="800000"/>
            <a:headEnd/>
            <a:tailEnd/>
          </a:ln>
        </p:spPr>
      </p:pic>
    </p:spTree>
    <p:extLst>
      <p:ext uri="{BB962C8B-B14F-4D97-AF65-F5344CB8AC3E}">
        <p14:creationId xmlns:p14="http://schemas.microsoft.com/office/powerpoint/2010/main" val="270360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11" y="508000"/>
            <a:ext cx="9074989" cy="5875547"/>
          </a:xfrm>
        </p:spPr>
        <p:txBody>
          <a:bodyPr/>
          <a:lstStyle/>
          <a:p>
            <a:pPr marL="514350" indent="-514350" algn="ctr">
              <a:buFont typeface="+mj-lt"/>
              <a:buAutoNum type="arabicPeriod" startAt="2"/>
            </a:pPr>
            <a:r>
              <a:rPr lang="fr-FR" dirty="0" smtClean="0"/>
              <a:t>Les droits familiaux</a:t>
            </a:r>
            <a:endParaRPr lang="fr-FR" dirty="0"/>
          </a:p>
        </p:txBody>
      </p:sp>
      <p:sp>
        <p:nvSpPr>
          <p:cNvPr id="3"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20</a:t>
            </a:fld>
            <a:endParaRPr lang="en-US" dirty="0"/>
          </a:p>
        </p:txBody>
      </p:sp>
    </p:spTree>
    <p:extLst>
      <p:ext uri="{BB962C8B-B14F-4D97-AF65-F5344CB8AC3E}">
        <p14:creationId xmlns:p14="http://schemas.microsoft.com/office/powerpoint/2010/main" val="54351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853767"/>
            <a:ext cx="8027988" cy="727075"/>
          </a:xfrm>
        </p:spPr>
        <p:txBody>
          <a:bodyPr/>
          <a:lstStyle/>
          <a:p>
            <a:r>
              <a:rPr lang="fr-FR" dirty="0" smtClean="0"/>
              <a:t>En 2022, les droits familiaux se sont élevés à 26 milliards d’euros et sont pour une large part financés par les régimes</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21</a:t>
            </a:fld>
            <a:endParaRPr lang="en-US" dirty="0"/>
          </a:p>
        </p:txBody>
      </p:sp>
      <p:sp>
        <p:nvSpPr>
          <p:cNvPr id="8" name="Espace réservé du contenu 1"/>
          <p:cNvSpPr txBox="1">
            <a:spLocks/>
          </p:cNvSpPr>
          <p:nvPr/>
        </p:nvSpPr>
        <p:spPr>
          <a:xfrm>
            <a:off x="785004" y="1785668"/>
            <a:ext cx="7719691" cy="437317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fr-FR" sz="1600" dirty="0" smtClean="0">
              <a:solidFill>
                <a:srgbClr val="00368B"/>
              </a:solidFill>
              <a:sym typeface="Wingdings" panose="05000000000000000000" pitchFamily="2" charset="2"/>
            </a:endParaRPr>
          </a:p>
        </p:txBody>
      </p:sp>
      <p:sp>
        <p:nvSpPr>
          <p:cNvPr id="4" name="Rectangle 3"/>
          <p:cNvSpPr/>
          <p:nvPr/>
        </p:nvSpPr>
        <p:spPr>
          <a:xfrm>
            <a:off x="931967" y="2458369"/>
            <a:ext cx="7607879" cy="584775"/>
          </a:xfrm>
          <a:prstGeom prst="rect">
            <a:avLst/>
          </a:prstGeom>
        </p:spPr>
        <p:txBody>
          <a:bodyPr wrap="square">
            <a:spAutoFit/>
          </a:bodyPr>
          <a:lstStyle/>
          <a:p>
            <a:pPr algn="ctr">
              <a:spcAft>
                <a:spcPts val="0"/>
              </a:spcAft>
            </a:pPr>
            <a:r>
              <a:rPr lang="fr-FR" sz="1600" b="1" dirty="0">
                <a:solidFill>
                  <a:schemeClr val="tx1">
                    <a:lumMod val="65000"/>
                    <a:lumOff val="35000"/>
                  </a:schemeClr>
                </a:solidFill>
                <a:latin typeface="+mn-lt"/>
                <a:ea typeface="Times New Roman" panose="02020603050405020304" pitchFamily="18" charset="0"/>
              </a:rPr>
              <a:t>Coût en termes de prestations des droits familiaux et apports financiers</a:t>
            </a:r>
          </a:p>
          <a:p>
            <a:pPr algn="ctr">
              <a:spcAft>
                <a:spcPts val="0"/>
              </a:spcAft>
            </a:pPr>
            <a:r>
              <a:rPr lang="fr-FR" sz="1600" b="1" dirty="0">
                <a:solidFill>
                  <a:schemeClr val="tx1">
                    <a:lumMod val="65000"/>
                    <a:lumOff val="35000"/>
                  </a:schemeClr>
                </a:solidFill>
                <a:latin typeface="+mn-lt"/>
                <a:ea typeface="Times New Roman" panose="02020603050405020304" pitchFamily="18" charset="0"/>
              </a:rPr>
              <a:t>en </a:t>
            </a:r>
            <a:r>
              <a:rPr lang="fr-FR" sz="1600" b="1" dirty="0" smtClean="0">
                <a:solidFill>
                  <a:schemeClr val="tx1">
                    <a:lumMod val="65000"/>
                    <a:lumOff val="35000"/>
                  </a:schemeClr>
                </a:solidFill>
                <a:latin typeface="+mn-lt"/>
                <a:ea typeface="Times New Roman" panose="02020603050405020304" pitchFamily="18" charset="0"/>
              </a:rPr>
              <a:t>milliards </a:t>
            </a:r>
            <a:r>
              <a:rPr lang="fr-FR" sz="1600" b="1" dirty="0">
                <a:solidFill>
                  <a:schemeClr val="tx1">
                    <a:lumMod val="65000"/>
                    <a:lumOff val="35000"/>
                  </a:schemeClr>
                </a:solidFill>
                <a:latin typeface="+mn-lt"/>
                <a:ea typeface="Times New Roman" panose="02020603050405020304" pitchFamily="18" charset="0"/>
              </a:rPr>
              <a:t>d’euros (2022)</a:t>
            </a:r>
            <a:endParaRPr lang="fr-FR" sz="1600" b="1" dirty="0">
              <a:solidFill>
                <a:schemeClr val="tx1">
                  <a:lumMod val="65000"/>
                  <a:lumOff val="35000"/>
                </a:schemeClr>
              </a:solidFill>
              <a:effectLst/>
              <a:latin typeface="+mn-lt"/>
              <a:ea typeface="Times New Roman" panose="02020603050405020304" pitchFamily="18" charset="0"/>
            </a:endParaRPr>
          </a:p>
        </p:txBody>
      </p:sp>
      <p:sp>
        <p:nvSpPr>
          <p:cNvPr id="9" name="Rectangle 8"/>
          <p:cNvSpPr/>
          <p:nvPr/>
        </p:nvSpPr>
        <p:spPr>
          <a:xfrm>
            <a:off x="931966" y="5063825"/>
            <a:ext cx="7143169" cy="400110"/>
          </a:xfrm>
          <a:prstGeom prst="rect">
            <a:avLst/>
          </a:prstGeom>
        </p:spPr>
        <p:txBody>
          <a:bodyPr wrap="square">
            <a:spAutoFit/>
          </a:bodyPr>
          <a:lstStyle/>
          <a:p>
            <a:r>
              <a:rPr lang="fr-FR" sz="1000" i="1" dirty="0"/>
              <a:t>Champ : ensemble des régimes obligatoires de retraite hors RAFP.</a:t>
            </a:r>
          </a:p>
          <a:p>
            <a:r>
              <a:rPr lang="fr-FR" sz="1000" i="1" dirty="0"/>
              <a:t>Sources : calculs SG-COR à partir de DREES, EIR2016 et rapport à la CCSS de juin 2023.</a:t>
            </a:r>
          </a:p>
        </p:txBody>
      </p:sp>
      <p:pic>
        <p:nvPicPr>
          <p:cNvPr id="10" name="Image 9"/>
          <p:cNvPicPr>
            <a:picLocks noChangeAspect="1"/>
          </p:cNvPicPr>
          <p:nvPr/>
        </p:nvPicPr>
        <p:blipFill>
          <a:blip r:embed="rId3"/>
          <a:stretch>
            <a:fillRect/>
          </a:stretch>
        </p:blipFill>
        <p:spPr>
          <a:xfrm>
            <a:off x="943339" y="3058193"/>
            <a:ext cx="7596508" cy="1996387"/>
          </a:xfrm>
          <a:prstGeom prst="rect">
            <a:avLst/>
          </a:prstGeom>
        </p:spPr>
      </p:pic>
    </p:spTree>
    <p:extLst>
      <p:ext uri="{BB962C8B-B14F-4D97-AF65-F5344CB8AC3E}">
        <p14:creationId xmlns:p14="http://schemas.microsoft.com/office/powerpoint/2010/main" val="1562780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691026" y="4938203"/>
            <a:ext cx="1864179" cy="246221"/>
          </a:xfrm>
          <a:prstGeom prst="rect">
            <a:avLst/>
          </a:prstGeom>
        </p:spPr>
        <p:txBody>
          <a:bodyPr wrap="square">
            <a:spAutoFit/>
          </a:bodyPr>
          <a:lstStyle/>
          <a:p>
            <a:r>
              <a:rPr lang="fr-FR" sz="1000" i="1" dirty="0" smtClean="0">
                <a:solidFill>
                  <a:schemeClr val="dk1"/>
                </a:solidFill>
                <a:latin typeface="+mn-lt"/>
                <a:cs typeface="Times New Roman" panose="02020603050405020304" pitchFamily="18" charset="0"/>
              </a:rPr>
              <a:t>Source</a:t>
            </a:r>
            <a:r>
              <a:rPr lang="fr-FR" sz="1000" i="1" dirty="0">
                <a:solidFill>
                  <a:schemeClr val="dk1"/>
                </a:solidFill>
                <a:latin typeface="+mn-lt"/>
                <a:cs typeface="Times New Roman" panose="02020603050405020304" pitchFamily="18" charset="0"/>
              </a:rPr>
              <a:t> : </a:t>
            </a:r>
            <a:r>
              <a:rPr lang="fr-FR" sz="1000" i="1" dirty="0" smtClean="0">
                <a:solidFill>
                  <a:schemeClr val="dk1"/>
                </a:solidFill>
                <a:latin typeface="+mn-lt"/>
                <a:cs typeface="Times New Roman" panose="02020603050405020304" pitchFamily="18" charset="0"/>
              </a:rPr>
              <a:t>DREES, EIR 2016.</a:t>
            </a:r>
            <a:endParaRPr lang="fr-FR" sz="1000" dirty="0">
              <a:solidFill>
                <a:schemeClr val="dk1"/>
              </a:solidFill>
              <a:latin typeface="+mn-lt"/>
              <a:cs typeface="Times New Roman" panose="02020603050405020304" pitchFamily="18" charset="0"/>
            </a:endParaRPr>
          </a:p>
        </p:txBody>
      </p:sp>
      <p:sp>
        <p:nvSpPr>
          <p:cNvPr id="5" name="ZoneTexte 4"/>
          <p:cNvSpPr txBox="1"/>
          <p:nvPr/>
        </p:nvSpPr>
        <p:spPr>
          <a:xfrm>
            <a:off x="545348" y="2022027"/>
            <a:ext cx="5724979" cy="584775"/>
          </a:xfrm>
          <a:prstGeom prst="rect">
            <a:avLst/>
          </a:prstGeom>
          <a:noFill/>
        </p:spPr>
        <p:txBody>
          <a:bodyPr wrap="square" rtlCol="0">
            <a:spAutoFit/>
          </a:bodyPr>
          <a:lstStyle/>
          <a:p>
            <a:pPr algn="ctr"/>
            <a:r>
              <a:rPr lang="fr-FR" sz="1600" b="1" dirty="0" smtClean="0">
                <a:solidFill>
                  <a:schemeClr val="tx1">
                    <a:lumMod val="65000"/>
                    <a:lumOff val="35000"/>
                  </a:schemeClr>
                </a:solidFill>
              </a:rPr>
              <a:t>Montants mensuels de pension et ratio de pension entre femmes et hommes (hors départs anticipés), fin 2016</a:t>
            </a:r>
            <a:endParaRPr lang="fr-FR" sz="1600" b="1" dirty="0">
              <a:solidFill>
                <a:schemeClr val="tx1">
                  <a:lumMod val="65000"/>
                  <a:lumOff val="35000"/>
                </a:schemeClr>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617886165"/>
              </p:ext>
            </p:extLst>
          </p:nvPr>
        </p:nvGraphicFramePr>
        <p:xfrm>
          <a:off x="6270327" y="2607802"/>
          <a:ext cx="2688611" cy="3377814"/>
        </p:xfrm>
        <a:graphic>
          <a:graphicData uri="http://schemas.openxmlformats.org/drawingml/2006/table">
            <a:tbl>
              <a:tblPr>
                <a:tableStyleId>{5C22544A-7EE6-4342-B048-85BDC9FD1C3A}</a:tableStyleId>
              </a:tblPr>
              <a:tblGrid>
                <a:gridCol w="1990748">
                  <a:extLst>
                    <a:ext uri="{9D8B030D-6E8A-4147-A177-3AD203B41FA5}">
                      <a16:colId xmlns:a16="http://schemas.microsoft.com/office/drawing/2014/main" val="20000"/>
                    </a:ext>
                  </a:extLst>
                </a:gridCol>
                <a:gridCol w="697863">
                  <a:extLst>
                    <a:ext uri="{9D8B030D-6E8A-4147-A177-3AD203B41FA5}">
                      <a16:colId xmlns:a16="http://schemas.microsoft.com/office/drawing/2014/main" val="20001"/>
                    </a:ext>
                  </a:extLst>
                </a:gridCol>
              </a:tblGrid>
              <a:tr h="452609">
                <a:tc>
                  <a:txBody>
                    <a:bodyPr/>
                    <a:lstStyle/>
                    <a:p>
                      <a:pPr algn="l" fontAlgn="ctr"/>
                      <a:r>
                        <a:rPr lang="fr-FR" sz="1400" b="1" u="none" strike="noStrike" dirty="0">
                          <a:solidFill>
                            <a:srgbClr val="00368B"/>
                          </a:solidFill>
                          <a:effectLst/>
                        </a:rPr>
                        <a:t>Pension de droit direct</a:t>
                      </a:r>
                      <a:endParaRPr lang="fr-FR" sz="1400" b="1" i="0" u="none" strike="noStrike" dirty="0">
                        <a:solidFill>
                          <a:srgbClr val="00368B"/>
                        </a:solidFill>
                        <a:effectLst/>
                        <a:latin typeface="Times New Roman"/>
                      </a:endParaRPr>
                    </a:p>
                  </a:txBody>
                  <a:tcPr marL="7620" marR="7620" marT="7620" marB="0" anchor="ctr">
                    <a:solidFill>
                      <a:schemeClr val="bg1"/>
                    </a:solidFill>
                  </a:tcPr>
                </a:tc>
                <a:tc>
                  <a:txBody>
                    <a:bodyPr/>
                    <a:lstStyle/>
                    <a:p>
                      <a:pPr algn="ctr" fontAlgn="ctr"/>
                      <a:r>
                        <a:rPr lang="fr-FR" sz="1400" b="1" u="none" strike="noStrike" dirty="0">
                          <a:solidFill>
                            <a:schemeClr val="accent3">
                              <a:lumMod val="50000"/>
                            </a:schemeClr>
                          </a:solidFill>
                          <a:effectLst/>
                        </a:rPr>
                        <a:t>63,1%</a:t>
                      </a:r>
                      <a:endParaRPr lang="fr-FR" sz="1400" b="1" i="0" u="none" strike="noStrike" dirty="0">
                        <a:solidFill>
                          <a:schemeClr val="accent3">
                            <a:lumMod val="50000"/>
                          </a:schemeClr>
                        </a:solidFill>
                        <a:effectLst/>
                        <a:latin typeface="Times New Roman"/>
                      </a:endParaRPr>
                    </a:p>
                  </a:txBody>
                  <a:tcPr marL="7620" marR="7620" marT="7620" marB="0" anchor="ctr">
                    <a:solidFill>
                      <a:schemeClr val="bg1"/>
                    </a:solidFill>
                  </a:tcPr>
                </a:tc>
                <a:extLst>
                  <a:ext uri="{0D108BD9-81ED-4DB2-BD59-A6C34878D82A}">
                    <a16:rowId xmlns:a16="http://schemas.microsoft.com/office/drawing/2014/main" val="10000"/>
                  </a:ext>
                </a:extLst>
              </a:tr>
              <a:tr h="1024520">
                <a:tc>
                  <a:txBody>
                    <a:bodyPr/>
                    <a:lstStyle/>
                    <a:p>
                      <a:pPr algn="l" fontAlgn="ctr"/>
                      <a:r>
                        <a:rPr lang="fr-FR" sz="1400" b="1" u="none" strike="noStrike" dirty="0">
                          <a:solidFill>
                            <a:srgbClr val="00368B"/>
                          </a:solidFill>
                          <a:effectLst/>
                        </a:rPr>
                        <a:t>Pension de droit direct hors majorations familiales</a:t>
                      </a:r>
                      <a:endParaRPr lang="fr-FR" sz="1400" b="1" i="0" u="none" strike="noStrike" dirty="0">
                        <a:solidFill>
                          <a:srgbClr val="00368B"/>
                        </a:solidFill>
                        <a:effectLst/>
                        <a:latin typeface="Times New Roman"/>
                      </a:endParaRPr>
                    </a:p>
                  </a:txBody>
                  <a:tcPr marL="7620" marR="7620" marT="7620" marB="0" anchor="ctr">
                    <a:solidFill>
                      <a:schemeClr val="bg1"/>
                    </a:solidFill>
                  </a:tcPr>
                </a:tc>
                <a:tc>
                  <a:txBody>
                    <a:bodyPr/>
                    <a:lstStyle/>
                    <a:p>
                      <a:pPr algn="ctr" fontAlgn="ctr"/>
                      <a:r>
                        <a:rPr lang="fr-FR" sz="1400" b="1" u="none" strike="noStrike" dirty="0">
                          <a:solidFill>
                            <a:schemeClr val="accent3">
                              <a:lumMod val="50000"/>
                            </a:schemeClr>
                          </a:solidFill>
                          <a:effectLst/>
                        </a:rPr>
                        <a:t>63,4%</a:t>
                      </a:r>
                      <a:endParaRPr lang="fr-FR" sz="1400" b="1" i="0" u="none" strike="noStrike" dirty="0">
                        <a:solidFill>
                          <a:schemeClr val="accent3">
                            <a:lumMod val="50000"/>
                          </a:schemeClr>
                        </a:solidFill>
                        <a:effectLst/>
                        <a:latin typeface="Times New Roman"/>
                      </a:endParaRPr>
                    </a:p>
                  </a:txBody>
                  <a:tcPr marL="7620" marR="7620" marT="7620" marB="0" anchor="ctr">
                    <a:solidFill>
                      <a:schemeClr val="bg1"/>
                    </a:solidFill>
                  </a:tcPr>
                </a:tc>
                <a:extLst>
                  <a:ext uri="{0D108BD9-81ED-4DB2-BD59-A6C34878D82A}">
                    <a16:rowId xmlns:a16="http://schemas.microsoft.com/office/drawing/2014/main" val="10001"/>
                  </a:ext>
                </a:extLst>
              </a:tr>
              <a:tr h="1047689">
                <a:tc>
                  <a:txBody>
                    <a:bodyPr/>
                    <a:lstStyle/>
                    <a:p>
                      <a:pPr algn="l" fontAlgn="ctr"/>
                      <a:r>
                        <a:rPr lang="fr-FR" sz="1400" b="1" u="none" strike="noStrike" dirty="0">
                          <a:solidFill>
                            <a:srgbClr val="00368B"/>
                          </a:solidFill>
                          <a:effectLst/>
                        </a:rPr>
                        <a:t>Pension de droit direct hors </a:t>
                      </a:r>
                      <a:r>
                        <a:rPr lang="fr-FR" sz="1400" b="1" u="none" strike="noStrike" dirty="0" smtClean="0">
                          <a:solidFill>
                            <a:srgbClr val="00368B"/>
                          </a:solidFill>
                          <a:effectLst/>
                        </a:rPr>
                        <a:t>AVPF</a:t>
                      </a:r>
                      <a:endParaRPr lang="fr-FR" sz="1400" b="1" i="0" u="none" strike="noStrike" dirty="0">
                        <a:solidFill>
                          <a:srgbClr val="00368B"/>
                        </a:solidFill>
                        <a:effectLst/>
                        <a:latin typeface="Times New Roman"/>
                      </a:endParaRPr>
                    </a:p>
                  </a:txBody>
                  <a:tcPr marL="7620" marR="7620" marT="7620" marB="0" anchor="ctr">
                    <a:solidFill>
                      <a:schemeClr val="bg1"/>
                    </a:solidFill>
                  </a:tcPr>
                </a:tc>
                <a:tc>
                  <a:txBody>
                    <a:bodyPr/>
                    <a:lstStyle/>
                    <a:p>
                      <a:pPr algn="ctr" fontAlgn="ctr"/>
                      <a:r>
                        <a:rPr lang="fr-FR" sz="1400" b="1" u="none" strike="noStrike" dirty="0" smtClean="0">
                          <a:solidFill>
                            <a:schemeClr val="accent3">
                              <a:lumMod val="50000"/>
                            </a:schemeClr>
                          </a:solidFill>
                          <a:effectLst/>
                        </a:rPr>
                        <a:t>58,9%</a:t>
                      </a:r>
                      <a:endParaRPr lang="fr-FR" sz="1400" b="1" i="0" u="none" strike="noStrike" dirty="0">
                        <a:solidFill>
                          <a:schemeClr val="accent3">
                            <a:lumMod val="50000"/>
                          </a:schemeClr>
                        </a:solidFill>
                        <a:effectLst/>
                        <a:latin typeface="Times New Roman"/>
                      </a:endParaRPr>
                    </a:p>
                  </a:txBody>
                  <a:tcPr marL="7620" marR="7620" marT="7620" marB="0" anchor="ctr">
                    <a:solidFill>
                      <a:schemeClr val="bg1"/>
                    </a:solidFill>
                  </a:tcPr>
                </a:tc>
                <a:extLst>
                  <a:ext uri="{0D108BD9-81ED-4DB2-BD59-A6C34878D82A}">
                    <a16:rowId xmlns:a16="http://schemas.microsoft.com/office/drawing/2014/main" val="10002"/>
                  </a:ext>
                </a:extLst>
              </a:tr>
              <a:tr h="852996">
                <a:tc>
                  <a:txBody>
                    <a:bodyPr/>
                    <a:lstStyle/>
                    <a:p>
                      <a:pPr algn="l" fontAlgn="ctr"/>
                      <a:r>
                        <a:rPr lang="fr-FR" sz="1400" b="1" u="none" strike="noStrike" dirty="0">
                          <a:solidFill>
                            <a:srgbClr val="00368B"/>
                          </a:solidFill>
                          <a:effectLst/>
                        </a:rPr>
                        <a:t>Pension de droit direct hors </a:t>
                      </a:r>
                      <a:r>
                        <a:rPr lang="fr-FR" sz="1400" b="1" u="none" strike="noStrike" dirty="0" smtClean="0">
                          <a:solidFill>
                            <a:srgbClr val="00368B"/>
                          </a:solidFill>
                          <a:effectLst/>
                        </a:rPr>
                        <a:t>droits</a:t>
                      </a:r>
                      <a:r>
                        <a:rPr lang="fr-FR" sz="1400" b="1" u="none" strike="noStrike" baseline="0" dirty="0" smtClean="0">
                          <a:solidFill>
                            <a:srgbClr val="00368B"/>
                          </a:solidFill>
                          <a:effectLst/>
                        </a:rPr>
                        <a:t> familiaux</a:t>
                      </a:r>
                      <a:endParaRPr lang="fr-FR" sz="1400" b="1" i="0" u="none" strike="noStrike" dirty="0">
                        <a:solidFill>
                          <a:srgbClr val="00368B"/>
                        </a:solidFill>
                        <a:effectLst/>
                        <a:latin typeface="Times New Roman"/>
                      </a:endParaRPr>
                    </a:p>
                  </a:txBody>
                  <a:tcPr marL="7620" marR="7620" marT="7620" marB="0" anchor="ctr">
                    <a:solidFill>
                      <a:schemeClr val="bg1"/>
                    </a:solidFill>
                  </a:tcPr>
                </a:tc>
                <a:tc>
                  <a:txBody>
                    <a:bodyPr/>
                    <a:lstStyle/>
                    <a:p>
                      <a:pPr algn="ctr" fontAlgn="ctr"/>
                      <a:r>
                        <a:rPr lang="fr-FR" sz="1400" b="1" u="none" strike="noStrike" dirty="0" smtClean="0">
                          <a:solidFill>
                            <a:schemeClr val="accent3">
                              <a:lumMod val="50000"/>
                            </a:schemeClr>
                          </a:solidFill>
                          <a:effectLst/>
                        </a:rPr>
                        <a:t>57,1%</a:t>
                      </a:r>
                      <a:endParaRPr lang="fr-FR" sz="1400" b="1" i="0" u="none" strike="noStrike" dirty="0">
                        <a:solidFill>
                          <a:schemeClr val="accent3">
                            <a:lumMod val="50000"/>
                          </a:schemeClr>
                        </a:solidFill>
                        <a:effectLst/>
                        <a:latin typeface="Times New Roman"/>
                      </a:endParaRPr>
                    </a:p>
                  </a:txBody>
                  <a:tcPr marL="7620" marR="7620" marT="7620" marB="0" anchor="ctr">
                    <a:solidFill>
                      <a:schemeClr val="bg1"/>
                    </a:solidFill>
                  </a:tcPr>
                </a:tc>
                <a:extLst>
                  <a:ext uri="{0D108BD9-81ED-4DB2-BD59-A6C34878D82A}">
                    <a16:rowId xmlns:a16="http://schemas.microsoft.com/office/drawing/2014/main" val="10003"/>
                  </a:ext>
                </a:extLst>
              </a:tr>
            </a:tbl>
          </a:graphicData>
        </a:graphic>
      </p:graphicFrame>
      <p:sp>
        <p:nvSpPr>
          <p:cNvPr id="9" name="ZoneTexte 8"/>
          <p:cNvSpPr txBox="1"/>
          <p:nvPr/>
        </p:nvSpPr>
        <p:spPr>
          <a:xfrm>
            <a:off x="6270326" y="2011140"/>
            <a:ext cx="2688612" cy="584775"/>
          </a:xfrm>
          <a:prstGeom prst="rect">
            <a:avLst/>
          </a:prstGeom>
          <a:noFill/>
        </p:spPr>
        <p:txBody>
          <a:bodyPr wrap="square" rtlCol="0">
            <a:spAutoFit/>
          </a:bodyPr>
          <a:lstStyle/>
          <a:p>
            <a:pPr algn="ctr"/>
            <a:r>
              <a:rPr lang="fr-FR" sz="1600" b="1" dirty="0" smtClean="0">
                <a:solidFill>
                  <a:schemeClr val="accent1">
                    <a:lumMod val="75000"/>
                  </a:schemeClr>
                </a:solidFill>
              </a:rPr>
              <a:t>Ratio de pension femmes / hommes</a:t>
            </a:r>
            <a:endParaRPr lang="fr-FR" sz="1600" b="1" dirty="0">
              <a:solidFill>
                <a:schemeClr val="accent1">
                  <a:lumMod val="75000"/>
                </a:schemeClr>
              </a:solidFill>
            </a:endParaRPr>
          </a:p>
        </p:txBody>
      </p:sp>
      <p:sp>
        <p:nvSpPr>
          <p:cNvPr id="11" name="Rectangle 2"/>
          <p:cNvSpPr txBox="1">
            <a:spLocks noChangeArrowheads="1"/>
          </p:cNvSpPr>
          <p:nvPr/>
        </p:nvSpPr>
        <p:spPr>
          <a:xfrm>
            <a:off x="1009652" y="595088"/>
            <a:ext cx="7981948" cy="727075"/>
          </a:xfrm>
          <a:prstGeom prst="rect">
            <a:avLst/>
          </a:prstGeom>
        </p:spPr>
        <p:txBody>
          <a:bodyPr/>
          <a:lstStyle>
            <a:lvl1pPr algn="l" rtl="0" eaLnBrk="0" fontAlgn="base" hangingPunct="0">
              <a:spcBef>
                <a:spcPct val="0"/>
              </a:spcBef>
              <a:spcAft>
                <a:spcPct val="0"/>
              </a:spcAft>
              <a:defRPr lang="fr-FR" sz="2800" b="1" kern="1200" dirty="0">
                <a:solidFill>
                  <a:srgbClr val="00368B"/>
                </a:solidFill>
                <a:latin typeface="+mn-lt"/>
                <a:ea typeface="+mn-ea"/>
                <a:cs typeface="+mn-cs"/>
              </a:defRPr>
            </a:lvl1pPr>
            <a:lvl2pPr algn="l" rtl="0" eaLnBrk="0" fontAlgn="base" hangingPunct="0">
              <a:spcBef>
                <a:spcPct val="0"/>
              </a:spcBef>
              <a:spcAft>
                <a:spcPct val="0"/>
              </a:spcAft>
              <a:defRPr sz="2800" b="1">
                <a:solidFill>
                  <a:srgbClr val="00368B"/>
                </a:solidFill>
                <a:latin typeface="Calibri" pitchFamily="34" charset="0"/>
              </a:defRPr>
            </a:lvl2pPr>
            <a:lvl3pPr algn="l" rtl="0" eaLnBrk="0" fontAlgn="base" hangingPunct="0">
              <a:spcBef>
                <a:spcPct val="0"/>
              </a:spcBef>
              <a:spcAft>
                <a:spcPct val="0"/>
              </a:spcAft>
              <a:defRPr sz="2800" b="1">
                <a:solidFill>
                  <a:srgbClr val="00368B"/>
                </a:solidFill>
                <a:latin typeface="Calibri" pitchFamily="34" charset="0"/>
              </a:defRPr>
            </a:lvl3pPr>
            <a:lvl4pPr algn="l" rtl="0" eaLnBrk="0" fontAlgn="base" hangingPunct="0">
              <a:spcBef>
                <a:spcPct val="0"/>
              </a:spcBef>
              <a:spcAft>
                <a:spcPct val="0"/>
              </a:spcAft>
              <a:defRPr sz="2800" b="1">
                <a:solidFill>
                  <a:srgbClr val="00368B"/>
                </a:solidFill>
                <a:latin typeface="Calibri" pitchFamily="34" charset="0"/>
              </a:defRPr>
            </a:lvl4pPr>
            <a:lvl5pPr algn="l" rtl="0" eaLnBrk="0" fontAlgn="base" hangingPunct="0">
              <a:spcBef>
                <a:spcPct val="0"/>
              </a:spcBef>
              <a:spcAft>
                <a:spcPct val="0"/>
              </a:spcAft>
              <a:defRPr sz="28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90000"/>
              </a:lnSpc>
              <a:buSzPct val="70000"/>
            </a:pPr>
            <a:r>
              <a:rPr lang="fr-FR" altLang="fr-FR" dirty="0">
                <a:sym typeface="Wingdings 2" pitchFamily="18" charset="2"/>
              </a:rPr>
              <a:t>Les </a:t>
            </a:r>
            <a:r>
              <a:rPr lang="fr-FR" altLang="fr-FR" dirty="0" smtClean="0">
                <a:sym typeface="Wingdings 2" pitchFamily="18" charset="2"/>
              </a:rPr>
              <a:t>droits familiaux réduisent </a:t>
            </a:r>
            <a:r>
              <a:rPr lang="fr-FR" altLang="fr-FR" dirty="0">
                <a:sym typeface="Wingdings 2" pitchFamily="18" charset="2"/>
              </a:rPr>
              <a:t>les écarts de pension de droit direct entre les femmes et les </a:t>
            </a:r>
            <a:r>
              <a:rPr lang="fr-FR" altLang="fr-FR" dirty="0" smtClean="0">
                <a:sym typeface="Wingdings 2" pitchFamily="18" charset="2"/>
              </a:rPr>
              <a:t>hommes</a:t>
            </a:r>
            <a:endParaRPr lang="fr-FR" altLang="fr-FR" dirty="0">
              <a:sym typeface="Wingdings 2" pitchFamily="18" charset="2"/>
            </a:endParaRPr>
          </a:p>
        </p:txBody>
      </p:sp>
      <p:sp>
        <p:nvSpPr>
          <p:cNvPr id="12" name="Espace réservé du numéro de diapositive 3"/>
          <p:cNvSpPr>
            <a:spLocks noGrp="1"/>
          </p:cNvSpPr>
          <p:nvPr>
            <p:ph type="sldNum" sz="quarter" idx="4"/>
          </p:nvPr>
        </p:nvSpPr>
        <p:spPr>
          <a:xfrm>
            <a:off x="4115519" y="6565387"/>
            <a:ext cx="589472" cy="224287"/>
          </a:xfrm>
        </p:spPr>
        <p:txBody>
          <a:bodyPr/>
          <a:lstStyle/>
          <a:p>
            <a:pPr>
              <a:defRPr/>
            </a:pPr>
            <a:r>
              <a:rPr lang="fr-FR" sz="1200" b="1" dirty="0" smtClean="0">
                <a:solidFill>
                  <a:schemeClr val="bg1"/>
                </a:solidFill>
              </a:rPr>
              <a:t>23</a:t>
            </a:r>
            <a:endParaRPr lang="fr-FR" sz="1200" b="1" dirty="0">
              <a:solidFill>
                <a:schemeClr val="bg1"/>
              </a:solidFill>
            </a:endParaRPr>
          </a:p>
        </p:txBody>
      </p:sp>
      <p:pic>
        <p:nvPicPr>
          <p:cNvPr id="4" name="Image 3"/>
          <p:cNvPicPr>
            <a:picLocks noChangeAspect="1"/>
          </p:cNvPicPr>
          <p:nvPr/>
        </p:nvPicPr>
        <p:blipFill>
          <a:blip r:embed="rId2"/>
          <a:stretch>
            <a:fillRect/>
          </a:stretch>
        </p:blipFill>
        <p:spPr>
          <a:xfrm>
            <a:off x="379563" y="2627174"/>
            <a:ext cx="5884606" cy="3366230"/>
          </a:xfrm>
          <a:prstGeom prst="rect">
            <a:avLst/>
          </a:prstGeom>
        </p:spPr>
      </p:pic>
    </p:spTree>
    <p:extLst>
      <p:ext uri="{BB962C8B-B14F-4D97-AF65-F5344CB8AC3E}">
        <p14:creationId xmlns:p14="http://schemas.microsoft.com/office/powerpoint/2010/main" val="886120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142" y="577834"/>
            <a:ext cx="8027988" cy="727075"/>
          </a:xfrm>
        </p:spPr>
        <p:txBody>
          <a:bodyPr/>
          <a:lstStyle/>
          <a:p>
            <a:r>
              <a:rPr lang="fr-FR" dirty="0" smtClean="0"/>
              <a:t>Les majorations de durée d’assurance (MDA)</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23</a:t>
            </a:fld>
            <a:endParaRPr lang="en-US" dirty="0"/>
          </a:p>
        </p:txBody>
      </p:sp>
      <p:sp>
        <p:nvSpPr>
          <p:cNvPr id="15" name="Espace réservé du contenu 1"/>
          <p:cNvSpPr txBox="1">
            <a:spLocks/>
          </p:cNvSpPr>
          <p:nvPr/>
        </p:nvSpPr>
        <p:spPr>
          <a:xfrm>
            <a:off x="855142" y="1777042"/>
            <a:ext cx="7727737" cy="38905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000" dirty="0" smtClean="0">
                <a:solidFill>
                  <a:srgbClr val="00368B"/>
                </a:solidFill>
                <a:sym typeface="Wingdings" panose="05000000000000000000" pitchFamily="2" charset="2"/>
              </a:rPr>
              <a:t>Mises </a:t>
            </a:r>
            <a:r>
              <a:rPr lang="fr-FR" sz="2000" dirty="0">
                <a:solidFill>
                  <a:srgbClr val="00368B"/>
                </a:solidFill>
                <a:sym typeface="Wingdings" panose="05000000000000000000" pitchFamily="2" charset="2"/>
              </a:rPr>
              <a:t>en place dès 1924 dans le régime de la fonction publique de l’État dans une </a:t>
            </a:r>
            <a:r>
              <a:rPr lang="fr-FR" sz="2000" b="1" dirty="0">
                <a:solidFill>
                  <a:srgbClr val="00368B"/>
                </a:solidFill>
                <a:sym typeface="Wingdings" panose="05000000000000000000" pitchFamily="2" charset="2"/>
              </a:rPr>
              <a:t>optique nataliste</a:t>
            </a:r>
          </a:p>
          <a:p>
            <a:pPr algn="just"/>
            <a:r>
              <a:rPr lang="fr-FR" sz="2000" dirty="0" smtClean="0">
                <a:solidFill>
                  <a:srgbClr val="00368B"/>
                </a:solidFill>
                <a:sym typeface="Wingdings" panose="05000000000000000000" pitchFamily="2" charset="2"/>
              </a:rPr>
              <a:t>Instaurées en </a:t>
            </a:r>
            <a:r>
              <a:rPr lang="fr-FR" sz="2000" dirty="0">
                <a:solidFill>
                  <a:srgbClr val="00368B"/>
                </a:solidFill>
                <a:sym typeface="Wingdings" panose="05000000000000000000" pitchFamily="2" charset="2"/>
              </a:rPr>
              <a:t>1972 au régime général par </a:t>
            </a:r>
            <a:r>
              <a:rPr lang="fr-FR" sz="2000" dirty="0" smtClean="0">
                <a:solidFill>
                  <a:srgbClr val="00368B"/>
                </a:solidFill>
                <a:sym typeface="Wingdings" panose="05000000000000000000" pitchFamily="2" charset="2"/>
              </a:rPr>
              <a:t>la loi Boulin du 31/12/1971 afin de </a:t>
            </a:r>
            <a:r>
              <a:rPr lang="fr-FR" sz="2000" b="1" dirty="0" smtClean="0">
                <a:solidFill>
                  <a:srgbClr val="00368B"/>
                </a:solidFill>
                <a:sym typeface="Wingdings" panose="05000000000000000000" pitchFamily="2" charset="2"/>
              </a:rPr>
              <a:t>compenser les </a:t>
            </a:r>
            <a:r>
              <a:rPr lang="fr-FR" sz="2000" b="1" dirty="0">
                <a:solidFill>
                  <a:srgbClr val="00368B"/>
                </a:solidFill>
                <a:sym typeface="Wingdings" panose="05000000000000000000" pitchFamily="2" charset="2"/>
              </a:rPr>
              <a:t>éventuelles interruptions d’activité liées à la garde et à l’éducation des </a:t>
            </a:r>
            <a:r>
              <a:rPr lang="fr-FR" sz="2000" b="1" dirty="0" smtClean="0">
                <a:solidFill>
                  <a:srgbClr val="00368B"/>
                </a:solidFill>
                <a:sym typeface="Wingdings" panose="05000000000000000000" pitchFamily="2" charset="2"/>
              </a:rPr>
              <a:t>enfants</a:t>
            </a:r>
            <a:r>
              <a:rPr lang="fr-FR" sz="2000" dirty="0" smtClean="0">
                <a:solidFill>
                  <a:srgbClr val="00368B"/>
                </a:solidFill>
                <a:sym typeface="Wingdings" panose="05000000000000000000" pitchFamily="2" charset="2"/>
              </a:rPr>
              <a:t> (dans l’attente de la montée en charge de l’AVPF) </a:t>
            </a:r>
          </a:p>
          <a:p>
            <a:pPr algn="just"/>
            <a:r>
              <a:rPr lang="fr-FR" sz="2000" dirty="0" smtClean="0">
                <a:solidFill>
                  <a:srgbClr val="00368B"/>
                </a:solidFill>
              </a:rPr>
              <a:t>Contribuent à réduire les inégalités de pension entre hommes et femmes an agissant :</a:t>
            </a:r>
          </a:p>
          <a:p>
            <a:pPr lvl="1" algn="just">
              <a:buFontTx/>
              <a:buChar char="-"/>
            </a:pPr>
            <a:r>
              <a:rPr lang="fr-FR" sz="1600" dirty="0" smtClean="0">
                <a:solidFill>
                  <a:srgbClr val="00368B"/>
                </a:solidFill>
              </a:rPr>
              <a:t>Directement sur l’âge de départ à la retraite</a:t>
            </a:r>
            <a:endParaRPr lang="fr-FR" sz="1600" dirty="0">
              <a:solidFill>
                <a:srgbClr val="00368B"/>
              </a:solidFill>
              <a:sym typeface="Wingdings" panose="05000000000000000000" pitchFamily="2" charset="2"/>
            </a:endParaRPr>
          </a:p>
          <a:p>
            <a:pPr lvl="1" algn="just">
              <a:buFontTx/>
              <a:buChar char="-"/>
            </a:pPr>
            <a:r>
              <a:rPr lang="fr-FR" sz="1600" dirty="0" smtClean="0">
                <a:solidFill>
                  <a:srgbClr val="00368B"/>
                </a:solidFill>
                <a:sym typeface="Wingdings" panose="05000000000000000000" pitchFamily="2" charset="2"/>
              </a:rPr>
              <a:t>Indirectement </a:t>
            </a:r>
            <a:r>
              <a:rPr lang="fr-FR" sz="1600" dirty="0" smtClean="0">
                <a:solidFill>
                  <a:srgbClr val="00368B"/>
                </a:solidFill>
              </a:rPr>
              <a:t>sur </a:t>
            </a:r>
            <a:r>
              <a:rPr lang="fr-FR" sz="1600" dirty="0">
                <a:solidFill>
                  <a:srgbClr val="00368B"/>
                </a:solidFill>
              </a:rPr>
              <a:t>le montant de pension servie (taux, coefficient de proratisation, éligibilité au minimum contributif</a:t>
            </a:r>
            <a:r>
              <a:rPr lang="fr-FR" sz="1600" dirty="0" smtClean="0">
                <a:solidFill>
                  <a:srgbClr val="00368B"/>
                </a:solidFill>
              </a:rPr>
              <a:t>) </a:t>
            </a:r>
          </a:p>
        </p:txBody>
      </p:sp>
    </p:spTree>
    <p:extLst>
      <p:ext uri="{BB962C8B-B14F-4D97-AF65-F5344CB8AC3E}">
        <p14:creationId xmlns:p14="http://schemas.microsoft.com/office/powerpoint/2010/main" val="2569352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948906" y="517675"/>
            <a:ext cx="7674964" cy="710940"/>
          </a:xfrm>
        </p:spPr>
        <p:txBody>
          <a:bodyPr>
            <a:noAutofit/>
          </a:bodyPr>
          <a:lstStyle/>
          <a:p>
            <a:pPr algn="just"/>
            <a:r>
              <a:rPr lang="fr-FR" dirty="0"/>
              <a:t>Les </a:t>
            </a:r>
            <a:r>
              <a:rPr lang="fr-FR" dirty="0" smtClean="0"/>
              <a:t>MDA </a:t>
            </a:r>
            <a:r>
              <a:rPr lang="fr-FR" dirty="0"/>
              <a:t>permettent d’attribuer des trimestres supplémentaires, sans condition de cessation ou de réduction d’activité aux personnes ayant eu des </a:t>
            </a:r>
            <a:r>
              <a:rPr lang="fr-FR" dirty="0" smtClean="0"/>
              <a:t>enfants</a:t>
            </a:r>
            <a:endParaRPr lang="fr-FR" dirty="0"/>
          </a:p>
          <a:p>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24</a:t>
            </a:fld>
            <a:endParaRPr lang="fr-FR" b="1" dirty="0">
              <a:solidFill>
                <a:schemeClr val="bg1"/>
              </a:solidFill>
            </a:endParaRPr>
          </a:p>
        </p:txBody>
      </p:sp>
      <p:sp>
        <p:nvSpPr>
          <p:cNvPr id="3" name="Espace réservé du contenu 2"/>
          <p:cNvSpPr>
            <a:spLocks noGrp="1"/>
          </p:cNvSpPr>
          <p:nvPr>
            <p:ph idx="1"/>
          </p:nvPr>
        </p:nvSpPr>
        <p:spPr>
          <a:xfrm>
            <a:off x="532548" y="5677551"/>
            <a:ext cx="8141478" cy="887836"/>
          </a:xfrm>
        </p:spPr>
        <p:txBody>
          <a:bodyPr>
            <a:normAutofit/>
          </a:bodyPr>
          <a:lstStyle/>
          <a:p>
            <a:pPr algn="just"/>
            <a:r>
              <a:rPr lang="fr-FR" sz="1600" i="1" dirty="0" smtClean="0"/>
              <a:t>Il existe également d’autres types de MDA, réservées aux assurés qui cessent ou qui réduisent leur activité pour s’occuper de leurs enfants ou d’un adulte handicapé</a:t>
            </a:r>
          </a:p>
        </p:txBody>
      </p:sp>
      <p:graphicFrame>
        <p:nvGraphicFramePr>
          <p:cNvPr id="2" name="Tableau 1"/>
          <p:cNvGraphicFramePr>
            <a:graphicFrameLocks noGrp="1"/>
          </p:cNvGraphicFramePr>
          <p:nvPr>
            <p:extLst>
              <p:ext uri="{D42A27DB-BD31-4B8C-83A1-F6EECF244321}">
                <p14:modId xmlns:p14="http://schemas.microsoft.com/office/powerpoint/2010/main" val="1852732288"/>
              </p:ext>
            </p:extLst>
          </p:nvPr>
        </p:nvGraphicFramePr>
        <p:xfrm>
          <a:off x="735956" y="2459747"/>
          <a:ext cx="7938070" cy="2984947"/>
        </p:xfrm>
        <a:graphic>
          <a:graphicData uri="http://schemas.openxmlformats.org/drawingml/2006/table">
            <a:tbl>
              <a:tblPr firstRow="1" bandRow="1">
                <a:tableStyleId>{5C22544A-7EE6-4342-B048-85BDC9FD1C3A}</a:tableStyleId>
              </a:tblPr>
              <a:tblGrid>
                <a:gridCol w="2133331">
                  <a:extLst>
                    <a:ext uri="{9D8B030D-6E8A-4147-A177-3AD203B41FA5}">
                      <a16:colId xmlns:a16="http://schemas.microsoft.com/office/drawing/2014/main" val="456539240"/>
                    </a:ext>
                  </a:extLst>
                </a:gridCol>
                <a:gridCol w="3073149">
                  <a:extLst>
                    <a:ext uri="{9D8B030D-6E8A-4147-A177-3AD203B41FA5}">
                      <a16:colId xmlns:a16="http://schemas.microsoft.com/office/drawing/2014/main" val="381658720"/>
                    </a:ext>
                  </a:extLst>
                </a:gridCol>
                <a:gridCol w="2731590">
                  <a:extLst>
                    <a:ext uri="{9D8B030D-6E8A-4147-A177-3AD203B41FA5}">
                      <a16:colId xmlns:a16="http://schemas.microsoft.com/office/drawing/2014/main" val="1266459436"/>
                    </a:ext>
                  </a:extLst>
                </a:gridCol>
              </a:tblGrid>
              <a:tr h="259972">
                <a:tc>
                  <a:txBody>
                    <a:bodyPr/>
                    <a:lstStyle/>
                    <a:p>
                      <a:endParaRPr lang="fr-FR" sz="1200" dirty="0"/>
                    </a:p>
                  </a:txBody>
                  <a:tcPr/>
                </a:tc>
                <a:tc>
                  <a:txBody>
                    <a:bodyPr/>
                    <a:lstStyle/>
                    <a:p>
                      <a:pPr algn="ctr"/>
                      <a:r>
                        <a:rPr lang="fr-FR" sz="1200" dirty="0" smtClean="0"/>
                        <a:t>CNAV</a:t>
                      </a:r>
                      <a:endParaRPr lang="fr-FR" sz="1200" dirty="0"/>
                    </a:p>
                  </a:txBody>
                  <a:tcPr/>
                </a:tc>
                <a:tc>
                  <a:txBody>
                    <a:bodyPr/>
                    <a:lstStyle/>
                    <a:p>
                      <a:pPr algn="ctr"/>
                      <a:r>
                        <a:rPr lang="fr-FR" sz="1200" dirty="0" smtClean="0"/>
                        <a:t>Fonction</a:t>
                      </a:r>
                      <a:r>
                        <a:rPr lang="fr-FR" sz="1200" baseline="0" dirty="0" smtClean="0"/>
                        <a:t> publique</a:t>
                      </a:r>
                      <a:endParaRPr lang="fr-FR" sz="1200" dirty="0"/>
                    </a:p>
                  </a:txBody>
                  <a:tcPr/>
                </a:tc>
                <a:extLst>
                  <a:ext uri="{0D108BD9-81ED-4DB2-BD59-A6C34878D82A}">
                    <a16:rowId xmlns:a16="http://schemas.microsoft.com/office/drawing/2014/main" val="3849391168"/>
                  </a:ext>
                </a:extLst>
              </a:tr>
              <a:tr h="447730">
                <a:tc>
                  <a:txBody>
                    <a:bodyPr/>
                    <a:lstStyle/>
                    <a:p>
                      <a:pPr algn="ctr"/>
                      <a:r>
                        <a:rPr lang="fr-FR" sz="1250" b="1" dirty="0" smtClean="0"/>
                        <a:t>Majoration</a:t>
                      </a:r>
                      <a:r>
                        <a:rPr lang="fr-FR" sz="1250" b="1" baseline="0" dirty="0" smtClean="0"/>
                        <a:t> réservée aux mères</a:t>
                      </a:r>
                      <a:endParaRPr lang="fr-FR" sz="1250" b="1" dirty="0"/>
                    </a:p>
                  </a:txBody>
                  <a:tcPr anchor="ctr"/>
                </a:tc>
                <a:tc>
                  <a:txBody>
                    <a:bodyPr/>
                    <a:lstStyle/>
                    <a:p>
                      <a:pPr algn="ctr"/>
                      <a:r>
                        <a:rPr lang="fr-FR" sz="1250" dirty="0" smtClean="0"/>
                        <a:t> 4</a:t>
                      </a:r>
                      <a:r>
                        <a:rPr lang="fr-FR" sz="1250" baseline="0" dirty="0" smtClean="0"/>
                        <a:t> trimestres au titre de l’accouchement</a:t>
                      </a:r>
                      <a:endParaRPr lang="fr-FR" sz="1250" dirty="0" smtClean="0"/>
                    </a:p>
                  </a:txBody>
                  <a:tcPr anchor="ctr"/>
                </a:tc>
                <a:tc>
                  <a:txBody>
                    <a:bodyPr/>
                    <a:lstStyle/>
                    <a:p>
                      <a:pPr algn="ctr"/>
                      <a:r>
                        <a:rPr lang="fr-FR" sz="1250" dirty="0" smtClean="0"/>
                        <a:t>2</a:t>
                      </a:r>
                      <a:r>
                        <a:rPr lang="fr-FR" sz="1250" baseline="0" dirty="0" smtClean="0"/>
                        <a:t> trimestres au titre de l’accouchement pour les enfants nés à partir de 2004</a:t>
                      </a:r>
                    </a:p>
                  </a:txBody>
                  <a:tcPr anchor="ctr"/>
                </a:tc>
                <a:extLst>
                  <a:ext uri="{0D108BD9-81ED-4DB2-BD59-A6C34878D82A}">
                    <a16:rowId xmlns:a16="http://schemas.microsoft.com/office/drawing/2014/main" val="32840153"/>
                  </a:ext>
                </a:extLst>
              </a:tr>
              <a:tr h="1350411">
                <a:tc>
                  <a:txBody>
                    <a:bodyPr/>
                    <a:lstStyle/>
                    <a:p>
                      <a:pPr algn="ctr"/>
                      <a:endParaRPr lang="fr-FR" sz="1250" dirty="0" smtClean="0"/>
                    </a:p>
                    <a:p>
                      <a:pPr algn="ctr"/>
                      <a:endParaRPr lang="fr-FR" sz="1250" b="1" dirty="0" smtClean="0"/>
                    </a:p>
                    <a:p>
                      <a:pPr algn="ctr"/>
                      <a:endParaRPr lang="fr-FR" sz="1250" b="1" dirty="0" smtClean="0"/>
                    </a:p>
                    <a:p>
                      <a:pPr algn="ctr"/>
                      <a:r>
                        <a:rPr lang="fr-FR" sz="1250" b="1" dirty="0" smtClean="0"/>
                        <a:t>Majorations au</a:t>
                      </a:r>
                      <a:r>
                        <a:rPr lang="fr-FR" sz="1250" b="1" baseline="0" dirty="0" smtClean="0"/>
                        <a:t> bénéfice des deux parents</a:t>
                      </a:r>
                      <a:endParaRPr lang="fr-FR" sz="1250" b="1" dirty="0"/>
                    </a:p>
                  </a:txBody>
                  <a:tcPr/>
                </a:tc>
                <a:tc>
                  <a:txBody>
                    <a:bodyPr/>
                    <a:lstStyle/>
                    <a:p>
                      <a:pPr algn="ctr"/>
                      <a:r>
                        <a:rPr lang="fr-FR" sz="1250" dirty="0" smtClean="0"/>
                        <a:t>4 trimestres pour</a:t>
                      </a:r>
                      <a:r>
                        <a:rPr lang="fr-FR" sz="1250" baseline="0" dirty="0" smtClean="0"/>
                        <a:t> adoption et éducation attribués à l’un ou l’autre des parents OU partagés entre les deux, </a:t>
                      </a:r>
                      <a:r>
                        <a:rPr lang="fr-FR" sz="1250" b="1" baseline="0" dirty="0" smtClean="0"/>
                        <a:t>2 trimestres accordés automatiquement à la mère mais question de la compatibilité avec le principe européen d’interdiction de discrimination ?</a:t>
                      </a:r>
                    </a:p>
                  </a:txBody>
                  <a:tcPr/>
                </a:tc>
                <a:tc>
                  <a:txBody>
                    <a:bodyPr/>
                    <a:lstStyle/>
                    <a:p>
                      <a:pPr algn="ctr"/>
                      <a:r>
                        <a:rPr lang="fr-FR" sz="1250" b="0" dirty="0" smtClean="0"/>
                        <a:t>Pas de majoration pour les enfants nés à</a:t>
                      </a:r>
                      <a:r>
                        <a:rPr lang="fr-FR" sz="1250" b="0" baseline="0" dirty="0" smtClean="0"/>
                        <a:t> partir de 2004</a:t>
                      </a:r>
                      <a:endParaRPr lang="fr-FR" sz="1250" b="0" dirty="0" smtClean="0"/>
                    </a:p>
                    <a:p>
                      <a:pPr algn="ctr"/>
                      <a:r>
                        <a:rPr lang="fr-FR" sz="1250" dirty="0" smtClean="0"/>
                        <a:t>(4 trimestres</a:t>
                      </a:r>
                      <a:r>
                        <a:rPr lang="fr-FR" sz="1250" baseline="0" dirty="0" smtClean="0"/>
                        <a:t> pour les parents qui ont cessé ou réduit leur activité les enfant nés avant 2004) </a:t>
                      </a:r>
                    </a:p>
                  </a:txBody>
                  <a:tcPr/>
                </a:tc>
                <a:extLst>
                  <a:ext uri="{0D108BD9-81ED-4DB2-BD59-A6C34878D82A}">
                    <a16:rowId xmlns:a16="http://schemas.microsoft.com/office/drawing/2014/main" val="1206712547"/>
                  </a:ext>
                </a:extLst>
              </a:tr>
              <a:tr h="813247">
                <a:tc>
                  <a:txBody>
                    <a:bodyPr/>
                    <a:lstStyle/>
                    <a:p>
                      <a:pPr algn="ctr"/>
                      <a:r>
                        <a:rPr lang="fr-FR" sz="1250" b="1" dirty="0" smtClean="0"/>
                        <a:t>Durée</a:t>
                      </a:r>
                      <a:r>
                        <a:rPr lang="fr-FR" sz="1250" b="1" baseline="0" dirty="0" smtClean="0"/>
                        <a:t> p</a:t>
                      </a:r>
                      <a:r>
                        <a:rPr lang="fr-FR" sz="1250" b="1" dirty="0" smtClean="0"/>
                        <a:t>rise</a:t>
                      </a:r>
                      <a:r>
                        <a:rPr lang="fr-FR" sz="1250" b="1" baseline="0" dirty="0" smtClean="0"/>
                        <a:t> en compte</a:t>
                      </a:r>
                      <a:endParaRPr lang="fr-FR" sz="1250" b="1" dirty="0"/>
                    </a:p>
                  </a:txBody>
                  <a:tcPr anchor="ctr"/>
                </a:tc>
                <a:tc>
                  <a:txBody>
                    <a:bodyPr/>
                    <a:lstStyle/>
                    <a:p>
                      <a:pPr algn="ctr"/>
                      <a:r>
                        <a:rPr lang="fr-FR" sz="1250" b="0" baseline="0" dirty="0" smtClean="0"/>
                        <a:t>Dans le taux de liquidation et le coefficient de proratisation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250" b="0" baseline="0" dirty="0" smtClean="0"/>
                        <a:t>Dans le taux de liquidation pour les enfants nés à partir de 2004 </a:t>
                      </a:r>
                    </a:p>
                    <a:p>
                      <a:pPr algn="ctr"/>
                      <a:r>
                        <a:rPr lang="fr-FR" sz="1250" dirty="0" smtClean="0"/>
                        <a:t>(dans les 2</a:t>
                      </a:r>
                      <a:r>
                        <a:rPr lang="fr-FR" sz="1250" baseline="0" dirty="0" smtClean="0"/>
                        <a:t> pour les enfants nés avant)</a:t>
                      </a:r>
                      <a:endParaRPr lang="fr-FR" sz="1250" dirty="0"/>
                    </a:p>
                  </a:txBody>
                  <a:tcPr anchor="ctr"/>
                </a:tc>
                <a:extLst>
                  <a:ext uri="{0D108BD9-81ED-4DB2-BD59-A6C34878D82A}">
                    <a16:rowId xmlns:a16="http://schemas.microsoft.com/office/drawing/2014/main" val="2837049535"/>
                  </a:ext>
                </a:extLst>
              </a:tr>
            </a:tbl>
          </a:graphicData>
        </a:graphic>
      </p:graphicFrame>
    </p:spTree>
    <p:extLst>
      <p:ext uri="{BB962C8B-B14F-4D97-AF65-F5344CB8AC3E}">
        <p14:creationId xmlns:p14="http://schemas.microsoft.com/office/powerpoint/2010/main" val="1432716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819508" y="517674"/>
            <a:ext cx="7804361" cy="819420"/>
          </a:xfrm>
        </p:spPr>
        <p:txBody>
          <a:bodyPr>
            <a:noAutofit/>
          </a:bodyPr>
          <a:lstStyle/>
          <a:p>
            <a:r>
              <a:rPr lang="fr-FR" dirty="0" smtClean="0"/>
              <a:t>Les règles de compétence d’attribution des MDA en cas d’affiliation à plusieurs régimes </a:t>
            </a:r>
            <a:endParaRPr lang="fr-FR" dirty="0"/>
          </a:p>
          <a:p>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25</a:t>
            </a:fld>
            <a:endParaRPr lang="fr-FR" b="1" dirty="0">
              <a:solidFill>
                <a:schemeClr val="bg1"/>
              </a:solidFill>
            </a:endParaRPr>
          </a:p>
        </p:txBody>
      </p:sp>
      <p:sp>
        <p:nvSpPr>
          <p:cNvPr id="3" name="Espace réservé du contenu 2"/>
          <p:cNvSpPr>
            <a:spLocks noGrp="1"/>
          </p:cNvSpPr>
          <p:nvPr>
            <p:ph idx="1"/>
          </p:nvPr>
        </p:nvSpPr>
        <p:spPr>
          <a:xfrm>
            <a:off x="425089" y="1932318"/>
            <a:ext cx="8293823" cy="3812876"/>
          </a:xfrm>
        </p:spPr>
        <p:txBody>
          <a:bodyPr>
            <a:normAutofit lnSpcReduction="10000"/>
          </a:bodyPr>
          <a:lstStyle/>
          <a:p>
            <a:pPr algn="just"/>
            <a:r>
              <a:rPr lang="fr-FR" dirty="0" smtClean="0"/>
              <a:t>Pour les </a:t>
            </a:r>
            <a:r>
              <a:rPr lang="fr-FR" dirty="0" err="1" smtClean="0"/>
              <a:t>polyaffiliés</a:t>
            </a:r>
            <a:r>
              <a:rPr lang="fr-FR" dirty="0" smtClean="0"/>
              <a:t>, la MDA est accordée en </a:t>
            </a:r>
            <a:r>
              <a:rPr lang="fr-FR" b="1" dirty="0" smtClean="0"/>
              <a:t>priorité par le  régime de fonctionnaire ou un autre régime spécial </a:t>
            </a:r>
            <a:r>
              <a:rPr lang="fr-FR" dirty="0" smtClean="0"/>
              <a:t>(la détermination du régime ne dépend pas du régime auquel l’assuré est assuré au moment de la naissance ou de l’éducation des enfants).</a:t>
            </a:r>
          </a:p>
          <a:p>
            <a:pPr algn="just"/>
            <a:r>
              <a:rPr lang="fr-FR" dirty="0" smtClean="0"/>
              <a:t>Exemple : une assurée ayant travaillé à la fois dans le privé et dans le public et ayant 2 enfants nés après 2004 </a:t>
            </a:r>
            <a:r>
              <a:rPr lang="fr-FR" dirty="0" smtClean="0">
                <a:sym typeface="Wingdings" panose="05000000000000000000" pitchFamily="2" charset="2"/>
              </a:rPr>
              <a:t>bénéficiera de </a:t>
            </a:r>
            <a:r>
              <a:rPr lang="fr-FR" b="1" dirty="0" smtClean="0">
                <a:sym typeface="Wingdings" panose="05000000000000000000" pitchFamily="2" charset="2"/>
              </a:rPr>
              <a:t>4 trimestres de MDA et non de 16</a:t>
            </a:r>
            <a:r>
              <a:rPr lang="fr-FR" dirty="0" smtClean="0">
                <a:sym typeface="Wingdings" panose="05000000000000000000" pitchFamily="2" charset="2"/>
              </a:rPr>
              <a:t>. </a:t>
            </a:r>
          </a:p>
          <a:p>
            <a:pPr algn="just"/>
            <a:r>
              <a:rPr lang="fr-FR" dirty="0" smtClean="0">
                <a:sym typeface="Wingdings" panose="05000000000000000000" pitchFamily="2" charset="2"/>
              </a:rPr>
              <a:t>Dans ce cas, c’est la règle la moins favorable qui s’applique de manière systématique à l’assuré</a:t>
            </a:r>
          </a:p>
          <a:p>
            <a:pPr marL="85725" indent="0" algn="just">
              <a:buNone/>
            </a:pPr>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a:p>
        </p:txBody>
      </p:sp>
    </p:spTree>
    <p:extLst>
      <p:ext uri="{BB962C8B-B14F-4D97-AF65-F5344CB8AC3E}">
        <p14:creationId xmlns:p14="http://schemas.microsoft.com/office/powerpoint/2010/main" val="2012634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158" y="609685"/>
            <a:ext cx="7850040" cy="727075"/>
          </a:xfrm>
        </p:spPr>
        <p:txBody>
          <a:bodyPr/>
          <a:lstStyle/>
          <a:p>
            <a:pPr algn="just"/>
            <a:r>
              <a:rPr lang="fr-FR" dirty="0" smtClean="0"/>
              <a:t>Les MDA : le droit dont les femmes bénéficient le plus fréquemment</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26</a:t>
            </a:fld>
            <a:endParaRPr lang="en-US" dirty="0"/>
          </a:p>
        </p:txBody>
      </p:sp>
      <p:sp>
        <p:nvSpPr>
          <p:cNvPr id="7" name="Espace réservé du contenu 1"/>
          <p:cNvSpPr txBox="1">
            <a:spLocks/>
          </p:cNvSpPr>
          <p:nvPr/>
        </p:nvSpPr>
        <p:spPr>
          <a:xfrm>
            <a:off x="453419" y="1604288"/>
            <a:ext cx="8362778"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a:solidFill>
                  <a:schemeClr val="tx1">
                    <a:lumMod val="65000"/>
                    <a:lumOff val="35000"/>
                  </a:schemeClr>
                </a:solidFill>
                <a:latin typeface="Calibri" pitchFamily="34" charset="0"/>
                <a:cs typeface="Arial" charset="0"/>
                <a:sym typeface="Wingdings" panose="05000000000000000000" pitchFamily="2" charset="2"/>
              </a:rPr>
              <a:t>Part des retraitées de droit propre bénéficiaires de la MDA par génération et nombre moyen de trimestres validés au titre de la MDA</a:t>
            </a:r>
          </a:p>
        </p:txBody>
      </p:sp>
      <p:sp>
        <p:nvSpPr>
          <p:cNvPr id="9" name="Espace réservé du contenu 1"/>
          <p:cNvSpPr txBox="1">
            <a:spLocks/>
          </p:cNvSpPr>
          <p:nvPr/>
        </p:nvSpPr>
        <p:spPr>
          <a:xfrm>
            <a:off x="-595223" y="57371"/>
            <a:ext cx="4419600"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1" name="Espace réservé du contenu 1"/>
          <p:cNvSpPr txBox="1">
            <a:spLocks/>
          </p:cNvSpPr>
          <p:nvPr/>
        </p:nvSpPr>
        <p:spPr>
          <a:xfrm>
            <a:off x="467035" y="5979787"/>
            <a:ext cx="8327841"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Note : ensemble des trimestres validés au titre de la MDA, que ces derniers soient utiles ou non au moment du départ à la retraite.</a:t>
            </a:r>
          </a:p>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femmes retraitées de droit direct</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a:t>
            </a:r>
            <a:r>
              <a:rPr lang="fr-FR" sz="1000" i="1" dirty="0" err="1" smtClean="0">
                <a:latin typeface="Calibri" pitchFamily="34" charset="0"/>
                <a:cs typeface="Arial" charset="0"/>
                <a:sym typeface="Wingdings" panose="05000000000000000000" pitchFamily="2" charset="2"/>
              </a:rPr>
              <a:t>Cnav</a:t>
            </a:r>
            <a:r>
              <a:rPr lang="fr-FR" sz="1000" i="1" dirty="0" smtClean="0">
                <a:latin typeface="Calibri" pitchFamily="34" charset="0"/>
                <a:cs typeface="Arial" charset="0"/>
                <a:sym typeface="Wingdings" panose="05000000000000000000" pitchFamily="2" charset="2"/>
              </a:rPr>
              <a:t>, modèle Prisme ; SRE, modèle Pablo ; CNRACL, modèle Canopée</a:t>
            </a:r>
            <a:endParaRPr lang="fr-FR" sz="1000" i="1" dirty="0">
              <a:latin typeface="Calibri" pitchFamily="34" charset="0"/>
              <a:cs typeface="Arial" charset="0"/>
              <a:sym typeface="Wingdings" panose="05000000000000000000" pitchFamily="2" charset="2"/>
            </a:endParaRPr>
          </a:p>
        </p:txBody>
      </p:sp>
      <p:pic>
        <p:nvPicPr>
          <p:cNvPr id="3" name="Image 2"/>
          <p:cNvPicPr>
            <a:picLocks noChangeAspect="1"/>
          </p:cNvPicPr>
          <p:nvPr/>
        </p:nvPicPr>
        <p:blipFill>
          <a:blip r:embed="rId3"/>
          <a:stretch>
            <a:fillRect/>
          </a:stretch>
        </p:blipFill>
        <p:spPr>
          <a:xfrm>
            <a:off x="453419" y="2563593"/>
            <a:ext cx="8362777" cy="3416194"/>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1716927228"/>
              </p:ext>
            </p:extLst>
          </p:nvPr>
        </p:nvGraphicFramePr>
        <p:xfrm>
          <a:off x="453419" y="2185991"/>
          <a:ext cx="8341458" cy="370840"/>
        </p:xfrm>
        <a:graphic>
          <a:graphicData uri="http://schemas.openxmlformats.org/drawingml/2006/table">
            <a:tbl>
              <a:tblPr firstRow="1" bandRow="1">
                <a:tableStyleId>{5C22544A-7EE6-4342-B048-85BDC9FD1C3A}</a:tableStyleId>
              </a:tblPr>
              <a:tblGrid>
                <a:gridCol w="4170729">
                  <a:extLst>
                    <a:ext uri="{9D8B030D-6E8A-4147-A177-3AD203B41FA5}">
                      <a16:colId xmlns:a16="http://schemas.microsoft.com/office/drawing/2014/main" val="141779130"/>
                    </a:ext>
                  </a:extLst>
                </a:gridCol>
                <a:gridCol w="4170729">
                  <a:extLst>
                    <a:ext uri="{9D8B030D-6E8A-4147-A177-3AD203B41FA5}">
                      <a16:colId xmlns:a16="http://schemas.microsoft.com/office/drawing/2014/main" val="3695958456"/>
                    </a:ext>
                  </a:extLst>
                </a:gridCol>
              </a:tblGrid>
              <a:tr h="370840">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Part des bénéficiaires</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Nombre moyen de trimestres validés</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541857"/>
                  </a:ext>
                </a:extLst>
              </a:tr>
            </a:tbl>
          </a:graphicData>
        </a:graphic>
      </p:graphicFrame>
    </p:spTree>
    <p:extLst>
      <p:ext uri="{BB962C8B-B14F-4D97-AF65-F5344CB8AC3E}">
        <p14:creationId xmlns:p14="http://schemas.microsoft.com/office/powerpoint/2010/main" val="394586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27</a:t>
            </a:fld>
            <a:endParaRPr lang="en-US" dirty="0"/>
          </a:p>
        </p:txBody>
      </p:sp>
      <p:sp>
        <p:nvSpPr>
          <p:cNvPr id="7" name="Titre 1"/>
          <p:cNvSpPr txBox="1">
            <a:spLocks/>
          </p:cNvSpPr>
          <p:nvPr/>
        </p:nvSpPr>
        <p:spPr bwMode="auto">
          <a:xfrm>
            <a:off x="726832" y="725955"/>
            <a:ext cx="8115244" cy="10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fr-FR" sz="2800" b="1" kern="1200" dirty="0">
                <a:solidFill>
                  <a:srgbClr val="00368B"/>
                </a:solidFill>
                <a:latin typeface="+mn-lt"/>
                <a:ea typeface="+mn-ea"/>
                <a:cs typeface="+mn-cs"/>
              </a:defRPr>
            </a:lvl1pPr>
            <a:lvl2pPr algn="l" rtl="0" eaLnBrk="0" fontAlgn="base" hangingPunct="0">
              <a:spcBef>
                <a:spcPct val="0"/>
              </a:spcBef>
              <a:spcAft>
                <a:spcPct val="0"/>
              </a:spcAft>
              <a:defRPr sz="2800" b="1">
                <a:solidFill>
                  <a:srgbClr val="00368B"/>
                </a:solidFill>
                <a:latin typeface="Calibri" pitchFamily="34" charset="0"/>
              </a:defRPr>
            </a:lvl2pPr>
            <a:lvl3pPr algn="l" rtl="0" eaLnBrk="0" fontAlgn="base" hangingPunct="0">
              <a:spcBef>
                <a:spcPct val="0"/>
              </a:spcBef>
              <a:spcAft>
                <a:spcPct val="0"/>
              </a:spcAft>
              <a:defRPr sz="2800" b="1">
                <a:solidFill>
                  <a:srgbClr val="00368B"/>
                </a:solidFill>
                <a:latin typeface="Calibri" pitchFamily="34" charset="0"/>
              </a:defRPr>
            </a:lvl3pPr>
            <a:lvl4pPr algn="l" rtl="0" eaLnBrk="0" fontAlgn="base" hangingPunct="0">
              <a:spcBef>
                <a:spcPct val="0"/>
              </a:spcBef>
              <a:spcAft>
                <a:spcPct val="0"/>
              </a:spcAft>
              <a:defRPr sz="2800" b="1">
                <a:solidFill>
                  <a:srgbClr val="00368B"/>
                </a:solidFill>
                <a:latin typeface="Calibri" pitchFamily="34" charset="0"/>
              </a:defRPr>
            </a:lvl4pPr>
            <a:lvl5pPr algn="l" rtl="0" eaLnBrk="0" fontAlgn="base" hangingPunct="0">
              <a:spcBef>
                <a:spcPct val="0"/>
              </a:spcBef>
              <a:spcAft>
                <a:spcPct val="0"/>
              </a:spcAft>
              <a:defRPr sz="28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just" defTabSz="914400"/>
            <a:r>
              <a:rPr lang="fr-FR" dirty="0" smtClean="0"/>
              <a:t>Les MDA permettent aux retraitées nées </a:t>
            </a:r>
            <a:r>
              <a:rPr lang="fr-FR" dirty="0"/>
              <a:t>après </a:t>
            </a:r>
            <a:r>
              <a:rPr lang="fr-FR" dirty="0" smtClean="0"/>
              <a:t>guerre ayant des enfants d’avoir une durée d’assurance plus élevées que les retraitées sans enfant</a:t>
            </a:r>
            <a:endParaRPr lang="fr-FR" dirty="0"/>
          </a:p>
        </p:txBody>
      </p:sp>
      <p:sp>
        <p:nvSpPr>
          <p:cNvPr id="9" name="Espace réservé du contenu 1"/>
          <p:cNvSpPr txBox="1">
            <a:spLocks/>
          </p:cNvSpPr>
          <p:nvPr/>
        </p:nvSpPr>
        <p:spPr>
          <a:xfrm>
            <a:off x="479276" y="2340710"/>
            <a:ext cx="8362800"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Durées d’assurance selon le nombre d’enfants pour les femmes retraitées, par génération</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0" name="Espace réservé du contenu 1"/>
          <p:cNvSpPr txBox="1">
            <a:spLocks/>
          </p:cNvSpPr>
          <p:nvPr/>
        </p:nvSpPr>
        <p:spPr>
          <a:xfrm>
            <a:off x="479276" y="5892416"/>
            <a:ext cx="3629512"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femmes retraitées de droit direct</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DREES, EIR 2016</a:t>
            </a:r>
            <a:endParaRPr lang="fr-FR" sz="1000" i="1" dirty="0">
              <a:latin typeface="Calibri" pitchFamily="34" charset="0"/>
              <a:cs typeface="Arial" charset="0"/>
              <a:sym typeface="Wingdings" panose="05000000000000000000" pitchFamily="2" charset="2"/>
            </a:endParaRPr>
          </a:p>
        </p:txBody>
      </p:sp>
      <p:pic>
        <p:nvPicPr>
          <p:cNvPr id="4" name="Image 3"/>
          <p:cNvPicPr>
            <a:picLocks noChangeAspect="1"/>
          </p:cNvPicPr>
          <p:nvPr/>
        </p:nvPicPr>
        <p:blipFill>
          <a:blip r:embed="rId3"/>
          <a:stretch>
            <a:fillRect/>
          </a:stretch>
        </p:blipFill>
        <p:spPr>
          <a:xfrm>
            <a:off x="479276" y="3078968"/>
            <a:ext cx="8362800" cy="2792840"/>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514508379"/>
              </p:ext>
            </p:extLst>
          </p:nvPr>
        </p:nvGraphicFramePr>
        <p:xfrm>
          <a:off x="500618" y="2714238"/>
          <a:ext cx="8341458" cy="370840"/>
        </p:xfrm>
        <a:graphic>
          <a:graphicData uri="http://schemas.openxmlformats.org/drawingml/2006/table">
            <a:tbl>
              <a:tblPr firstRow="1" bandRow="1">
                <a:tableStyleId>{5C22544A-7EE6-4342-B048-85BDC9FD1C3A}</a:tableStyleId>
              </a:tblPr>
              <a:tblGrid>
                <a:gridCol w="4170729">
                  <a:extLst>
                    <a:ext uri="{9D8B030D-6E8A-4147-A177-3AD203B41FA5}">
                      <a16:colId xmlns:a16="http://schemas.microsoft.com/office/drawing/2014/main" val="141779130"/>
                    </a:ext>
                  </a:extLst>
                </a:gridCol>
                <a:gridCol w="4170729">
                  <a:extLst>
                    <a:ext uri="{9D8B030D-6E8A-4147-A177-3AD203B41FA5}">
                      <a16:colId xmlns:a16="http://schemas.microsoft.com/office/drawing/2014/main" val="3695958456"/>
                    </a:ext>
                  </a:extLst>
                </a:gridCol>
              </a:tblGrid>
              <a:tr h="370840">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Sans</a:t>
                      </a:r>
                      <a:r>
                        <a:rPr lang="fr-FR" sz="1400" b="1" baseline="0" dirty="0" smtClean="0">
                          <a:solidFill>
                            <a:schemeClr val="tx1">
                              <a:lumMod val="65000"/>
                              <a:lumOff val="35000"/>
                            </a:schemeClr>
                          </a:solidFill>
                          <a:latin typeface="Calibri" pitchFamily="34" charset="0"/>
                          <a:cs typeface="Arial" charset="0"/>
                          <a:sym typeface="Wingdings" panose="05000000000000000000" pitchFamily="2" charset="2"/>
                        </a:rPr>
                        <a:t> MDA</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Avec MDA</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541857"/>
                  </a:ext>
                </a:extLst>
              </a:tr>
            </a:tbl>
          </a:graphicData>
        </a:graphic>
      </p:graphicFrame>
    </p:spTree>
    <p:extLst>
      <p:ext uri="{BB962C8B-B14F-4D97-AF65-F5344CB8AC3E}">
        <p14:creationId xmlns:p14="http://schemas.microsoft.com/office/powerpoint/2010/main" val="3174759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28</a:t>
            </a:fld>
            <a:endParaRPr lang="en-US" dirty="0"/>
          </a:p>
        </p:txBody>
      </p:sp>
      <p:sp>
        <p:nvSpPr>
          <p:cNvPr id="7" name="Titre 1"/>
          <p:cNvSpPr txBox="1">
            <a:spLocks/>
          </p:cNvSpPr>
          <p:nvPr/>
        </p:nvSpPr>
        <p:spPr bwMode="auto">
          <a:xfrm>
            <a:off x="726832" y="498423"/>
            <a:ext cx="8115244" cy="10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fr-FR" sz="2800" b="1" kern="1200" dirty="0">
                <a:solidFill>
                  <a:srgbClr val="00368B"/>
                </a:solidFill>
                <a:latin typeface="+mn-lt"/>
                <a:ea typeface="+mn-ea"/>
                <a:cs typeface="+mn-cs"/>
              </a:defRPr>
            </a:lvl1pPr>
            <a:lvl2pPr algn="l" rtl="0" eaLnBrk="0" fontAlgn="base" hangingPunct="0">
              <a:spcBef>
                <a:spcPct val="0"/>
              </a:spcBef>
              <a:spcAft>
                <a:spcPct val="0"/>
              </a:spcAft>
              <a:defRPr sz="2800" b="1">
                <a:solidFill>
                  <a:srgbClr val="00368B"/>
                </a:solidFill>
                <a:latin typeface="Calibri" pitchFamily="34" charset="0"/>
              </a:defRPr>
            </a:lvl2pPr>
            <a:lvl3pPr algn="l" rtl="0" eaLnBrk="0" fontAlgn="base" hangingPunct="0">
              <a:spcBef>
                <a:spcPct val="0"/>
              </a:spcBef>
              <a:spcAft>
                <a:spcPct val="0"/>
              </a:spcAft>
              <a:defRPr sz="2800" b="1">
                <a:solidFill>
                  <a:srgbClr val="00368B"/>
                </a:solidFill>
                <a:latin typeface="Calibri" pitchFamily="34" charset="0"/>
              </a:defRPr>
            </a:lvl3pPr>
            <a:lvl4pPr algn="l" rtl="0" eaLnBrk="0" fontAlgn="base" hangingPunct="0">
              <a:spcBef>
                <a:spcPct val="0"/>
              </a:spcBef>
              <a:spcAft>
                <a:spcPct val="0"/>
              </a:spcAft>
              <a:defRPr sz="2800" b="1">
                <a:solidFill>
                  <a:srgbClr val="00368B"/>
                </a:solidFill>
                <a:latin typeface="Calibri" pitchFamily="34" charset="0"/>
              </a:defRPr>
            </a:lvl4pPr>
            <a:lvl5pPr algn="l" rtl="0" eaLnBrk="0" fontAlgn="base" hangingPunct="0">
              <a:spcBef>
                <a:spcPct val="0"/>
              </a:spcBef>
              <a:spcAft>
                <a:spcPct val="0"/>
              </a:spcAft>
              <a:defRPr sz="28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just" defTabSz="914400"/>
            <a:r>
              <a:rPr lang="fr-FR" dirty="0" smtClean="0"/>
              <a:t>Les MDA sont « utiles » pour 7 femmes sur 10 environ et cette part serait stable dans le futur </a:t>
            </a:r>
            <a:endParaRPr lang="fr-FR" dirty="0"/>
          </a:p>
        </p:txBody>
      </p:sp>
      <p:sp>
        <p:nvSpPr>
          <p:cNvPr id="9" name="Espace réservé du contenu 1"/>
          <p:cNvSpPr txBox="1">
            <a:spLocks/>
          </p:cNvSpPr>
          <p:nvPr/>
        </p:nvSpPr>
        <p:spPr>
          <a:xfrm>
            <a:off x="899357" y="1770521"/>
            <a:ext cx="7336536" cy="48841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Part des </a:t>
            </a:r>
            <a:r>
              <a:rPr lang="fr-FR" sz="1600" b="1" dirty="0">
                <a:solidFill>
                  <a:schemeClr val="tx1">
                    <a:lumMod val="65000"/>
                    <a:lumOff val="35000"/>
                  </a:schemeClr>
                </a:solidFill>
                <a:latin typeface="Calibri" pitchFamily="34" charset="0"/>
                <a:cs typeface="Arial" charset="0"/>
                <a:sym typeface="Wingdings" panose="05000000000000000000" pitchFamily="2" charset="2"/>
              </a:rPr>
              <a:t>femmes retraitées </a:t>
            </a: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pour qui au moins un trimestre MDA est « utile », </a:t>
            </a:r>
            <a:r>
              <a:rPr lang="fr-FR" sz="1600" b="1" dirty="0">
                <a:solidFill>
                  <a:schemeClr val="tx1">
                    <a:lumMod val="65000"/>
                    <a:lumOff val="35000"/>
                  </a:schemeClr>
                </a:solidFill>
                <a:latin typeface="Calibri" pitchFamily="34" charset="0"/>
                <a:cs typeface="Arial" charset="0"/>
                <a:sym typeface="Wingdings" panose="05000000000000000000" pitchFamily="2" charset="2"/>
              </a:rPr>
              <a:t>par génération</a:t>
            </a:r>
          </a:p>
        </p:txBody>
      </p:sp>
      <p:sp>
        <p:nvSpPr>
          <p:cNvPr id="10" name="Espace réservé du contenu 1"/>
          <p:cNvSpPr txBox="1">
            <a:spLocks/>
          </p:cNvSpPr>
          <p:nvPr/>
        </p:nvSpPr>
        <p:spPr>
          <a:xfrm>
            <a:off x="899357" y="5835185"/>
            <a:ext cx="3537232"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200" i="1" dirty="0">
                <a:latin typeface="Calibri" pitchFamily="34" charset="0"/>
                <a:cs typeface="Arial" charset="0"/>
                <a:sym typeface="Wingdings" panose="05000000000000000000" pitchFamily="2" charset="2"/>
              </a:rPr>
              <a:t>Champ </a:t>
            </a:r>
            <a:r>
              <a:rPr lang="fr-FR" sz="1200" i="1" dirty="0" smtClean="0">
                <a:latin typeface="Calibri" pitchFamily="34" charset="0"/>
                <a:cs typeface="Arial" charset="0"/>
                <a:sym typeface="Wingdings" panose="05000000000000000000" pitchFamily="2" charset="2"/>
              </a:rPr>
              <a:t>: femmes </a:t>
            </a:r>
            <a:r>
              <a:rPr lang="fr-FR" sz="1200" i="1" dirty="0">
                <a:latin typeface="Calibri" pitchFamily="34" charset="0"/>
                <a:cs typeface="Arial" charset="0"/>
                <a:sym typeface="Wingdings" panose="05000000000000000000" pitchFamily="2" charset="2"/>
              </a:rPr>
              <a:t>de la génération 1950 à 2000.</a:t>
            </a:r>
          </a:p>
          <a:p>
            <a:pPr marL="0" indent="0" algn="just">
              <a:spcBef>
                <a:spcPct val="0"/>
              </a:spcBef>
              <a:buNone/>
            </a:pPr>
            <a:r>
              <a:rPr lang="fr-FR" sz="1200" i="1" dirty="0">
                <a:latin typeface="Calibri" pitchFamily="34" charset="0"/>
                <a:cs typeface="Arial" charset="0"/>
                <a:sym typeface="Wingdings" panose="05000000000000000000" pitchFamily="2" charset="2"/>
              </a:rPr>
              <a:t>Source </a:t>
            </a:r>
            <a:r>
              <a:rPr lang="fr-FR" sz="1200" i="1" dirty="0" smtClean="0">
                <a:latin typeface="Calibri" pitchFamily="34" charset="0"/>
                <a:cs typeface="Arial" charset="0"/>
                <a:sym typeface="Wingdings" panose="05000000000000000000" pitchFamily="2" charset="2"/>
              </a:rPr>
              <a:t>: </a:t>
            </a:r>
            <a:r>
              <a:rPr lang="fr-FR" sz="1200" i="1" dirty="0">
                <a:latin typeface="Calibri" pitchFamily="34" charset="0"/>
                <a:cs typeface="Arial" charset="0"/>
                <a:sym typeface="Wingdings" panose="05000000000000000000" pitchFamily="2" charset="2"/>
              </a:rPr>
              <a:t>DREES, modèle Trajectoire.</a:t>
            </a:r>
          </a:p>
        </p:txBody>
      </p:sp>
      <p:pic>
        <p:nvPicPr>
          <p:cNvPr id="2" name="Image 1"/>
          <p:cNvPicPr>
            <a:picLocks noChangeAspect="1"/>
          </p:cNvPicPr>
          <p:nvPr/>
        </p:nvPicPr>
        <p:blipFill>
          <a:blip r:embed="rId3"/>
          <a:stretch>
            <a:fillRect/>
          </a:stretch>
        </p:blipFill>
        <p:spPr>
          <a:xfrm>
            <a:off x="899357" y="2319317"/>
            <a:ext cx="7336536" cy="3515868"/>
          </a:xfrm>
          <a:prstGeom prst="rect">
            <a:avLst/>
          </a:prstGeom>
        </p:spPr>
      </p:pic>
    </p:spTree>
    <p:extLst>
      <p:ext uri="{BB962C8B-B14F-4D97-AF65-F5344CB8AC3E}">
        <p14:creationId xmlns:p14="http://schemas.microsoft.com/office/powerpoint/2010/main" val="4223923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142" y="526070"/>
            <a:ext cx="8027988" cy="727075"/>
          </a:xfrm>
        </p:spPr>
        <p:txBody>
          <a:bodyPr/>
          <a:lstStyle/>
          <a:p>
            <a:r>
              <a:rPr lang="fr-FR" sz="3200" dirty="0" smtClean="0"/>
              <a:t>L’AVPF</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29</a:t>
            </a:fld>
            <a:endParaRPr lang="en-US" dirty="0"/>
          </a:p>
        </p:txBody>
      </p:sp>
      <p:sp>
        <p:nvSpPr>
          <p:cNvPr id="15" name="Espace réservé du contenu 1"/>
          <p:cNvSpPr txBox="1">
            <a:spLocks/>
          </p:cNvSpPr>
          <p:nvPr/>
        </p:nvSpPr>
        <p:spPr>
          <a:xfrm>
            <a:off x="855142" y="1764663"/>
            <a:ext cx="7598340" cy="309832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000" dirty="0">
                <a:solidFill>
                  <a:srgbClr val="00368B"/>
                </a:solidFill>
                <a:sym typeface="Wingdings" panose="05000000000000000000" pitchFamily="2" charset="2"/>
              </a:rPr>
              <a:t>Mise en place en 1972 par la loi </a:t>
            </a:r>
            <a:r>
              <a:rPr lang="fr-FR" sz="2000" dirty="0" smtClean="0">
                <a:solidFill>
                  <a:srgbClr val="00368B"/>
                </a:solidFill>
                <a:sym typeface="Wingdings" panose="05000000000000000000" pitchFamily="2" charset="2"/>
              </a:rPr>
              <a:t>Boulin de 1971 </a:t>
            </a:r>
            <a:r>
              <a:rPr lang="fr-FR" sz="2000" dirty="0">
                <a:solidFill>
                  <a:srgbClr val="00368B"/>
                </a:solidFill>
                <a:sym typeface="Wingdings" panose="05000000000000000000" pitchFamily="2" charset="2"/>
              </a:rPr>
              <a:t>(au départ réservée aux </a:t>
            </a:r>
            <a:r>
              <a:rPr lang="fr-FR" sz="2000" dirty="0" smtClean="0">
                <a:solidFill>
                  <a:srgbClr val="00368B"/>
                </a:solidFill>
                <a:sym typeface="Wingdings" panose="05000000000000000000" pitchFamily="2" charset="2"/>
              </a:rPr>
              <a:t>mères de famille, </a:t>
            </a:r>
            <a:r>
              <a:rPr lang="fr-FR" sz="2000" dirty="0">
                <a:solidFill>
                  <a:srgbClr val="00368B"/>
                </a:solidFill>
                <a:sym typeface="Wingdings" panose="05000000000000000000" pitchFamily="2" charset="2"/>
              </a:rPr>
              <a:t>étendue aux hommes en 1979)</a:t>
            </a:r>
          </a:p>
          <a:p>
            <a:pPr algn="just"/>
            <a:r>
              <a:rPr lang="fr-FR" sz="2000" b="1" dirty="0" smtClean="0">
                <a:solidFill>
                  <a:srgbClr val="00368B"/>
                </a:solidFill>
                <a:sym typeface="Wingdings" panose="05000000000000000000" pitchFamily="2" charset="2"/>
              </a:rPr>
              <a:t>Objectif : limiter les effets des interruptions ou de la réduction d’activité liées à la </a:t>
            </a:r>
            <a:r>
              <a:rPr lang="fr-FR" sz="2000" b="1" dirty="0">
                <a:solidFill>
                  <a:srgbClr val="00368B"/>
                </a:solidFill>
                <a:sym typeface="Wingdings" panose="05000000000000000000" pitchFamily="2" charset="2"/>
              </a:rPr>
              <a:t>charge </a:t>
            </a:r>
            <a:r>
              <a:rPr lang="fr-FR" sz="2000" b="1" dirty="0" smtClean="0">
                <a:solidFill>
                  <a:srgbClr val="00368B"/>
                </a:solidFill>
                <a:sym typeface="Wingdings" panose="05000000000000000000" pitchFamily="2" charset="2"/>
              </a:rPr>
              <a:t>d’enfants</a:t>
            </a:r>
          </a:p>
          <a:p>
            <a:pPr algn="just"/>
            <a:r>
              <a:rPr lang="fr-FR" sz="2000" dirty="0" smtClean="0">
                <a:solidFill>
                  <a:srgbClr val="00368B"/>
                </a:solidFill>
                <a:sym typeface="Wingdings" panose="05000000000000000000" pitchFamily="2" charset="2"/>
              </a:rPr>
              <a:t>Lien avec la politique familiale puisque l’éligibilité est liée au fait de toucher certaines allocations familiales</a:t>
            </a:r>
          </a:p>
          <a:p>
            <a:pPr algn="just"/>
            <a:r>
              <a:rPr lang="fr-FR" sz="2000" dirty="0" smtClean="0">
                <a:solidFill>
                  <a:srgbClr val="00368B"/>
                </a:solidFill>
                <a:sym typeface="Wingdings" panose="05000000000000000000" pitchFamily="2" charset="2"/>
              </a:rPr>
              <a:t>Permet des redistributions entre femmes et hommes en </a:t>
            </a:r>
            <a:r>
              <a:rPr lang="fr-FR" sz="2000" dirty="0">
                <a:solidFill>
                  <a:srgbClr val="00368B"/>
                </a:solidFill>
                <a:sym typeface="Wingdings" panose="05000000000000000000" pitchFamily="2" charset="2"/>
              </a:rPr>
              <a:t>valorisant le temps passé à garder ses enfants à hauteur d’un travail rémunéré au salaire </a:t>
            </a:r>
            <a:r>
              <a:rPr lang="fr-FR" sz="2000" dirty="0" smtClean="0">
                <a:solidFill>
                  <a:srgbClr val="00368B"/>
                </a:solidFill>
                <a:sym typeface="Wingdings" panose="05000000000000000000" pitchFamily="2" charset="2"/>
              </a:rPr>
              <a:t>minimum (durée d’assurance et salaire porté au compte)</a:t>
            </a:r>
            <a:endParaRPr lang="fr-FR" sz="2000" dirty="0">
              <a:solidFill>
                <a:srgbClr val="00368B"/>
              </a:solidFill>
              <a:sym typeface="Wingdings" panose="05000000000000000000" pitchFamily="2" charset="2"/>
            </a:endParaRPr>
          </a:p>
          <a:p>
            <a:pPr marL="0" indent="0" algn="just">
              <a:buNone/>
            </a:pPr>
            <a:endParaRPr lang="fr-FR" sz="2000" dirty="0" smtClean="0">
              <a:solidFill>
                <a:srgbClr val="00368B"/>
              </a:solidFill>
              <a:sym typeface="Wingdings" panose="05000000000000000000" pitchFamily="2" charset="2"/>
            </a:endParaRPr>
          </a:p>
          <a:p>
            <a:pPr algn="just"/>
            <a:endParaRPr lang="fr-FR" sz="2000" dirty="0" smtClean="0">
              <a:solidFill>
                <a:srgbClr val="00368B"/>
              </a:solidFill>
              <a:sym typeface="Wingdings" panose="05000000000000000000" pitchFamily="2" charset="2"/>
            </a:endParaRPr>
          </a:p>
        </p:txBody>
      </p:sp>
    </p:spTree>
    <p:extLst>
      <p:ext uri="{BB962C8B-B14F-4D97-AF65-F5344CB8AC3E}">
        <p14:creationId xmlns:p14="http://schemas.microsoft.com/office/powerpoint/2010/main" val="49652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11" y="508000"/>
            <a:ext cx="9074989" cy="6125713"/>
          </a:xfrm>
        </p:spPr>
        <p:txBody>
          <a:bodyPr/>
          <a:lstStyle/>
          <a:p>
            <a:pPr marL="514350" indent="-514350" algn="ctr">
              <a:buFont typeface="+mj-lt"/>
              <a:buAutoNum type="arabicPeriod"/>
            </a:pPr>
            <a:r>
              <a:rPr lang="fr-FR" dirty="0"/>
              <a:t>Le contexte sociodémographique et </a:t>
            </a:r>
            <a:r>
              <a:rPr lang="fr-FR" dirty="0" smtClean="0"/>
              <a:t>économique</a:t>
            </a:r>
            <a:r>
              <a:rPr lang="fr-FR" dirty="0"/>
              <a:t/>
            </a:r>
            <a:br>
              <a:rPr lang="fr-FR" dirty="0"/>
            </a:br>
            <a:r>
              <a:rPr lang="fr-FR" dirty="0" smtClean="0"/>
              <a:t/>
            </a:r>
            <a:br>
              <a:rPr lang="fr-FR" dirty="0" smtClean="0"/>
            </a:br>
            <a:endParaRPr lang="fr-FR" dirty="0"/>
          </a:p>
        </p:txBody>
      </p:sp>
      <p:sp>
        <p:nvSpPr>
          <p:cNvPr id="3"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a:t>
            </a:fld>
            <a:endParaRPr lang="en-US" dirty="0"/>
          </a:p>
        </p:txBody>
      </p:sp>
    </p:spTree>
    <p:extLst>
      <p:ext uri="{BB962C8B-B14F-4D97-AF65-F5344CB8AC3E}">
        <p14:creationId xmlns:p14="http://schemas.microsoft.com/office/powerpoint/2010/main" val="2203406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876692" y="585101"/>
            <a:ext cx="7893828" cy="676125"/>
          </a:xfrm>
        </p:spPr>
        <p:txBody>
          <a:bodyPr>
            <a:noAutofit/>
          </a:bodyPr>
          <a:lstStyle/>
          <a:p>
            <a:r>
              <a:rPr lang="fr-FR" dirty="0" smtClean="0"/>
              <a:t>Des dispositifs d’assurance vieillesse pour les parents et les aidants : un recentrage de l’AVPF sur certains bénéficiaires </a:t>
            </a:r>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30</a:t>
            </a:fld>
            <a:endParaRPr lang="fr-FR" b="1" dirty="0">
              <a:solidFill>
                <a:schemeClr val="bg1"/>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01261" y="2156603"/>
                <a:ext cx="8141478" cy="4080296"/>
              </a:xfrm>
            </p:spPr>
            <p:txBody>
              <a:bodyPr>
                <a:normAutofit/>
              </a:bodyPr>
              <a:lstStyle/>
              <a:p>
                <a:pPr algn="just"/>
                <a:r>
                  <a:rPr lang="fr-FR" sz="2000" dirty="0" smtClean="0"/>
                  <a:t>L’assurance vieillesse des parents au foyer (</a:t>
                </a:r>
                <a:r>
                  <a:rPr lang="fr-FR" sz="2000" b="1" dirty="0" smtClean="0"/>
                  <a:t>AVPF</a:t>
                </a:r>
                <a:r>
                  <a:rPr lang="fr-FR" sz="2000" dirty="0" smtClean="0"/>
                  <a:t>) et l’assurance vieillesse pour les aidants (</a:t>
                </a:r>
                <a:r>
                  <a:rPr lang="fr-FR" sz="2000" b="1" dirty="0" smtClean="0"/>
                  <a:t>AVA</a:t>
                </a:r>
                <a:r>
                  <a:rPr lang="fr-FR" sz="2000" dirty="0" smtClean="0"/>
                  <a:t>) sont des </a:t>
                </a:r>
                <a:r>
                  <a:rPr lang="fr-FR" sz="2000" b="1" dirty="0" smtClean="0"/>
                  <a:t>dispositifs d’affiliation automatiques </a:t>
                </a:r>
                <a:r>
                  <a:rPr lang="fr-FR" sz="2000" dirty="0" smtClean="0"/>
                  <a:t>qui permettent de reporter des salaires au compte de l’assuré (</a:t>
                </a:r>
                <a14:m>
                  <m:oMath xmlns:m="http://schemas.openxmlformats.org/officeDocument/2006/math">
                    <m:r>
                      <a:rPr lang="fr-FR" sz="2000" i="1" smtClean="0">
                        <a:latin typeface="Cambria Math" panose="02040503050406030204" pitchFamily="18" charset="0"/>
                        <a:ea typeface="Cambria Math" panose="02040503050406030204" pitchFamily="18" charset="0"/>
                      </a:rPr>
                      <m:t>~</m:t>
                    </m:r>
                  </m:oMath>
                </a14:m>
                <a:r>
                  <a:rPr lang="fr-FR" sz="2000" dirty="0" smtClean="0"/>
                  <a:t> Smic) et de lui faire valider des trimestres. </a:t>
                </a:r>
              </a:p>
              <a:p>
                <a:pPr algn="just"/>
                <a:r>
                  <a:rPr lang="fr-FR" sz="2000" dirty="0" smtClean="0"/>
                  <a:t>La création de l’AVA par la loi du 14 avril 2023 a conduit à distinguer les publics couverts par ces deux dispositifs : </a:t>
                </a:r>
              </a:p>
              <a:p>
                <a:pPr marL="533400" lvl="3" indent="-171450" algn="just">
                  <a:buFont typeface="Wingdings" panose="05000000000000000000" pitchFamily="2" charset="2"/>
                  <a:buChar char="Ø"/>
                </a:pPr>
                <a:r>
                  <a:rPr lang="fr-FR" sz="1200" dirty="0" smtClean="0"/>
                  <a:t>les parents d’enfants qui réduisent ou qui cessent leur activité pour s’occuper de leurs enfants sont affiliés à l’AVPF;</a:t>
                </a:r>
              </a:p>
              <a:p>
                <a:pPr marL="533400" lvl="3" indent="-171450" algn="just">
                  <a:buFont typeface="Wingdings" panose="05000000000000000000" pitchFamily="2" charset="2"/>
                  <a:buChar char="Ø"/>
                </a:pPr>
                <a:r>
                  <a:rPr lang="fr-FR" sz="1200" dirty="0" smtClean="0"/>
                  <a:t>les assurés qui s’occupent d’un enfant ou d’un adulte handicapé / gravement malade sont affiliés à l’AVA. </a:t>
                </a:r>
                <a:r>
                  <a:rPr lang="fr-FR" sz="1200" b="1" dirty="0" smtClean="0"/>
                  <a:t>Les aidants d’un adulte ou d’un enfant handicapé anciennement affiliés à l’AVPF sont transférés vers l’AVA à droit constant</a:t>
                </a:r>
                <a:r>
                  <a:rPr lang="fr-FR" sz="1200" dirty="0" smtClean="0"/>
                  <a:t>. </a:t>
                </a:r>
              </a:p>
              <a:p>
                <a:pPr marL="64294" indent="0" algn="just">
                  <a:buNone/>
                </a:pPr>
                <a:endParaRPr lang="fr-FR" sz="2000" dirty="0" smtClean="0"/>
              </a:p>
              <a:p>
                <a:pPr marL="64294" indent="0" algn="just">
                  <a:buNone/>
                </a:pPr>
                <a:endParaRPr lang="fr-FR" sz="2000" dirty="0" smtClean="0"/>
              </a:p>
              <a:p>
                <a:pPr algn="just"/>
                <a:endParaRPr lang="fr-FR" sz="20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01261" y="2156603"/>
                <a:ext cx="8141478" cy="4080296"/>
              </a:xfrm>
              <a:blipFill>
                <a:blip r:embed="rId3"/>
                <a:stretch>
                  <a:fillRect t="-897" r="-749"/>
                </a:stretch>
              </a:blipFill>
            </p:spPr>
            <p:txBody>
              <a:bodyPr/>
              <a:lstStyle/>
              <a:p>
                <a:r>
                  <a:rPr lang="fr-FR">
                    <a:noFill/>
                  </a:rPr>
                  <a:t> </a:t>
                </a:r>
              </a:p>
            </p:txBody>
          </p:sp>
        </mc:Fallback>
      </mc:AlternateContent>
    </p:spTree>
    <p:extLst>
      <p:ext uri="{BB962C8B-B14F-4D97-AF65-F5344CB8AC3E}">
        <p14:creationId xmlns:p14="http://schemas.microsoft.com/office/powerpoint/2010/main" val="1302595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3"/>
          </p:nvPr>
        </p:nvSpPr>
        <p:spPr/>
        <p:txBody>
          <a:bodyPr/>
          <a:lstStyle/>
          <a:p>
            <a:r>
              <a:rPr lang="fr-FR" dirty="0" smtClean="0"/>
              <a:t>Les conditions d’affiliation à l’AVPF </a:t>
            </a:r>
            <a:endParaRPr lang="fr-FR" dirty="0"/>
          </a:p>
        </p:txBody>
      </p:sp>
      <p:sp>
        <p:nvSpPr>
          <p:cNvPr id="2" name="Rectangle à coins arrondis 1"/>
          <p:cNvSpPr/>
          <p:nvPr/>
        </p:nvSpPr>
        <p:spPr>
          <a:xfrm>
            <a:off x="577957" y="1673518"/>
            <a:ext cx="1620000" cy="90000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rgbClr val="00368B"/>
                </a:solidFill>
              </a:rPr>
              <a:t>Condition ❶  Prestations ou situations ouvrant droit à </a:t>
            </a:r>
            <a:r>
              <a:rPr lang="fr-FR" sz="1100" b="1" dirty="0" smtClean="0">
                <a:solidFill>
                  <a:srgbClr val="00368B"/>
                </a:solidFill>
              </a:rPr>
              <a:t>l'affiliation</a:t>
            </a:r>
            <a:endParaRPr lang="fr-FR" sz="1100" dirty="0"/>
          </a:p>
        </p:txBody>
      </p:sp>
      <p:sp>
        <p:nvSpPr>
          <p:cNvPr id="5" name="Rectangle à coins arrondis 4"/>
          <p:cNvSpPr/>
          <p:nvPr/>
        </p:nvSpPr>
        <p:spPr>
          <a:xfrm>
            <a:off x="2357411" y="1673518"/>
            <a:ext cx="3960000" cy="900000"/>
          </a:xfrm>
          <a:prstGeom prst="roundRect">
            <a:avLst/>
          </a:prstGeom>
          <a:solidFill>
            <a:schemeClr val="bg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b="1" dirty="0">
                <a:solidFill>
                  <a:schemeClr val="accent5">
                    <a:lumMod val="75000"/>
                  </a:schemeClr>
                </a:solidFill>
              </a:rPr>
              <a:t>Condition ❷</a:t>
            </a:r>
          </a:p>
          <a:p>
            <a:pPr algn="ctr" fontAlgn="ctr"/>
            <a:r>
              <a:rPr lang="fr-FR" sz="1100" b="1" dirty="0">
                <a:solidFill>
                  <a:schemeClr val="accent5">
                    <a:lumMod val="75000"/>
                  </a:schemeClr>
                </a:solidFill>
              </a:rPr>
              <a:t>Plafond de ressources (N-2) du bénéficiaire et de son éventuel conjoint pour affiliation </a:t>
            </a:r>
          </a:p>
        </p:txBody>
      </p:sp>
      <p:sp>
        <p:nvSpPr>
          <p:cNvPr id="6" name="Rectangle à coins arrondis 5"/>
          <p:cNvSpPr/>
          <p:nvPr/>
        </p:nvSpPr>
        <p:spPr>
          <a:xfrm>
            <a:off x="6574052" y="1673518"/>
            <a:ext cx="1620000" cy="900000"/>
          </a:xfrm>
          <a:prstGeom prst="roundRect">
            <a:avLst/>
          </a:prstGeom>
          <a:solidFill>
            <a:schemeClr val="bg1"/>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b="1" dirty="0">
                <a:solidFill>
                  <a:schemeClr val="accent3">
                    <a:lumMod val="75000"/>
                  </a:schemeClr>
                </a:solidFill>
              </a:rPr>
              <a:t>Condition ❸ : Plafond de revenu professionnel pour la personne à affilier</a:t>
            </a:r>
          </a:p>
        </p:txBody>
      </p:sp>
      <p:sp>
        <p:nvSpPr>
          <p:cNvPr id="7" name="Rectangle à coins arrondis 6"/>
          <p:cNvSpPr/>
          <p:nvPr/>
        </p:nvSpPr>
        <p:spPr>
          <a:xfrm>
            <a:off x="577956" y="3112361"/>
            <a:ext cx="1620000" cy="90000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rgbClr val="00368B"/>
                </a:solidFill>
              </a:rPr>
              <a:t>L'allocation de base (AB)</a:t>
            </a:r>
          </a:p>
        </p:txBody>
      </p:sp>
      <p:sp>
        <p:nvSpPr>
          <p:cNvPr id="8" name="Rectangle à coins arrondis 7"/>
          <p:cNvSpPr/>
          <p:nvPr/>
        </p:nvSpPr>
        <p:spPr>
          <a:xfrm>
            <a:off x="577956" y="4112464"/>
            <a:ext cx="1620000" cy="90000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rgbClr val="00368B"/>
                </a:solidFill>
              </a:rPr>
              <a:t>Le complément familial (CF)</a:t>
            </a:r>
          </a:p>
        </p:txBody>
      </p:sp>
      <p:sp>
        <p:nvSpPr>
          <p:cNvPr id="9" name="Rectangle à coins arrondis 8"/>
          <p:cNvSpPr/>
          <p:nvPr/>
        </p:nvSpPr>
        <p:spPr>
          <a:xfrm>
            <a:off x="577956" y="5112567"/>
            <a:ext cx="1620000" cy="90000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rgbClr val="00368B"/>
                </a:solidFill>
              </a:rPr>
              <a:t>La Prestation partagée d'éducation de l'enfant (</a:t>
            </a:r>
            <a:r>
              <a:rPr lang="fr-FR" sz="1100" dirty="0" err="1">
                <a:solidFill>
                  <a:srgbClr val="00368B"/>
                </a:solidFill>
              </a:rPr>
              <a:t>PreParE</a:t>
            </a:r>
            <a:r>
              <a:rPr lang="fr-FR" sz="1100" dirty="0">
                <a:solidFill>
                  <a:srgbClr val="00368B"/>
                </a:solidFill>
              </a:rPr>
              <a:t>)</a:t>
            </a:r>
          </a:p>
        </p:txBody>
      </p:sp>
      <p:sp>
        <p:nvSpPr>
          <p:cNvPr id="10" name="Rectangle à coins arrondis 9"/>
          <p:cNvSpPr/>
          <p:nvPr/>
        </p:nvSpPr>
        <p:spPr>
          <a:xfrm>
            <a:off x="2355375" y="2582417"/>
            <a:ext cx="1980000" cy="324000"/>
          </a:xfrm>
          <a:prstGeom prst="roundRect">
            <a:avLst/>
          </a:prstGeom>
          <a:solidFill>
            <a:schemeClr val="bg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chemeClr val="accent5">
                    <a:lumMod val="75000"/>
                  </a:schemeClr>
                </a:solidFill>
              </a:rPr>
              <a:t>Personne seule ou qui perçoit l'AB</a:t>
            </a:r>
          </a:p>
        </p:txBody>
      </p:sp>
      <p:sp>
        <p:nvSpPr>
          <p:cNvPr id="11" name="Rectangle à coins arrondis 10"/>
          <p:cNvSpPr/>
          <p:nvPr/>
        </p:nvSpPr>
        <p:spPr>
          <a:xfrm>
            <a:off x="4335374" y="2582417"/>
            <a:ext cx="1980000" cy="324000"/>
          </a:xfrm>
          <a:prstGeom prst="roundRect">
            <a:avLst/>
          </a:prstGeom>
          <a:solidFill>
            <a:schemeClr val="bg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chemeClr val="accent5">
                    <a:lumMod val="75000"/>
                  </a:schemeClr>
                </a:solidFill>
              </a:rPr>
              <a:t>Couple qui perçoit la </a:t>
            </a:r>
            <a:r>
              <a:rPr lang="fr-FR" sz="1100" dirty="0" err="1">
                <a:solidFill>
                  <a:schemeClr val="accent5">
                    <a:lumMod val="75000"/>
                  </a:schemeClr>
                </a:solidFill>
              </a:rPr>
              <a:t>PreParE</a:t>
            </a:r>
            <a:r>
              <a:rPr lang="fr-FR" sz="1100" dirty="0">
                <a:solidFill>
                  <a:schemeClr val="accent5">
                    <a:lumMod val="75000"/>
                  </a:schemeClr>
                </a:solidFill>
              </a:rPr>
              <a:t> ou le complément familial </a:t>
            </a:r>
          </a:p>
        </p:txBody>
      </p:sp>
      <p:sp>
        <p:nvSpPr>
          <p:cNvPr id="12" name="Rectangle à coins arrondis 11"/>
          <p:cNvSpPr/>
          <p:nvPr/>
        </p:nvSpPr>
        <p:spPr>
          <a:xfrm>
            <a:off x="2357411" y="3112361"/>
            <a:ext cx="1980000" cy="2900206"/>
          </a:xfrm>
          <a:prstGeom prst="roundRect">
            <a:avLst/>
          </a:prstGeom>
          <a:solidFill>
            <a:schemeClr val="bg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chemeClr val="accent5">
                    <a:lumMod val="75000"/>
                  </a:schemeClr>
                </a:solidFill>
              </a:rPr>
              <a:t>1 enfant : 25 775 € </a:t>
            </a:r>
            <a:br>
              <a:rPr lang="fr-FR" sz="1100" dirty="0">
                <a:solidFill>
                  <a:schemeClr val="accent5">
                    <a:lumMod val="75000"/>
                  </a:schemeClr>
                </a:solidFill>
              </a:rPr>
            </a:br>
            <a:r>
              <a:rPr lang="fr-FR" sz="1100" dirty="0">
                <a:solidFill>
                  <a:schemeClr val="accent5">
                    <a:lumMod val="75000"/>
                  </a:schemeClr>
                </a:solidFill>
              </a:rPr>
              <a:t>2 enfants : 31 723 € </a:t>
            </a:r>
            <a:br>
              <a:rPr lang="fr-FR" sz="1100" dirty="0">
                <a:solidFill>
                  <a:schemeClr val="accent5">
                    <a:lumMod val="75000"/>
                  </a:schemeClr>
                </a:solidFill>
              </a:rPr>
            </a:br>
            <a:r>
              <a:rPr lang="fr-FR" sz="1100" dirty="0">
                <a:solidFill>
                  <a:schemeClr val="accent5">
                    <a:lumMod val="75000"/>
                  </a:schemeClr>
                </a:solidFill>
              </a:rPr>
              <a:t>3 enfants : 37 671 € </a:t>
            </a:r>
            <a:br>
              <a:rPr lang="fr-FR" sz="1100" dirty="0">
                <a:solidFill>
                  <a:schemeClr val="accent5">
                    <a:lumMod val="75000"/>
                  </a:schemeClr>
                </a:solidFill>
              </a:rPr>
            </a:br>
            <a:r>
              <a:rPr lang="fr-FR" sz="1100" dirty="0">
                <a:solidFill>
                  <a:schemeClr val="accent5">
                    <a:lumMod val="75000"/>
                  </a:schemeClr>
                </a:solidFill>
              </a:rPr>
              <a:t>Par enfant supplémentaire : 5 948 €</a:t>
            </a:r>
          </a:p>
        </p:txBody>
      </p:sp>
      <p:sp>
        <p:nvSpPr>
          <p:cNvPr id="13" name="Rectangle à coins arrondis 12"/>
          <p:cNvSpPr/>
          <p:nvPr/>
        </p:nvSpPr>
        <p:spPr>
          <a:xfrm>
            <a:off x="4346766" y="4112465"/>
            <a:ext cx="1980000" cy="1900102"/>
          </a:xfrm>
          <a:prstGeom prst="roundRect">
            <a:avLst/>
          </a:prstGeom>
          <a:solidFill>
            <a:schemeClr val="bg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chemeClr val="accent5">
                    <a:lumMod val="75000"/>
                  </a:schemeClr>
                </a:solidFill>
              </a:rPr>
              <a:t>1 enfant : 27 654 € </a:t>
            </a:r>
            <a:br>
              <a:rPr lang="fr-FR" sz="1100" dirty="0">
                <a:solidFill>
                  <a:schemeClr val="accent5">
                    <a:lumMod val="75000"/>
                  </a:schemeClr>
                </a:solidFill>
              </a:rPr>
            </a:br>
            <a:r>
              <a:rPr lang="fr-FR" sz="1100" dirty="0">
                <a:solidFill>
                  <a:schemeClr val="accent5">
                    <a:lumMod val="75000"/>
                  </a:schemeClr>
                </a:solidFill>
              </a:rPr>
              <a:t>2 enfants : 33 185 €</a:t>
            </a:r>
            <a:br>
              <a:rPr lang="fr-FR" sz="1100" dirty="0">
                <a:solidFill>
                  <a:schemeClr val="accent5">
                    <a:lumMod val="75000"/>
                  </a:schemeClr>
                </a:solidFill>
              </a:rPr>
            </a:br>
            <a:r>
              <a:rPr lang="fr-FR" sz="1100" dirty="0">
                <a:solidFill>
                  <a:schemeClr val="accent5">
                    <a:lumMod val="75000"/>
                  </a:schemeClr>
                </a:solidFill>
              </a:rPr>
              <a:t>3 enfants : 39 822 € </a:t>
            </a:r>
            <a:br>
              <a:rPr lang="fr-FR" sz="1100" dirty="0">
                <a:solidFill>
                  <a:schemeClr val="accent5">
                    <a:lumMod val="75000"/>
                  </a:schemeClr>
                </a:solidFill>
              </a:rPr>
            </a:br>
            <a:r>
              <a:rPr lang="fr-FR" sz="1100" dirty="0">
                <a:solidFill>
                  <a:schemeClr val="accent5">
                    <a:lumMod val="75000"/>
                  </a:schemeClr>
                </a:solidFill>
              </a:rPr>
              <a:t>Par enfant supplémentaire : 6 637 €</a:t>
            </a:r>
          </a:p>
        </p:txBody>
      </p:sp>
      <p:sp>
        <p:nvSpPr>
          <p:cNvPr id="14" name="Rectangle à coins arrondis 13"/>
          <p:cNvSpPr/>
          <p:nvPr/>
        </p:nvSpPr>
        <p:spPr>
          <a:xfrm>
            <a:off x="6574052" y="3112361"/>
            <a:ext cx="1620000" cy="1900103"/>
          </a:xfrm>
          <a:prstGeom prst="roundRect">
            <a:avLst/>
          </a:prstGeom>
          <a:solidFill>
            <a:schemeClr val="bg1"/>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chemeClr val="accent3">
                    <a:lumMod val="75000"/>
                  </a:schemeClr>
                </a:solidFill>
              </a:rPr>
              <a:t>Les revenus professionnels de 2021 ne doivent pas dépasser 4 798 € </a:t>
            </a:r>
          </a:p>
        </p:txBody>
      </p:sp>
      <p:sp>
        <p:nvSpPr>
          <p:cNvPr id="15" name="Rectangle à coins arrondis 14"/>
          <p:cNvSpPr/>
          <p:nvPr/>
        </p:nvSpPr>
        <p:spPr>
          <a:xfrm>
            <a:off x="6574052" y="5112567"/>
            <a:ext cx="1620000" cy="900000"/>
          </a:xfrm>
          <a:prstGeom prst="roundRect">
            <a:avLst/>
          </a:prstGeom>
          <a:solidFill>
            <a:schemeClr val="bg1"/>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fr-FR" sz="1100" dirty="0">
                <a:solidFill>
                  <a:schemeClr val="accent3">
                    <a:lumMod val="75000"/>
                  </a:schemeClr>
                </a:solidFill>
              </a:rPr>
              <a:t>Les revenus professionnels de 2021 ne doivent pas dépasser 27 715 €</a:t>
            </a:r>
          </a:p>
        </p:txBody>
      </p:sp>
    </p:spTree>
    <p:extLst>
      <p:ext uri="{BB962C8B-B14F-4D97-AF65-F5344CB8AC3E}">
        <p14:creationId xmlns:p14="http://schemas.microsoft.com/office/powerpoint/2010/main" val="1449230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32</a:t>
            </a:fld>
            <a:endParaRPr lang="en-US" dirty="0"/>
          </a:p>
        </p:txBody>
      </p:sp>
      <p:sp>
        <p:nvSpPr>
          <p:cNvPr id="7" name="Titre 1"/>
          <p:cNvSpPr>
            <a:spLocks noGrp="1"/>
          </p:cNvSpPr>
          <p:nvPr>
            <p:ph type="title"/>
          </p:nvPr>
        </p:nvSpPr>
        <p:spPr>
          <a:xfrm>
            <a:off x="726832" y="721823"/>
            <a:ext cx="8236014" cy="727075"/>
          </a:xfrm>
        </p:spPr>
        <p:txBody>
          <a:bodyPr/>
          <a:lstStyle/>
          <a:p>
            <a:pPr algn="just"/>
            <a:r>
              <a:rPr lang="fr-FR" dirty="0" smtClean="0"/>
              <a:t>Après avoir fortement augmenté, la part de bénéficiaires de l’AVPF se stabiliserait autour de 55 % de femmes ; le nombre de trimestres serait en baisse</a:t>
            </a:r>
            <a:endParaRPr lang="fr-FR" dirty="0"/>
          </a:p>
        </p:txBody>
      </p:sp>
      <p:sp>
        <p:nvSpPr>
          <p:cNvPr id="9" name="Espace réservé du contenu 1"/>
          <p:cNvSpPr txBox="1">
            <a:spLocks/>
          </p:cNvSpPr>
          <p:nvPr/>
        </p:nvSpPr>
        <p:spPr>
          <a:xfrm>
            <a:off x="453416" y="1813870"/>
            <a:ext cx="8431791"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a:solidFill>
                  <a:schemeClr val="tx1">
                    <a:lumMod val="65000"/>
                    <a:lumOff val="35000"/>
                  </a:schemeClr>
                </a:solidFill>
                <a:latin typeface="Calibri" pitchFamily="34" charset="0"/>
                <a:cs typeface="Arial" charset="0"/>
                <a:sym typeface="Wingdings" panose="05000000000000000000" pitchFamily="2" charset="2"/>
              </a:rPr>
              <a:t>Part des retraitées de droit propre bénéficiaires </a:t>
            </a: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de l’AVPF par </a:t>
            </a:r>
            <a:r>
              <a:rPr lang="fr-FR" sz="1600" b="1" dirty="0">
                <a:solidFill>
                  <a:schemeClr val="tx1">
                    <a:lumMod val="65000"/>
                    <a:lumOff val="35000"/>
                  </a:schemeClr>
                </a:solidFill>
                <a:latin typeface="Calibri" pitchFamily="34" charset="0"/>
                <a:cs typeface="Arial" charset="0"/>
                <a:sym typeface="Wingdings" panose="05000000000000000000" pitchFamily="2" charset="2"/>
              </a:rPr>
              <a:t>génération et nombre moyen de trimestres validés </a:t>
            </a: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à ce titre</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2" name="Espace réservé du contenu 1"/>
          <p:cNvSpPr txBox="1">
            <a:spLocks/>
          </p:cNvSpPr>
          <p:nvPr/>
        </p:nvSpPr>
        <p:spPr>
          <a:xfrm>
            <a:off x="453417" y="6087678"/>
            <a:ext cx="3770955"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femmes retraitées de droit direct</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a:t>
            </a:r>
            <a:r>
              <a:rPr lang="fr-FR" sz="1000" i="1" dirty="0" err="1" smtClean="0">
                <a:latin typeface="Calibri" pitchFamily="34" charset="0"/>
                <a:cs typeface="Arial" charset="0"/>
                <a:sym typeface="Wingdings" panose="05000000000000000000" pitchFamily="2" charset="2"/>
              </a:rPr>
              <a:t>Cnav</a:t>
            </a:r>
            <a:r>
              <a:rPr lang="fr-FR" sz="1000" i="1" dirty="0" smtClean="0">
                <a:latin typeface="Calibri" pitchFamily="34" charset="0"/>
                <a:cs typeface="Arial" charset="0"/>
                <a:sym typeface="Wingdings" panose="05000000000000000000" pitchFamily="2" charset="2"/>
              </a:rPr>
              <a:t>, modèle Prisme</a:t>
            </a:r>
            <a:endParaRPr lang="fr-FR" sz="1000" i="1" dirty="0">
              <a:latin typeface="Calibri" pitchFamily="34" charset="0"/>
              <a:cs typeface="Arial" charset="0"/>
              <a:sym typeface="Wingdings" panose="05000000000000000000" pitchFamily="2" charset="2"/>
            </a:endParaRPr>
          </a:p>
        </p:txBody>
      </p:sp>
      <p:pic>
        <p:nvPicPr>
          <p:cNvPr id="2" name="Image 1"/>
          <p:cNvPicPr>
            <a:picLocks noChangeAspect="1"/>
          </p:cNvPicPr>
          <p:nvPr/>
        </p:nvPicPr>
        <p:blipFill>
          <a:blip r:embed="rId3"/>
          <a:stretch>
            <a:fillRect/>
          </a:stretch>
        </p:blipFill>
        <p:spPr>
          <a:xfrm>
            <a:off x="453419" y="2680540"/>
            <a:ext cx="8431789" cy="3442980"/>
          </a:xfrm>
          <a:prstGeom prst="rect">
            <a:avLst/>
          </a:prstGeom>
        </p:spPr>
      </p:pic>
      <p:graphicFrame>
        <p:nvGraphicFramePr>
          <p:cNvPr id="13" name="Tableau 12"/>
          <p:cNvGraphicFramePr>
            <a:graphicFrameLocks noGrp="1"/>
          </p:cNvGraphicFramePr>
          <p:nvPr>
            <p:extLst>
              <p:ext uri="{D42A27DB-BD31-4B8C-83A1-F6EECF244321}">
                <p14:modId xmlns:p14="http://schemas.microsoft.com/office/powerpoint/2010/main" val="3835942881"/>
              </p:ext>
            </p:extLst>
          </p:nvPr>
        </p:nvGraphicFramePr>
        <p:xfrm>
          <a:off x="453417" y="2349885"/>
          <a:ext cx="8431790" cy="370840"/>
        </p:xfrm>
        <a:graphic>
          <a:graphicData uri="http://schemas.openxmlformats.org/drawingml/2006/table">
            <a:tbl>
              <a:tblPr firstRow="1" bandRow="1">
                <a:tableStyleId>{5C22544A-7EE6-4342-B048-85BDC9FD1C3A}</a:tableStyleId>
              </a:tblPr>
              <a:tblGrid>
                <a:gridCol w="4215895">
                  <a:extLst>
                    <a:ext uri="{9D8B030D-6E8A-4147-A177-3AD203B41FA5}">
                      <a16:colId xmlns:a16="http://schemas.microsoft.com/office/drawing/2014/main" val="141779130"/>
                    </a:ext>
                  </a:extLst>
                </a:gridCol>
                <a:gridCol w="4215895">
                  <a:extLst>
                    <a:ext uri="{9D8B030D-6E8A-4147-A177-3AD203B41FA5}">
                      <a16:colId xmlns:a16="http://schemas.microsoft.com/office/drawing/2014/main" val="3695958456"/>
                    </a:ext>
                  </a:extLst>
                </a:gridCol>
              </a:tblGrid>
              <a:tr h="370840">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Part des bénéficiaires</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Nombre moyen de trimestres validés</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1541857"/>
                  </a:ext>
                </a:extLst>
              </a:tr>
            </a:tbl>
          </a:graphicData>
        </a:graphic>
      </p:graphicFrame>
    </p:spTree>
    <p:extLst>
      <p:ext uri="{BB962C8B-B14F-4D97-AF65-F5344CB8AC3E}">
        <p14:creationId xmlns:p14="http://schemas.microsoft.com/office/powerpoint/2010/main" val="3134421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33</a:t>
            </a:fld>
            <a:endParaRPr lang="en-US" dirty="0"/>
          </a:p>
        </p:txBody>
      </p:sp>
      <p:sp>
        <p:nvSpPr>
          <p:cNvPr id="7" name="Titre 1"/>
          <p:cNvSpPr>
            <a:spLocks noGrp="1"/>
          </p:cNvSpPr>
          <p:nvPr>
            <p:ph type="title"/>
          </p:nvPr>
        </p:nvSpPr>
        <p:spPr>
          <a:xfrm>
            <a:off x="726831" y="609685"/>
            <a:ext cx="7994475" cy="727075"/>
          </a:xfrm>
        </p:spPr>
        <p:txBody>
          <a:bodyPr/>
          <a:lstStyle/>
          <a:p>
            <a:pPr algn="just"/>
            <a:r>
              <a:rPr lang="fr-FR" dirty="0" smtClean="0"/>
              <a:t>Les bénéficiaires de l’AVPF ont des pensions plus faibles</a:t>
            </a:r>
            <a:endParaRPr lang="fr-FR" dirty="0"/>
          </a:p>
        </p:txBody>
      </p:sp>
      <p:pic>
        <p:nvPicPr>
          <p:cNvPr id="4" name="Image 3"/>
          <p:cNvPicPr>
            <a:picLocks noChangeAspect="1"/>
          </p:cNvPicPr>
          <p:nvPr/>
        </p:nvPicPr>
        <p:blipFill>
          <a:blip r:embed="rId3"/>
          <a:stretch>
            <a:fillRect/>
          </a:stretch>
        </p:blipFill>
        <p:spPr>
          <a:xfrm>
            <a:off x="498615" y="2495860"/>
            <a:ext cx="8541868" cy="3338376"/>
          </a:xfrm>
          <a:prstGeom prst="rect">
            <a:avLst/>
          </a:prstGeom>
        </p:spPr>
      </p:pic>
      <p:sp>
        <p:nvSpPr>
          <p:cNvPr id="9" name="Espace réservé du contenu 1"/>
          <p:cNvSpPr txBox="1">
            <a:spLocks/>
          </p:cNvSpPr>
          <p:nvPr/>
        </p:nvSpPr>
        <p:spPr>
          <a:xfrm>
            <a:off x="498614" y="1718061"/>
            <a:ext cx="8541869"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Répartition des femmes retraitées bénéficiaires de l’AVPF selon le décile de pension</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0" name="Espace réservé du contenu 1"/>
          <p:cNvSpPr txBox="1">
            <a:spLocks/>
          </p:cNvSpPr>
          <p:nvPr/>
        </p:nvSpPr>
        <p:spPr>
          <a:xfrm>
            <a:off x="498614" y="2166858"/>
            <a:ext cx="4263167"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Ensemble des femmes</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1" name="Espace réservé du contenu 1"/>
          <p:cNvSpPr txBox="1">
            <a:spLocks/>
          </p:cNvSpPr>
          <p:nvPr/>
        </p:nvSpPr>
        <p:spPr>
          <a:xfrm>
            <a:off x="4761782" y="2166858"/>
            <a:ext cx="4278701"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Femmes bénéficiaires de l’AVPF</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2" name="Espace réservé du contenu 1"/>
          <p:cNvSpPr txBox="1">
            <a:spLocks/>
          </p:cNvSpPr>
          <p:nvPr/>
        </p:nvSpPr>
        <p:spPr>
          <a:xfrm>
            <a:off x="566843" y="5808548"/>
            <a:ext cx="3974995"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Note : AVPF utile en terme de durée d’assurance</a:t>
            </a:r>
          </a:p>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femmes retraitées de droit direct</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DREES, EIR 2016</a:t>
            </a:r>
            <a:endParaRPr lang="fr-FR" sz="1000" i="1" dirty="0">
              <a:latin typeface="Calibri" pitchFamily="34" charset="0"/>
              <a:cs typeface="Arial" charset="0"/>
              <a:sym typeface="Wingdings" panose="05000000000000000000" pitchFamily="2" charset="2"/>
            </a:endParaRPr>
          </a:p>
        </p:txBody>
      </p:sp>
    </p:spTree>
    <p:extLst>
      <p:ext uri="{BB962C8B-B14F-4D97-AF65-F5344CB8AC3E}">
        <p14:creationId xmlns:p14="http://schemas.microsoft.com/office/powerpoint/2010/main" val="1438907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142" y="560580"/>
            <a:ext cx="8027988" cy="727075"/>
          </a:xfrm>
        </p:spPr>
        <p:txBody>
          <a:bodyPr/>
          <a:lstStyle/>
          <a:p>
            <a:r>
              <a:rPr lang="fr-FR" dirty="0" smtClean="0"/>
              <a:t>La majoration de pension à partir de 3 enfants</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34</a:t>
            </a:fld>
            <a:endParaRPr lang="en-US" dirty="0"/>
          </a:p>
        </p:txBody>
      </p:sp>
      <p:sp>
        <p:nvSpPr>
          <p:cNvPr id="15" name="Espace réservé du contenu 1"/>
          <p:cNvSpPr txBox="1">
            <a:spLocks/>
          </p:cNvSpPr>
          <p:nvPr/>
        </p:nvSpPr>
        <p:spPr>
          <a:xfrm>
            <a:off x="855141" y="2109720"/>
            <a:ext cx="7727737" cy="309832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000" dirty="0" smtClean="0">
                <a:solidFill>
                  <a:srgbClr val="00368B"/>
                </a:solidFill>
                <a:sym typeface="Wingdings" panose="05000000000000000000" pitchFamily="2" charset="2"/>
              </a:rPr>
              <a:t>Instaurée dès </a:t>
            </a:r>
            <a:r>
              <a:rPr lang="fr-FR" sz="2000" dirty="0">
                <a:solidFill>
                  <a:srgbClr val="00368B"/>
                </a:solidFill>
                <a:sym typeface="Wingdings" panose="05000000000000000000" pitchFamily="2" charset="2"/>
              </a:rPr>
              <a:t>1924 dans le régime de la fonction publique de </a:t>
            </a:r>
            <a:r>
              <a:rPr lang="fr-FR" sz="2000" dirty="0" smtClean="0">
                <a:solidFill>
                  <a:srgbClr val="00368B"/>
                </a:solidFill>
                <a:sym typeface="Wingdings" panose="05000000000000000000" pitchFamily="2" charset="2"/>
              </a:rPr>
              <a:t>l’État et en 1945 au régime général</a:t>
            </a:r>
          </a:p>
          <a:p>
            <a:pPr algn="just"/>
            <a:r>
              <a:rPr lang="fr-FR" sz="2000" b="1" dirty="0" smtClean="0">
                <a:solidFill>
                  <a:srgbClr val="00368B"/>
                </a:solidFill>
                <a:sym typeface="Wingdings" panose="05000000000000000000" pitchFamily="2" charset="2"/>
              </a:rPr>
              <a:t>Deux objectifs :</a:t>
            </a:r>
          </a:p>
          <a:p>
            <a:pPr lvl="1" algn="just"/>
            <a:r>
              <a:rPr lang="fr-FR" sz="1600" b="1" dirty="0" smtClean="0">
                <a:solidFill>
                  <a:srgbClr val="00368B"/>
                </a:solidFill>
                <a:sym typeface="Wingdings" panose="05000000000000000000" pitchFamily="2" charset="2"/>
              </a:rPr>
              <a:t>Compenser les dépenses plus importantes des familles nombreuses, susceptibles de pénaliser le patrimoine au moment de la retraite</a:t>
            </a:r>
          </a:p>
          <a:p>
            <a:pPr lvl="1" algn="just"/>
            <a:r>
              <a:rPr lang="fr-FR" sz="1600" b="1" dirty="0">
                <a:solidFill>
                  <a:srgbClr val="00368B"/>
                </a:solidFill>
                <a:sym typeface="Wingdings" panose="05000000000000000000" pitchFamily="2" charset="2"/>
              </a:rPr>
              <a:t>I</a:t>
            </a:r>
            <a:r>
              <a:rPr lang="fr-FR" sz="1600" b="1" dirty="0" smtClean="0">
                <a:solidFill>
                  <a:srgbClr val="00368B"/>
                </a:solidFill>
                <a:sym typeface="Wingdings" panose="05000000000000000000" pitchFamily="2" charset="2"/>
              </a:rPr>
              <a:t>nciter </a:t>
            </a:r>
            <a:r>
              <a:rPr lang="fr-FR" sz="1600" b="1" dirty="0">
                <a:solidFill>
                  <a:srgbClr val="00368B"/>
                </a:solidFill>
                <a:sym typeface="Wingdings" panose="05000000000000000000" pitchFamily="2" charset="2"/>
              </a:rPr>
              <a:t>à la </a:t>
            </a:r>
            <a:r>
              <a:rPr lang="fr-FR" sz="1600" b="1" dirty="0" smtClean="0">
                <a:solidFill>
                  <a:srgbClr val="00368B"/>
                </a:solidFill>
                <a:sym typeface="Wingdings" panose="05000000000000000000" pitchFamily="2" charset="2"/>
              </a:rPr>
              <a:t>natalité</a:t>
            </a:r>
            <a:endParaRPr lang="fr-FR" sz="1600" b="1" dirty="0">
              <a:solidFill>
                <a:srgbClr val="00368B"/>
              </a:solidFill>
              <a:sym typeface="Wingdings" panose="05000000000000000000" pitchFamily="2" charset="2"/>
            </a:endParaRPr>
          </a:p>
          <a:p>
            <a:pPr algn="just"/>
            <a:r>
              <a:rPr lang="fr-FR" sz="2000" dirty="0" smtClean="0">
                <a:solidFill>
                  <a:srgbClr val="00368B"/>
                </a:solidFill>
                <a:sym typeface="Wingdings" panose="05000000000000000000" pitchFamily="2" charset="2"/>
              </a:rPr>
              <a:t>Ne permet pas de redistribution entre femmes et hommes du fait de son caractère proportionnel, mais des redistributions vers les familles nombreuses</a:t>
            </a:r>
          </a:p>
        </p:txBody>
      </p:sp>
    </p:spTree>
    <p:extLst>
      <p:ext uri="{BB962C8B-B14F-4D97-AF65-F5344CB8AC3E}">
        <p14:creationId xmlns:p14="http://schemas.microsoft.com/office/powerpoint/2010/main" val="2967883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730042" y="567075"/>
            <a:ext cx="7893828" cy="676125"/>
          </a:xfrm>
        </p:spPr>
        <p:txBody>
          <a:bodyPr>
            <a:noAutofit/>
          </a:bodyPr>
          <a:lstStyle/>
          <a:p>
            <a:r>
              <a:rPr lang="fr-FR" dirty="0" smtClean="0"/>
              <a:t>La grande majorité des régimes attribuent des majorations de pension pour 3 enfants et plus </a:t>
            </a:r>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35</a:t>
            </a:fld>
            <a:endParaRPr lang="fr-FR" b="1" dirty="0">
              <a:solidFill>
                <a:schemeClr val="bg1"/>
              </a:solidFill>
            </a:endParaRPr>
          </a:p>
        </p:txBody>
      </p:sp>
      <p:sp>
        <p:nvSpPr>
          <p:cNvPr id="3" name="Espace réservé du contenu 2"/>
          <p:cNvSpPr>
            <a:spLocks noGrp="1"/>
          </p:cNvSpPr>
          <p:nvPr>
            <p:ph idx="1"/>
          </p:nvPr>
        </p:nvSpPr>
        <p:spPr>
          <a:xfrm>
            <a:off x="501261" y="1684600"/>
            <a:ext cx="8141478" cy="4665692"/>
          </a:xfrm>
        </p:spPr>
        <p:txBody>
          <a:bodyPr>
            <a:noAutofit/>
          </a:bodyPr>
          <a:lstStyle/>
          <a:p>
            <a:pPr algn="just"/>
            <a:r>
              <a:rPr lang="fr-FR" sz="1600" dirty="0" smtClean="0"/>
              <a:t>La plupart des régimes (dont CNAVPL et CNBF depuis la réforme de 2023) attribuent des majorations de pension de 10 % aux parents de 3 enfants et plus. </a:t>
            </a:r>
          </a:p>
          <a:p>
            <a:pPr algn="just"/>
            <a:r>
              <a:rPr lang="fr-FR" sz="1600" dirty="0" smtClean="0"/>
              <a:t>À noter : ces majorations ne concernent pas uniquement les enfants biologiques (une majoration peut être accordée à plus de 2 parents en cas de remise en couple).</a:t>
            </a:r>
            <a:endParaRPr lang="fr-FR" sz="1600" dirty="0"/>
          </a:p>
          <a:p>
            <a:pPr marL="64294" indent="0" algn="just">
              <a:buNone/>
            </a:pPr>
            <a:endParaRPr lang="fr-FR" sz="1600" dirty="0" smtClean="0"/>
          </a:p>
          <a:p>
            <a:pPr algn="just"/>
            <a:endParaRPr lang="fr-FR" sz="1600" dirty="0" smtClean="0"/>
          </a:p>
          <a:p>
            <a:pPr marL="64294" indent="0" algn="just">
              <a:buNone/>
            </a:pPr>
            <a:endParaRPr lang="fr-FR" sz="1600" dirty="0" smtClean="0"/>
          </a:p>
          <a:p>
            <a:pPr marL="64294" indent="0" algn="just">
              <a:buNone/>
            </a:pPr>
            <a:endParaRPr lang="fr-FR" sz="1600" dirty="0"/>
          </a:p>
          <a:p>
            <a:pPr marL="64294" indent="0" algn="just">
              <a:buNone/>
            </a:pPr>
            <a:endParaRPr lang="fr-FR" sz="1600" dirty="0" smtClean="0"/>
          </a:p>
          <a:p>
            <a:pPr marL="64294" indent="0" algn="just">
              <a:buNone/>
            </a:pPr>
            <a:endParaRPr lang="fr-FR" sz="1600" dirty="0"/>
          </a:p>
          <a:p>
            <a:pPr marL="64294" indent="0" algn="just">
              <a:buNone/>
            </a:pPr>
            <a:endParaRPr lang="fr-FR" sz="1600" dirty="0" smtClean="0"/>
          </a:p>
          <a:p>
            <a:pPr marL="64294" indent="0" algn="just">
              <a:buNone/>
            </a:pPr>
            <a:endParaRPr lang="fr-FR" sz="1600" dirty="0" smtClean="0"/>
          </a:p>
          <a:p>
            <a:pPr algn="just"/>
            <a:endParaRPr lang="fr-FR" sz="1600" dirty="0" smtClean="0"/>
          </a:p>
          <a:p>
            <a:pPr marL="64294" indent="0" algn="just">
              <a:buNone/>
            </a:pPr>
            <a:endParaRPr lang="fr-FR" sz="1600" dirty="0" smtClean="0"/>
          </a:p>
          <a:p>
            <a:pPr algn="just"/>
            <a:endParaRPr lang="fr-FR" sz="1600" dirty="0" smtClean="0"/>
          </a:p>
        </p:txBody>
      </p:sp>
      <mc:AlternateContent xmlns:mc="http://schemas.openxmlformats.org/markup-compatibility/2006" xmlns:a14="http://schemas.microsoft.com/office/drawing/2010/main">
        <mc:Choice Requires="a14">
          <p:graphicFrame>
            <p:nvGraphicFramePr>
              <p:cNvPr id="6" name="Tableau 5"/>
              <p:cNvGraphicFramePr>
                <a:graphicFrameLocks noGrp="1"/>
              </p:cNvGraphicFramePr>
              <p:nvPr>
                <p:extLst>
                  <p:ext uri="{D42A27DB-BD31-4B8C-83A1-F6EECF244321}">
                    <p14:modId xmlns:p14="http://schemas.microsoft.com/office/powerpoint/2010/main" val="2284915657"/>
                  </p:ext>
                </p:extLst>
              </p:nvPr>
            </p:nvGraphicFramePr>
            <p:xfrm>
              <a:off x="1002440" y="3002739"/>
              <a:ext cx="7349031" cy="2426227"/>
            </p:xfrm>
            <a:graphic>
              <a:graphicData uri="http://schemas.openxmlformats.org/drawingml/2006/table">
                <a:tbl>
                  <a:tblPr firstRow="1" bandRow="1">
                    <a:tableStyleId>{5C22544A-7EE6-4342-B048-85BDC9FD1C3A}</a:tableStyleId>
                  </a:tblPr>
                  <a:tblGrid>
                    <a:gridCol w="1911029">
                      <a:extLst>
                        <a:ext uri="{9D8B030D-6E8A-4147-A177-3AD203B41FA5}">
                          <a16:colId xmlns:a16="http://schemas.microsoft.com/office/drawing/2014/main" val="3096097564"/>
                        </a:ext>
                      </a:extLst>
                    </a:gridCol>
                    <a:gridCol w="1763486">
                      <a:extLst>
                        <a:ext uri="{9D8B030D-6E8A-4147-A177-3AD203B41FA5}">
                          <a16:colId xmlns:a16="http://schemas.microsoft.com/office/drawing/2014/main" val="1347968567"/>
                        </a:ext>
                      </a:extLst>
                    </a:gridCol>
                    <a:gridCol w="1837258">
                      <a:extLst>
                        <a:ext uri="{9D8B030D-6E8A-4147-A177-3AD203B41FA5}">
                          <a16:colId xmlns:a16="http://schemas.microsoft.com/office/drawing/2014/main" val="1701880291"/>
                        </a:ext>
                      </a:extLst>
                    </a:gridCol>
                    <a:gridCol w="1837258">
                      <a:extLst>
                        <a:ext uri="{9D8B030D-6E8A-4147-A177-3AD203B41FA5}">
                          <a16:colId xmlns:a16="http://schemas.microsoft.com/office/drawing/2014/main" val="3063323747"/>
                        </a:ext>
                      </a:extLst>
                    </a:gridCol>
                  </a:tblGrid>
                  <a:tr h="281856">
                    <a:tc>
                      <a:txBody>
                        <a:bodyPr/>
                        <a:lstStyle/>
                        <a:p>
                          <a:pPr algn="ctr"/>
                          <a:endParaRPr lang="fr-FR" sz="1300" dirty="0">
                            <a:latin typeface="Calibri" panose="020F0502020204030204" pitchFamily="34" charset="0"/>
                          </a:endParaRPr>
                        </a:p>
                      </a:txBody>
                      <a:tcPr marL="68580" marR="68580" marT="34290" marB="34290" anchor="ctr"/>
                    </a:tc>
                    <a:tc>
                      <a:txBody>
                        <a:bodyPr/>
                        <a:lstStyle/>
                        <a:p>
                          <a:pPr algn="ctr"/>
                          <a:r>
                            <a:rPr lang="fr-FR" sz="1300" dirty="0" smtClean="0">
                              <a:latin typeface="Calibri" panose="020F0502020204030204" pitchFamily="34" charset="0"/>
                            </a:rPr>
                            <a:t>CNAV</a:t>
                          </a:r>
                          <a:endParaRPr lang="fr-FR" sz="1300" dirty="0">
                            <a:latin typeface="Calibri" panose="020F0502020204030204" pitchFamily="34" charset="0"/>
                          </a:endParaRPr>
                        </a:p>
                      </a:txBody>
                      <a:tcPr marL="68580" marR="68580" marT="34290" marB="34290" anchor="ctr"/>
                    </a:tc>
                    <a:tc>
                      <a:txBody>
                        <a:bodyPr/>
                        <a:lstStyle/>
                        <a:p>
                          <a:pPr algn="ctr"/>
                          <a:r>
                            <a:rPr lang="fr-FR" sz="1300" dirty="0" smtClean="0">
                              <a:latin typeface="Calibri" panose="020F0502020204030204" pitchFamily="34" charset="0"/>
                            </a:rPr>
                            <a:t>Agirc-</a:t>
                          </a:r>
                          <a:r>
                            <a:rPr lang="fr-FR" sz="1300" baseline="0" dirty="0" smtClean="0">
                              <a:latin typeface="Calibri" panose="020F0502020204030204" pitchFamily="34" charset="0"/>
                            </a:rPr>
                            <a:t> Arrco</a:t>
                          </a:r>
                          <a:endParaRPr lang="fr-FR" sz="1300" dirty="0">
                            <a:latin typeface="Calibri" panose="020F0502020204030204" pitchFamily="34" charset="0"/>
                          </a:endParaRPr>
                        </a:p>
                      </a:txBody>
                      <a:tcPr marL="68580" marR="68580" marT="34290" marB="34290" anchor="ctr"/>
                    </a:tc>
                    <a:tc>
                      <a:txBody>
                        <a:bodyPr/>
                        <a:lstStyle/>
                        <a:p>
                          <a:pPr algn="ctr"/>
                          <a:r>
                            <a:rPr lang="fr-FR" sz="1300" dirty="0" smtClean="0">
                              <a:latin typeface="Calibri" panose="020F0502020204030204" pitchFamily="34" charset="0"/>
                            </a:rPr>
                            <a:t>Fonction</a:t>
                          </a:r>
                          <a:r>
                            <a:rPr lang="fr-FR" sz="1300" baseline="0" dirty="0" smtClean="0">
                              <a:latin typeface="Calibri" panose="020F0502020204030204" pitchFamily="34" charset="0"/>
                            </a:rPr>
                            <a:t> publique</a:t>
                          </a:r>
                          <a:endParaRPr lang="fr-FR" sz="13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3355283722"/>
                      </a:ext>
                    </a:extLst>
                  </a:tr>
                  <a:tr h="818491">
                    <a:tc>
                      <a:txBody>
                        <a:bodyPr/>
                        <a:lstStyle/>
                        <a:p>
                          <a:pPr algn="ctr"/>
                          <a:r>
                            <a:rPr lang="fr-FR" sz="1300" b="1" dirty="0" smtClean="0">
                              <a:solidFill>
                                <a:schemeClr val="tx1"/>
                              </a:solidFill>
                              <a:latin typeface="Calibri" panose="020F0502020204030204" pitchFamily="34" charset="0"/>
                            </a:rPr>
                            <a:t>Conditions</a:t>
                          </a:r>
                        </a:p>
                        <a:p>
                          <a:pPr algn="ctr"/>
                          <a:r>
                            <a:rPr lang="fr-FR" sz="1300" b="1" dirty="0" smtClean="0">
                              <a:solidFill>
                                <a:schemeClr val="tx1"/>
                              </a:solidFill>
                              <a:latin typeface="Calibri" panose="020F0502020204030204" pitchFamily="34" charset="0"/>
                            </a:rPr>
                            <a:t>d’éligibilité</a:t>
                          </a:r>
                          <a:endParaRPr lang="fr-FR" sz="1300" b="1" dirty="0">
                            <a:solidFill>
                              <a:schemeClr val="tx1"/>
                            </a:solidFill>
                            <a:latin typeface="Calibri" panose="020F0502020204030204" pitchFamily="34" charset="0"/>
                          </a:endParaRPr>
                        </a:p>
                      </a:txBody>
                      <a:tcPr marL="68580" marR="68580" marT="34290" marB="34290" anchor="ctr"/>
                    </a:tc>
                    <a:tc gridSpan="3">
                      <a:txBody>
                        <a:bodyPr/>
                        <a:lstStyle/>
                        <a:p>
                          <a:pPr algn="ctr"/>
                          <a:r>
                            <a:rPr lang="fr-FR" sz="1300" dirty="0" smtClean="0">
                              <a:solidFill>
                                <a:schemeClr val="tx1"/>
                              </a:solidFill>
                              <a:latin typeface="Calibri" panose="020F0502020204030204" pitchFamily="34" charset="0"/>
                            </a:rPr>
                            <a:t>Avoir</a:t>
                          </a:r>
                          <a:r>
                            <a:rPr lang="fr-FR" sz="1300" baseline="0" dirty="0" smtClean="0">
                              <a:solidFill>
                                <a:schemeClr val="tx1"/>
                              </a:solidFill>
                              <a:latin typeface="Calibri" panose="020F0502020204030204" pitchFamily="34" charset="0"/>
                            </a:rPr>
                            <a:t> eu/adopté 3 enfants OU avoir élevé 3 enfants pendant 9 ans avant leurs 16 ans </a:t>
                          </a:r>
                          <a:endParaRPr lang="fr-FR" sz="1300" dirty="0">
                            <a:solidFill>
                              <a:schemeClr val="tx1"/>
                            </a:solidFill>
                            <a:latin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dirty="0" smtClean="0">
                            <a:latin typeface="Calibri" panose="020F0502020204030204" pitchFamily="34" charset="0"/>
                          </a:endParaRPr>
                        </a:p>
                      </a:txBody>
                      <a:tcPr marL="68580" marR="68580" marT="34290" marB="34290" anchor="ctr"/>
                    </a:tc>
                    <a:tc hMerge="1">
                      <a:txBody>
                        <a:bodyPr/>
                        <a:lstStyle/>
                        <a:p>
                          <a:pPr algn="ctr"/>
                          <a:endParaRPr lang="fr-FR" sz="13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3455612549"/>
                      </a:ext>
                    </a:extLst>
                  </a:tr>
                  <a:tr h="491233">
                    <a:tc>
                      <a:txBody>
                        <a:bodyPr/>
                        <a:lstStyle/>
                        <a:p>
                          <a:pPr algn="ctr"/>
                          <a:r>
                            <a:rPr lang="fr-FR" sz="1300" b="1" dirty="0" smtClean="0">
                              <a:solidFill>
                                <a:schemeClr val="tx1"/>
                              </a:solidFill>
                              <a:latin typeface="Calibri" panose="020F0502020204030204" pitchFamily="34" charset="0"/>
                            </a:rPr>
                            <a:t>Taux</a:t>
                          </a:r>
                          <a:r>
                            <a:rPr lang="fr-FR" sz="1300" b="1" baseline="0" dirty="0" smtClean="0">
                              <a:solidFill>
                                <a:schemeClr val="tx1"/>
                              </a:solidFill>
                              <a:latin typeface="Calibri" panose="020F0502020204030204" pitchFamily="34" charset="0"/>
                            </a:rPr>
                            <a:t> </a:t>
                          </a:r>
                          <a:endParaRPr lang="fr-FR" sz="1300" b="1"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10</a:t>
                          </a:r>
                          <a:r>
                            <a:rPr lang="fr-FR" sz="1300" baseline="0" dirty="0" smtClean="0">
                              <a:solidFill>
                                <a:schemeClr val="tx1"/>
                              </a:solidFill>
                              <a:latin typeface="Calibri" panose="020F0502020204030204" pitchFamily="34" charset="0"/>
                            </a:rPr>
                            <a:t> % </a:t>
                          </a:r>
                          <a:endParaRPr lang="fr-FR" sz="1300"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10</a:t>
                          </a:r>
                          <a:r>
                            <a:rPr lang="fr-FR" sz="1300" baseline="0" dirty="0" smtClean="0">
                              <a:solidFill>
                                <a:schemeClr val="tx1"/>
                              </a:solidFill>
                              <a:latin typeface="Calibri" panose="020F0502020204030204" pitchFamily="34" charset="0"/>
                            </a:rPr>
                            <a:t> % (majoration plafonnée à </a:t>
                          </a:r>
                          <a14:m>
                            <m:oMath xmlns:m="http://schemas.openxmlformats.org/officeDocument/2006/math">
                              <m:r>
                                <a:rPr lang="fr-FR" sz="1300" i="1" baseline="0" smtClean="0">
                                  <a:solidFill>
                                    <a:schemeClr val="tx1"/>
                                  </a:solidFill>
                                  <a:latin typeface="Cambria Math" panose="02040503050406030204" pitchFamily="18" charset="0"/>
                                  <a:ea typeface="Cambria Math" panose="02040503050406030204" pitchFamily="18" charset="0"/>
                                </a:rPr>
                                <m:t>~</m:t>
                              </m:r>
                            </m:oMath>
                          </a14:m>
                          <a:r>
                            <a:rPr lang="fr-FR" sz="1300" baseline="0" dirty="0" smtClean="0">
                              <a:solidFill>
                                <a:schemeClr val="tx1"/>
                              </a:solidFill>
                              <a:latin typeface="Calibri" panose="020F0502020204030204" pitchFamily="34" charset="0"/>
                            </a:rPr>
                            <a:t>2 200 euros annuels)</a:t>
                          </a:r>
                          <a:endParaRPr lang="fr-FR" sz="1300"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10</a:t>
                          </a:r>
                          <a:r>
                            <a:rPr lang="fr-FR" sz="1300" baseline="0" dirty="0" smtClean="0">
                              <a:solidFill>
                                <a:schemeClr val="tx1"/>
                              </a:solidFill>
                              <a:latin typeface="Calibri" panose="020F0502020204030204" pitchFamily="34" charset="0"/>
                            </a:rPr>
                            <a:t> %</a:t>
                          </a:r>
                          <a:endParaRPr lang="fr-FR" sz="1300"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845942654"/>
                      </a:ext>
                    </a:extLst>
                  </a:tr>
                  <a:tr h="516401">
                    <a:tc>
                      <a:txBody>
                        <a:bodyPr/>
                        <a:lstStyle/>
                        <a:p>
                          <a:pPr algn="ctr"/>
                          <a:r>
                            <a:rPr lang="fr-FR" sz="1300" b="1" dirty="0" smtClean="0">
                              <a:solidFill>
                                <a:schemeClr val="tx1"/>
                              </a:solidFill>
                              <a:latin typeface="Calibri" panose="020F0502020204030204" pitchFamily="34" charset="0"/>
                            </a:rPr>
                            <a:t>Majoration</a:t>
                          </a:r>
                          <a:r>
                            <a:rPr lang="fr-FR" sz="1300" b="1" baseline="0" dirty="0" smtClean="0">
                              <a:solidFill>
                                <a:schemeClr val="tx1"/>
                              </a:solidFill>
                              <a:latin typeface="Calibri" panose="020F0502020204030204" pitchFamily="34" charset="0"/>
                            </a:rPr>
                            <a:t> par enfant au-delà du troisième</a:t>
                          </a:r>
                          <a:endParaRPr lang="fr-FR" sz="1300" b="1"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a:t>
                          </a:r>
                          <a:endParaRPr lang="fr-FR" sz="1300"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a:t>
                          </a:r>
                        </a:p>
                        <a:p>
                          <a:pPr algn="ctr"/>
                          <a:r>
                            <a:rPr lang="fr-FR" sz="1300" dirty="0" smtClean="0">
                              <a:solidFill>
                                <a:schemeClr val="tx1"/>
                              </a:solidFill>
                              <a:latin typeface="Calibri" panose="020F0502020204030204" pitchFamily="34" charset="0"/>
                            </a:rPr>
                            <a:t>(existait</a:t>
                          </a:r>
                          <a:r>
                            <a:rPr lang="fr-FR" sz="1300" baseline="0" dirty="0" smtClean="0">
                              <a:solidFill>
                                <a:schemeClr val="tx1"/>
                              </a:solidFill>
                              <a:latin typeface="Calibri" panose="020F0502020204030204" pitchFamily="34" charset="0"/>
                            </a:rPr>
                            <a:t> auparavant à l’</a:t>
                          </a:r>
                          <a:r>
                            <a:rPr lang="fr-FR" sz="1300" baseline="0" dirty="0" err="1" smtClean="0">
                              <a:solidFill>
                                <a:schemeClr val="tx1"/>
                              </a:solidFill>
                              <a:latin typeface="Calibri" panose="020F0502020204030204" pitchFamily="34" charset="0"/>
                            </a:rPr>
                            <a:t>Agirc</a:t>
                          </a:r>
                          <a:r>
                            <a:rPr lang="fr-FR" sz="1300" baseline="0" dirty="0" smtClean="0">
                              <a:solidFill>
                                <a:schemeClr val="tx1"/>
                              </a:solidFill>
                              <a:latin typeface="Calibri" panose="020F0502020204030204" pitchFamily="34" charset="0"/>
                            </a:rPr>
                            <a:t>)</a:t>
                          </a:r>
                          <a:endParaRPr lang="fr-FR" sz="1300"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5 %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chemeClr val="tx1"/>
                              </a:solidFill>
                              <a:latin typeface="Calibri" panose="020F0502020204030204" pitchFamily="34" charset="0"/>
                            </a:rPr>
                            <a:t>(majoration plafonnée)</a:t>
                          </a:r>
                          <a:endParaRPr lang="fr-FR" sz="1300" dirty="0" smtClean="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349154264"/>
                      </a:ext>
                    </a:extLst>
                  </a:tr>
                </a:tbl>
              </a:graphicData>
            </a:graphic>
          </p:graphicFrame>
        </mc:Choice>
        <mc:Fallback xmlns="">
          <p:graphicFrame>
            <p:nvGraphicFramePr>
              <p:cNvPr id="6" name="Tableau 5"/>
              <p:cNvGraphicFramePr>
                <a:graphicFrameLocks noGrp="1"/>
              </p:cNvGraphicFramePr>
              <p:nvPr>
                <p:extLst>
                  <p:ext uri="{D42A27DB-BD31-4B8C-83A1-F6EECF244321}">
                    <p14:modId xmlns:p14="http://schemas.microsoft.com/office/powerpoint/2010/main" val="2284915657"/>
                  </p:ext>
                </p:extLst>
              </p:nvPr>
            </p:nvGraphicFramePr>
            <p:xfrm>
              <a:off x="1002440" y="3002739"/>
              <a:ext cx="7349031" cy="2426227"/>
            </p:xfrm>
            <a:graphic>
              <a:graphicData uri="http://schemas.openxmlformats.org/drawingml/2006/table">
                <a:tbl>
                  <a:tblPr firstRow="1" bandRow="1">
                    <a:tableStyleId>{5C22544A-7EE6-4342-B048-85BDC9FD1C3A}</a:tableStyleId>
                  </a:tblPr>
                  <a:tblGrid>
                    <a:gridCol w="1911029">
                      <a:extLst>
                        <a:ext uri="{9D8B030D-6E8A-4147-A177-3AD203B41FA5}">
                          <a16:colId xmlns:a16="http://schemas.microsoft.com/office/drawing/2014/main" val="3096097564"/>
                        </a:ext>
                      </a:extLst>
                    </a:gridCol>
                    <a:gridCol w="1763486">
                      <a:extLst>
                        <a:ext uri="{9D8B030D-6E8A-4147-A177-3AD203B41FA5}">
                          <a16:colId xmlns:a16="http://schemas.microsoft.com/office/drawing/2014/main" val="1347968567"/>
                        </a:ext>
                      </a:extLst>
                    </a:gridCol>
                    <a:gridCol w="1837258">
                      <a:extLst>
                        <a:ext uri="{9D8B030D-6E8A-4147-A177-3AD203B41FA5}">
                          <a16:colId xmlns:a16="http://schemas.microsoft.com/office/drawing/2014/main" val="1701880291"/>
                        </a:ext>
                      </a:extLst>
                    </a:gridCol>
                    <a:gridCol w="1837258">
                      <a:extLst>
                        <a:ext uri="{9D8B030D-6E8A-4147-A177-3AD203B41FA5}">
                          <a16:colId xmlns:a16="http://schemas.microsoft.com/office/drawing/2014/main" val="3063323747"/>
                        </a:ext>
                      </a:extLst>
                    </a:gridCol>
                  </a:tblGrid>
                  <a:tr h="281856">
                    <a:tc>
                      <a:txBody>
                        <a:bodyPr/>
                        <a:lstStyle/>
                        <a:p>
                          <a:pPr algn="ctr"/>
                          <a:endParaRPr lang="fr-FR" sz="1300" dirty="0">
                            <a:latin typeface="Calibri" panose="020F0502020204030204" pitchFamily="34" charset="0"/>
                          </a:endParaRPr>
                        </a:p>
                      </a:txBody>
                      <a:tcPr marL="68580" marR="68580" marT="34290" marB="34290" anchor="ctr"/>
                    </a:tc>
                    <a:tc>
                      <a:txBody>
                        <a:bodyPr/>
                        <a:lstStyle/>
                        <a:p>
                          <a:pPr algn="ctr"/>
                          <a:r>
                            <a:rPr lang="fr-FR" sz="1300" dirty="0" smtClean="0">
                              <a:latin typeface="Calibri" panose="020F0502020204030204" pitchFamily="34" charset="0"/>
                            </a:rPr>
                            <a:t>CNAV</a:t>
                          </a:r>
                          <a:endParaRPr lang="fr-FR" sz="1300" dirty="0">
                            <a:latin typeface="Calibri" panose="020F0502020204030204" pitchFamily="34" charset="0"/>
                          </a:endParaRPr>
                        </a:p>
                      </a:txBody>
                      <a:tcPr marL="68580" marR="68580" marT="34290" marB="34290" anchor="ctr"/>
                    </a:tc>
                    <a:tc>
                      <a:txBody>
                        <a:bodyPr/>
                        <a:lstStyle/>
                        <a:p>
                          <a:pPr algn="ctr"/>
                          <a:r>
                            <a:rPr lang="fr-FR" sz="1300" dirty="0" smtClean="0">
                              <a:latin typeface="Calibri" panose="020F0502020204030204" pitchFamily="34" charset="0"/>
                            </a:rPr>
                            <a:t>Agirc-</a:t>
                          </a:r>
                          <a:r>
                            <a:rPr lang="fr-FR" sz="1300" baseline="0" dirty="0" smtClean="0">
                              <a:latin typeface="Calibri" panose="020F0502020204030204" pitchFamily="34" charset="0"/>
                            </a:rPr>
                            <a:t> Arrco</a:t>
                          </a:r>
                          <a:endParaRPr lang="fr-FR" sz="1300" dirty="0">
                            <a:latin typeface="Calibri" panose="020F0502020204030204" pitchFamily="34" charset="0"/>
                          </a:endParaRPr>
                        </a:p>
                      </a:txBody>
                      <a:tcPr marL="68580" marR="68580" marT="34290" marB="34290" anchor="ctr"/>
                    </a:tc>
                    <a:tc>
                      <a:txBody>
                        <a:bodyPr/>
                        <a:lstStyle/>
                        <a:p>
                          <a:pPr algn="ctr"/>
                          <a:r>
                            <a:rPr lang="fr-FR" sz="1300" dirty="0" smtClean="0">
                              <a:latin typeface="Calibri" panose="020F0502020204030204" pitchFamily="34" charset="0"/>
                            </a:rPr>
                            <a:t>Fonction</a:t>
                          </a:r>
                          <a:r>
                            <a:rPr lang="fr-FR" sz="1300" baseline="0" dirty="0" smtClean="0">
                              <a:latin typeface="Calibri" panose="020F0502020204030204" pitchFamily="34" charset="0"/>
                            </a:rPr>
                            <a:t> publique</a:t>
                          </a:r>
                          <a:endParaRPr lang="fr-FR" sz="13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3355283722"/>
                      </a:ext>
                    </a:extLst>
                  </a:tr>
                  <a:tr h="818491">
                    <a:tc>
                      <a:txBody>
                        <a:bodyPr/>
                        <a:lstStyle/>
                        <a:p>
                          <a:pPr algn="ctr"/>
                          <a:r>
                            <a:rPr lang="fr-FR" sz="1300" b="1" dirty="0" smtClean="0">
                              <a:solidFill>
                                <a:schemeClr val="tx1"/>
                              </a:solidFill>
                              <a:latin typeface="Calibri" panose="020F0502020204030204" pitchFamily="34" charset="0"/>
                            </a:rPr>
                            <a:t>Conditions</a:t>
                          </a:r>
                        </a:p>
                        <a:p>
                          <a:pPr algn="ctr"/>
                          <a:r>
                            <a:rPr lang="fr-FR" sz="1300" b="1" dirty="0" smtClean="0">
                              <a:solidFill>
                                <a:schemeClr val="tx1"/>
                              </a:solidFill>
                              <a:latin typeface="Calibri" panose="020F0502020204030204" pitchFamily="34" charset="0"/>
                            </a:rPr>
                            <a:t>d’éligibilité</a:t>
                          </a:r>
                          <a:endParaRPr lang="fr-FR" sz="1300" b="1" dirty="0">
                            <a:solidFill>
                              <a:schemeClr val="tx1"/>
                            </a:solidFill>
                            <a:latin typeface="Calibri" panose="020F0502020204030204" pitchFamily="34" charset="0"/>
                          </a:endParaRPr>
                        </a:p>
                      </a:txBody>
                      <a:tcPr marL="68580" marR="68580" marT="34290" marB="34290" anchor="ctr"/>
                    </a:tc>
                    <a:tc gridSpan="3">
                      <a:txBody>
                        <a:bodyPr/>
                        <a:lstStyle/>
                        <a:p>
                          <a:pPr algn="ctr"/>
                          <a:r>
                            <a:rPr lang="fr-FR" sz="1300" dirty="0" smtClean="0">
                              <a:solidFill>
                                <a:schemeClr val="tx1"/>
                              </a:solidFill>
                              <a:latin typeface="Calibri" panose="020F0502020204030204" pitchFamily="34" charset="0"/>
                            </a:rPr>
                            <a:t>Avoir</a:t>
                          </a:r>
                          <a:r>
                            <a:rPr lang="fr-FR" sz="1300" baseline="0" dirty="0" smtClean="0">
                              <a:solidFill>
                                <a:schemeClr val="tx1"/>
                              </a:solidFill>
                              <a:latin typeface="Calibri" panose="020F0502020204030204" pitchFamily="34" charset="0"/>
                            </a:rPr>
                            <a:t> eu/adopté 3 enfants OU avoir élevé 3 enfants pendant 9 ans avant leurs 16 ans </a:t>
                          </a:r>
                          <a:endParaRPr lang="fr-FR" sz="1300" dirty="0">
                            <a:solidFill>
                              <a:schemeClr val="tx1"/>
                            </a:solidFill>
                            <a:latin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dirty="0" smtClean="0">
                            <a:latin typeface="Calibri" panose="020F0502020204030204" pitchFamily="34" charset="0"/>
                          </a:endParaRPr>
                        </a:p>
                      </a:txBody>
                      <a:tcPr marL="68580" marR="68580" marT="34290" marB="34290" anchor="ctr"/>
                    </a:tc>
                    <a:tc hMerge="1">
                      <a:txBody>
                        <a:bodyPr/>
                        <a:lstStyle/>
                        <a:p>
                          <a:pPr algn="ctr"/>
                          <a:endParaRPr lang="fr-FR" sz="13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3455612549"/>
                      </a:ext>
                    </a:extLst>
                  </a:tr>
                  <a:tr h="662940">
                    <a:tc>
                      <a:txBody>
                        <a:bodyPr/>
                        <a:lstStyle/>
                        <a:p>
                          <a:pPr algn="ctr"/>
                          <a:r>
                            <a:rPr lang="fr-FR" sz="1300" b="1" dirty="0" smtClean="0">
                              <a:solidFill>
                                <a:schemeClr val="tx1"/>
                              </a:solidFill>
                              <a:latin typeface="Calibri" panose="020F0502020204030204" pitchFamily="34" charset="0"/>
                            </a:rPr>
                            <a:t>Taux</a:t>
                          </a:r>
                          <a:r>
                            <a:rPr lang="fr-FR" sz="1300" b="1" baseline="0" dirty="0" smtClean="0">
                              <a:solidFill>
                                <a:schemeClr val="tx1"/>
                              </a:solidFill>
                              <a:latin typeface="Calibri" panose="020F0502020204030204" pitchFamily="34" charset="0"/>
                            </a:rPr>
                            <a:t> </a:t>
                          </a:r>
                          <a:endParaRPr lang="fr-FR" sz="1300" b="1"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10</a:t>
                          </a:r>
                          <a:r>
                            <a:rPr lang="fr-FR" sz="1300" baseline="0" dirty="0" smtClean="0">
                              <a:solidFill>
                                <a:schemeClr val="tx1"/>
                              </a:solidFill>
                              <a:latin typeface="Calibri" panose="020F0502020204030204" pitchFamily="34" charset="0"/>
                            </a:rPr>
                            <a:t> % </a:t>
                          </a:r>
                          <a:endParaRPr lang="fr-FR" sz="1300" dirty="0">
                            <a:solidFill>
                              <a:schemeClr val="tx1"/>
                            </a:solidFill>
                            <a:latin typeface="Calibri" panose="020F0502020204030204" pitchFamily="34" charset="0"/>
                          </a:endParaRPr>
                        </a:p>
                      </a:txBody>
                      <a:tcPr marL="68580" marR="68580" marT="34290" marB="34290" anchor="ctr"/>
                    </a:tc>
                    <a:tc>
                      <a:txBody>
                        <a:bodyPr/>
                        <a:lstStyle/>
                        <a:p>
                          <a:endParaRPr lang="fr-FR"/>
                        </a:p>
                      </a:txBody>
                      <a:tcPr marL="68580" marR="68580" marT="34290" marB="34290" anchor="ctr">
                        <a:blipFill>
                          <a:blip r:embed="rId3"/>
                          <a:stretch>
                            <a:fillRect l="-200664" t="-166972" r="-101993" b="-109174"/>
                          </a:stretch>
                        </a:blipFill>
                      </a:tcPr>
                    </a:tc>
                    <a:tc>
                      <a:txBody>
                        <a:bodyPr/>
                        <a:lstStyle/>
                        <a:p>
                          <a:pPr algn="ctr"/>
                          <a:r>
                            <a:rPr lang="fr-FR" sz="1300" dirty="0" smtClean="0">
                              <a:solidFill>
                                <a:schemeClr val="tx1"/>
                              </a:solidFill>
                              <a:latin typeface="Calibri" panose="020F0502020204030204" pitchFamily="34" charset="0"/>
                            </a:rPr>
                            <a:t>10</a:t>
                          </a:r>
                          <a:r>
                            <a:rPr lang="fr-FR" sz="1300" baseline="0" dirty="0" smtClean="0">
                              <a:solidFill>
                                <a:schemeClr val="tx1"/>
                              </a:solidFill>
                              <a:latin typeface="Calibri" panose="020F0502020204030204" pitchFamily="34" charset="0"/>
                            </a:rPr>
                            <a:t> %</a:t>
                          </a:r>
                          <a:endParaRPr lang="fr-FR" sz="1300"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845942654"/>
                      </a:ext>
                    </a:extLst>
                  </a:tr>
                  <a:tr h="662940">
                    <a:tc>
                      <a:txBody>
                        <a:bodyPr/>
                        <a:lstStyle/>
                        <a:p>
                          <a:pPr algn="ctr"/>
                          <a:r>
                            <a:rPr lang="fr-FR" sz="1300" b="1" dirty="0" smtClean="0">
                              <a:solidFill>
                                <a:schemeClr val="tx1"/>
                              </a:solidFill>
                              <a:latin typeface="Calibri" panose="020F0502020204030204" pitchFamily="34" charset="0"/>
                            </a:rPr>
                            <a:t>Majoration</a:t>
                          </a:r>
                          <a:r>
                            <a:rPr lang="fr-FR" sz="1300" b="1" baseline="0" dirty="0" smtClean="0">
                              <a:solidFill>
                                <a:schemeClr val="tx1"/>
                              </a:solidFill>
                              <a:latin typeface="Calibri" panose="020F0502020204030204" pitchFamily="34" charset="0"/>
                            </a:rPr>
                            <a:t> par enfant au-delà du troisième</a:t>
                          </a:r>
                          <a:endParaRPr lang="fr-FR" sz="1300" b="1"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a:t>
                          </a:r>
                          <a:endParaRPr lang="fr-FR" sz="1300"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a:t>
                          </a:r>
                        </a:p>
                        <a:p>
                          <a:pPr algn="ctr"/>
                          <a:r>
                            <a:rPr lang="fr-FR" sz="1300" dirty="0" smtClean="0">
                              <a:solidFill>
                                <a:schemeClr val="tx1"/>
                              </a:solidFill>
                              <a:latin typeface="Calibri" panose="020F0502020204030204" pitchFamily="34" charset="0"/>
                            </a:rPr>
                            <a:t>(existait</a:t>
                          </a:r>
                          <a:r>
                            <a:rPr lang="fr-FR" sz="1300" baseline="0" dirty="0" smtClean="0">
                              <a:solidFill>
                                <a:schemeClr val="tx1"/>
                              </a:solidFill>
                              <a:latin typeface="Calibri" panose="020F0502020204030204" pitchFamily="34" charset="0"/>
                            </a:rPr>
                            <a:t> auparavant à l’</a:t>
                          </a:r>
                          <a:r>
                            <a:rPr lang="fr-FR" sz="1300" baseline="0" dirty="0" err="1" smtClean="0">
                              <a:solidFill>
                                <a:schemeClr val="tx1"/>
                              </a:solidFill>
                              <a:latin typeface="Calibri" panose="020F0502020204030204" pitchFamily="34" charset="0"/>
                            </a:rPr>
                            <a:t>Agirc</a:t>
                          </a:r>
                          <a:r>
                            <a:rPr lang="fr-FR" sz="1300" baseline="0" dirty="0" smtClean="0">
                              <a:solidFill>
                                <a:schemeClr val="tx1"/>
                              </a:solidFill>
                              <a:latin typeface="Calibri" panose="020F0502020204030204" pitchFamily="34" charset="0"/>
                            </a:rPr>
                            <a:t>)</a:t>
                          </a:r>
                          <a:endParaRPr lang="fr-FR" sz="1300" dirty="0">
                            <a:solidFill>
                              <a:schemeClr val="tx1"/>
                            </a:solidFill>
                            <a:latin typeface="Calibri" panose="020F0502020204030204" pitchFamily="34" charset="0"/>
                          </a:endParaRPr>
                        </a:p>
                      </a:txBody>
                      <a:tcPr marL="68580" marR="68580" marT="34290" marB="34290" anchor="ctr"/>
                    </a:tc>
                    <a:tc>
                      <a:txBody>
                        <a:bodyPr/>
                        <a:lstStyle/>
                        <a:p>
                          <a:pPr algn="ctr"/>
                          <a:r>
                            <a:rPr lang="fr-FR" sz="1300" dirty="0" smtClean="0">
                              <a:solidFill>
                                <a:schemeClr val="tx1"/>
                              </a:solidFill>
                              <a:latin typeface="Calibri" panose="020F0502020204030204" pitchFamily="34" charset="0"/>
                            </a:rPr>
                            <a:t>5 %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baseline="0" dirty="0" smtClean="0">
                              <a:solidFill>
                                <a:schemeClr val="tx1"/>
                              </a:solidFill>
                              <a:latin typeface="Calibri" panose="020F0502020204030204" pitchFamily="34" charset="0"/>
                            </a:rPr>
                            <a:t>(majoration plafonnée)</a:t>
                          </a:r>
                          <a:endParaRPr lang="fr-FR" sz="1300" dirty="0" smtClean="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349154264"/>
                      </a:ext>
                    </a:extLst>
                  </a:tr>
                </a:tbl>
              </a:graphicData>
            </a:graphic>
          </p:graphicFrame>
        </mc:Fallback>
      </mc:AlternateContent>
    </p:spTree>
    <p:extLst>
      <p:ext uri="{BB962C8B-B14F-4D97-AF65-F5344CB8AC3E}">
        <p14:creationId xmlns:p14="http://schemas.microsoft.com/office/powerpoint/2010/main" val="2700757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36</a:t>
            </a:fld>
            <a:endParaRPr lang="en-US" dirty="0"/>
          </a:p>
        </p:txBody>
      </p:sp>
      <p:sp>
        <p:nvSpPr>
          <p:cNvPr id="7" name="Titre 1"/>
          <p:cNvSpPr>
            <a:spLocks noGrp="1"/>
          </p:cNvSpPr>
          <p:nvPr>
            <p:ph type="title"/>
          </p:nvPr>
        </p:nvSpPr>
        <p:spPr>
          <a:xfrm>
            <a:off x="726831" y="609685"/>
            <a:ext cx="7925463" cy="727075"/>
          </a:xfrm>
        </p:spPr>
        <p:txBody>
          <a:bodyPr/>
          <a:lstStyle/>
          <a:p>
            <a:pPr algn="just"/>
            <a:r>
              <a:rPr lang="fr-FR" dirty="0" smtClean="0"/>
              <a:t>La majoration de pension pour trois enfants et plus : en baisse au fil des générations</a:t>
            </a:r>
            <a:endParaRPr lang="fr-FR" dirty="0"/>
          </a:p>
        </p:txBody>
      </p:sp>
      <p:sp>
        <p:nvSpPr>
          <p:cNvPr id="9" name="Espace réservé du contenu 1"/>
          <p:cNvSpPr txBox="1">
            <a:spLocks/>
          </p:cNvSpPr>
          <p:nvPr/>
        </p:nvSpPr>
        <p:spPr>
          <a:xfrm>
            <a:off x="534666" y="1590636"/>
            <a:ext cx="7955243"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Part des retraités de droit propre bénéficiaires de la majoration de pension pour trois enfants et plus, par génération et régime</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1" name="Espace réservé du contenu 1"/>
          <p:cNvSpPr txBox="1">
            <a:spLocks/>
          </p:cNvSpPr>
          <p:nvPr/>
        </p:nvSpPr>
        <p:spPr>
          <a:xfrm>
            <a:off x="460551" y="5742168"/>
            <a:ext cx="7745951"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retraités de droit direct</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a:t>
            </a:r>
            <a:r>
              <a:rPr lang="fr-FR" sz="1000" i="1" dirty="0" err="1" smtClean="0">
                <a:latin typeface="Calibri" pitchFamily="34" charset="0"/>
                <a:cs typeface="Arial" charset="0"/>
                <a:sym typeface="Wingdings" panose="05000000000000000000" pitchFamily="2" charset="2"/>
              </a:rPr>
              <a:t>Cnav</a:t>
            </a:r>
            <a:r>
              <a:rPr lang="fr-FR" sz="1000" i="1" dirty="0" smtClean="0">
                <a:latin typeface="Calibri" pitchFamily="34" charset="0"/>
                <a:cs typeface="Arial" charset="0"/>
                <a:sym typeface="Wingdings" panose="05000000000000000000" pitchFamily="2" charset="2"/>
              </a:rPr>
              <a:t>, modèle Prisme ; SRE, modèle Pablo ; CNRACL, modèle Canopée ; </a:t>
            </a:r>
            <a:r>
              <a:rPr lang="fr-FR" sz="1000" i="1" dirty="0" err="1" smtClean="0">
                <a:latin typeface="Calibri" pitchFamily="34" charset="0"/>
                <a:cs typeface="Arial" charset="0"/>
                <a:sym typeface="Wingdings" panose="05000000000000000000" pitchFamily="2" charset="2"/>
              </a:rPr>
              <a:t>Agirc-Arrco</a:t>
            </a:r>
            <a:r>
              <a:rPr lang="fr-FR" sz="1000" i="1" dirty="0" smtClean="0">
                <a:latin typeface="Calibri" pitchFamily="34" charset="0"/>
                <a:cs typeface="Arial" charset="0"/>
                <a:sym typeface="Wingdings" panose="05000000000000000000" pitchFamily="2" charset="2"/>
              </a:rPr>
              <a:t>, modèle </a:t>
            </a:r>
            <a:r>
              <a:rPr lang="fr-FR" sz="1000" i="1" dirty="0" err="1" smtClean="0">
                <a:latin typeface="Calibri" pitchFamily="34" charset="0"/>
                <a:cs typeface="Arial" charset="0"/>
                <a:sym typeface="Wingdings" panose="05000000000000000000" pitchFamily="2" charset="2"/>
              </a:rPr>
              <a:t>Misraa</a:t>
            </a:r>
            <a:endParaRPr lang="fr-FR" sz="1000" i="1" dirty="0">
              <a:latin typeface="Calibri" pitchFamily="34" charset="0"/>
              <a:cs typeface="Arial" charset="0"/>
              <a:sym typeface="Wingdings" panose="05000000000000000000" pitchFamily="2" charset="2"/>
            </a:endParaRPr>
          </a:p>
        </p:txBody>
      </p:sp>
      <p:pic>
        <p:nvPicPr>
          <p:cNvPr id="2" name="Image 1"/>
          <p:cNvPicPr>
            <a:picLocks noChangeAspect="1"/>
          </p:cNvPicPr>
          <p:nvPr/>
        </p:nvPicPr>
        <p:blipFill>
          <a:blip r:embed="rId3"/>
          <a:stretch>
            <a:fillRect/>
          </a:stretch>
        </p:blipFill>
        <p:spPr>
          <a:xfrm>
            <a:off x="594378" y="2149584"/>
            <a:ext cx="7955243" cy="3614400"/>
          </a:xfrm>
          <a:prstGeom prst="rect">
            <a:avLst/>
          </a:prstGeom>
        </p:spPr>
      </p:pic>
    </p:spTree>
    <p:extLst>
      <p:ext uri="{BB962C8B-B14F-4D97-AF65-F5344CB8AC3E}">
        <p14:creationId xmlns:p14="http://schemas.microsoft.com/office/powerpoint/2010/main" val="1954947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37</a:t>
            </a:fld>
            <a:endParaRPr lang="en-US" dirty="0"/>
          </a:p>
        </p:txBody>
      </p:sp>
      <p:sp>
        <p:nvSpPr>
          <p:cNvPr id="7" name="Titre 1"/>
          <p:cNvSpPr>
            <a:spLocks noGrp="1"/>
          </p:cNvSpPr>
          <p:nvPr>
            <p:ph type="title"/>
          </p:nvPr>
        </p:nvSpPr>
        <p:spPr>
          <a:xfrm>
            <a:off x="726831" y="377669"/>
            <a:ext cx="8417169" cy="1605977"/>
          </a:xfrm>
        </p:spPr>
        <p:txBody>
          <a:bodyPr/>
          <a:lstStyle/>
          <a:p>
            <a:pPr algn="just"/>
            <a:r>
              <a:rPr lang="fr-FR" dirty="0" smtClean="0"/>
              <a:t>La majoration de pension pour trois enfants et plus : les hommes perçoivent des montants de majoration plus élevés</a:t>
            </a:r>
            <a:endParaRPr lang="fr-FR" dirty="0"/>
          </a:p>
        </p:txBody>
      </p:sp>
      <p:sp>
        <p:nvSpPr>
          <p:cNvPr id="9" name="Espace réservé du contenu 1"/>
          <p:cNvSpPr txBox="1">
            <a:spLocks/>
          </p:cNvSpPr>
          <p:nvPr/>
        </p:nvSpPr>
        <p:spPr>
          <a:xfrm>
            <a:off x="604082" y="1968050"/>
            <a:ext cx="7935836"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Montant moyen perçu à 68 ans relatif au SMPT au titre de la majoration de pension pour trois enfants et plus, par génération et sexe</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0" name="Espace réservé du contenu 1"/>
          <p:cNvSpPr txBox="1">
            <a:spLocks/>
          </p:cNvSpPr>
          <p:nvPr/>
        </p:nvSpPr>
        <p:spPr>
          <a:xfrm>
            <a:off x="604083" y="6091089"/>
            <a:ext cx="7194768"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200" i="1" dirty="0" smtClean="0">
                <a:latin typeface="Calibri" pitchFamily="34" charset="0"/>
                <a:cs typeface="Arial" charset="0"/>
                <a:sym typeface="Wingdings" panose="05000000000000000000" pitchFamily="2" charset="2"/>
              </a:rPr>
              <a:t>Champ : ensemble des retraités de droit direct bénéficiant du dispositif</a:t>
            </a:r>
          </a:p>
          <a:p>
            <a:pPr marL="0" indent="0" algn="just">
              <a:spcBef>
                <a:spcPct val="0"/>
              </a:spcBef>
              <a:buNone/>
            </a:pPr>
            <a:r>
              <a:rPr lang="fr-FR" sz="1200" i="1" dirty="0" smtClean="0">
                <a:latin typeface="Calibri" pitchFamily="34" charset="0"/>
                <a:cs typeface="Arial" charset="0"/>
                <a:sym typeface="Wingdings" panose="05000000000000000000" pitchFamily="2" charset="2"/>
              </a:rPr>
              <a:t>Source : DRESS, EIR 2016</a:t>
            </a:r>
            <a:endParaRPr lang="fr-FR" sz="1200" i="1" dirty="0">
              <a:latin typeface="Calibri" pitchFamily="34" charset="0"/>
              <a:cs typeface="Arial" charset="0"/>
              <a:sym typeface="Wingdings" panose="05000000000000000000" pitchFamily="2" charset="2"/>
            </a:endParaRPr>
          </a:p>
        </p:txBody>
      </p:sp>
      <p:pic>
        <p:nvPicPr>
          <p:cNvPr id="2" name="Image 1"/>
          <p:cNvPicPr>
            <a:picLocks noChangeAspect="1"/>
          </p:cNvPicPr>
          <p:nvPr/>
        </p:nvPicPr>
        <p:blipFill>
          <a:blip r:embed="rId3"/>
          <a:stretch>
            <a:fillRect/>
          </a:stretch>
        </p:blipFill>
        <p:spPr>
          <a:xfrm>
            <a:off x="604082" y="2501844"/>
            <a:ext cx="7935836" cy="3614400"/>
          </a:xfrm>
          <a:prstGeom prst="rect">
            <a:avLst/>
          </a:prstGeom>
        </p:spPr>
      </p:pic>
    </p:spTree>
    <p:extLst>
      <p:ext uri="{BB962C8B-B14F-4D97-AF65-F5344CB8AC3E}">
        <p14:creationId xmlns:p14="http://schemas.microsoft.com/office/powerpoint/2010/main" val="377049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départs anticipés pour trois enfants à plus</a:t>
            </a:r>
            <a:endParaRPr lang="fr-FR" dirty="0"/>
          </a:p>
        </p:txBody>
      </p:sp>
      <p:sp>
        <p:nvSpPr>
          <p:cNvPr id="3" name="Espace réservé du texte 2"/>
          <p:cNvSpPr>
            <a:spLocks noGrp="1"/>
          </p:cNvSpPr>
          <p:nvPr>
            <p:ph type="body" idx="1"/>
          </p:nvPr>
        </p:nvSpPr>
        <p:spPr>
          <a:xfrm>
            <a:off x="517585" y="1686464"/>
            <a:ext cx="8229600" cy="4525963"/>
          </a:xfrm>
        </p:spPr>
        <p:txBody>
          <a:bodyPr/>
          <a:lstStyle/>
          <a:p>
            <a:r>
              <a:rPr lang="fr-FR" sz="2400" dirty="0" smtClean="0">
                <a:solidFill>
                  <a:srgbClr val="00368B"/>
                </a:solidFill>
              </a:rPr>
              <a:t>Dispositif existant dans les régimes des </a:t>
            </a:r>
            <a:r>
              <a:rPr lang="fr-FR" sz="2400" dirty="0">
                <a:solidFill>
                  <a:srgbClr val="00368B"/>
                </a:solidFill>
              </a:rPr>
              <a:t>fonctionnaires et </a:t>
            </a:r>
            <a:r>
              <a:rPr lang="fr-FR" sz="2400" dirty="0" smtClean="0">
                <a:solidFill>
                  <a:srgbClr val="00368B"/>
                </a:solidFill>
              </a:rPr>
              <a:t>les autres </a:t>
            </a:r>
            <a:r>
              <a:rPr lang="fr-FR" sz="2400" dirty="0">
                <a:solidFill>
                  <a:srgbClr val="00368B"/>
                </a:solidFill>
              </a:rPr>
              <a:t>régimes </a:t>
            </a:r>
            <a:r>
              <a:rPr lang="fr-FR" sz="2400" dirty="0" smtClean="0">
                <a:solidFill>
                  <a:srgbClr val="00368B"/>
                </a:solidFill>
              </a:rPr>
              <a:t>spéciaux</a:t>
            </a:r>
            <a:r>
              <a:rPr lang="fr-FR" sz="2400" dirty="0">
                <a:solidFill>
                  <a:srgbClr val="00368B"/>
                </a:solidFill>
              </a:rPr>
              <a:t>.</a:t>
            </a:r>
            <a:endParaRPr lang="fr-FR" sz="2400" dirty="0" smtClean="0">
              <a:solidFill>
                <a:srgbClr val="00368B"/>
              </a:solidFill>
            </a:endParaRPr>
          </a:p>
          <a:p>
            <a:r>
              <a:rPr lang="fr-FR" sz="2400" dirty="0" smtClean="0">
                <a:solidFill>
                  <a:srgbClr val="00368B"/>
                </a:solidFill>
              </a:rPr>
              <a:t>Permettait aux </a:t>
            </a:r>
            <a:r>
              <a:rPr lang="fr-FR" sz="2400" dirty="0">
                <a:solidFill>
                  <a:srgbClr val="00368B"/>
                </a:solidFill>
              </a:rPr>
              <a:t>assurés parents de trois </a:t>
            </a:r>
            <a:r>
              <a:rPr lang="fr-FR" sz="2400" dirty="0" smtClean="0">
                <a:solidFill>
                  <a:srgbClr val="00368B"/>
                </a:solidFill>
              </a:rPr>
              <a:t>enfants et plus de bénéficier </a:t>
            </a:r>
            <a:r>
              <a:rPr lang="fr-FR" sz="2400" dirty="0">
                <a:solidFill>
                  <a:srgbClr val="00368B"/>
                </a:solidFill>
              </a:rPr>
              <a:t>d’une liquidation immédiate de leur pension de retraite à tout âge lorsqu’ils avaient accompli au moins 15 ans de service dans </a:t>
            </a:r>
            <a:r>
              <a:rPr lang="fr-FR" sz="2400" dirty="0" smtClean="0">
                <a:solidFill>
                  <a:srgbClr val="00368B"/>
                </a:solidFill>
              </a:rPr>
              <a:t>le </a:t>
            </a:r>
            <a:r>
              <a:rPr lang="fr-FR" sz="2400" dirty="0">
                <a:solidFill>
                  <a:srgbClr val="00368B"/>
                </a:solidFill>
              </a:rPr>
              <a:t>régime spécial et qu’ils avaient interrompu ou réduit leur activité pour chacun de leurs enfants. </a:t>
            </a:r>
          </a:p>
          <a:p>
            <a:r>
              <a:rPr lang="fr-FR" sz="2400" dirty="0" smtClean="0">
                <a:solidFill>
                  <a:srgbClr val="00368B"/>
                </a:solidFill>
              </a:rPr>
              <a:t>Fermé en 2012 (réforme de 2010). Néanmoins les parents remplissant les </a:t>
            </a:r>
            <a:r>
              <a:rPr lang="fr-FR" sz="2400" dirty="0">
                <a:solidFill>
                  <a:srgbClr val="00368B"/>
                </a:solidFill>
              </a:rPr>
              <a:t>conditions et les parents d’un enfant invalide </a:t>
            </a:r>
            <a:r>
              <a:rPr lang="fr-FR" sz="2400" dirty="0" smtClean="0">
                <a:solidFill>
                  <a:srgbClr val="00368B"/>
                </a:solidFill>
              </a:rPr>
              <a:t>continuent à pouvoir ouvrir ce droit.</a:t>
            </a:r>
            <a:endParaRPr lang="fr-FR" sz="2400" dirty="0">
              <a:solidFill>
                <a:srgbClr val="00368B"/>
              </a:solidFill>
            </a:endParaRPr>
          </a:p>
        </p:txBody>
      </p:sp>
      <p:sp>
        <p:nvSpPr>
          <p:cNvPr id="4"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38</a:t>
            </a:fld>
            <a:endParaRPr lang="en-US" dirty="0"/>
          </a:p>
        </p:txBody>
      </p:sp>
    </p:spTree>
    <p:extLst>
      <p:ext uri="{BB962C8B-B14F-4D97-AF65-F5344CB8AC3E}">
        <p14:creationId xmlns:p14="http://schemas.microsoft.com/office/powerpoint/2010/main" val="372628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39</a:t>
            </a:fld>
            <a:endParaRPr lang="en-US" dirty="0"/>
          </a:p>
        </p:txBody>
      </p:sp>
      <p:sp>
        <p:nvSpPr>
          <p:cNvPr id="7" name="Titre 1"/>
          <p:cNvSpPr>
            <a:spLocks noGrp="1"/>
          </p:cNvSpPr>
          <p:nvPr>
            <p:ph type="title"/>
          </p:nvPr>
        </p:nvSpPr>
        <p:spPr>
          <a:xfrm>
            <a:off x="726832" y="609685"/>
            <a:ext cx="8097992" cy="727075"/>
          </a:xfrm>
        </p:spPr>
        <p:txBody>
          <a:bodyPr/>
          <a:lstStyle/>
          <a:p>
            <a:pPr algn="just"/>
            <a:r>
              <a:rPr lang="fr-FR" dirty="0" smtClean="0"/>
              <a:t>Les départs anticipés pour trois enfants : essentiellement des femmes</a:t>
            </a:r>
            <a:endParaRPr lang="fr-FR" dirty="0"/>
          </a:p>
        </p:txBody>
      </p:sp>
      <p:sp>
        <p:nvSpPr>
          <p:cNvPr id="11" name="Espace réservé du contenu 1"/>
          <p:cNvSpPr txBox="1">
            <a:spLocks/>
          </p:cNvSpPr>
          <p:nvPr/>
        </p:nvSpPr>
        <p:spPr>
          <a:xfrm>
            <a:off x="317790" y="5217310"/>
            <a:ext cx="4254210"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retraités de droit direct </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DRESS, EIR 2016</a:t>
            </a:r>
            <a:endParaRPr lang="fr-FR" sz="1000" i="1" dirty="0">
              <a:latin typeface="Calibri" pitchFamily="34" charset="0"/>
              <a:cs typeface="Arial" charset="0"/>
              <a:sym typeface="Wingdings" panose="05000000000000000000" pitchFamily="2" charset="2"/>
            </a:endParaRPr>
          </a:p>
        </p:txBody>
      </p:sp>
      <p:pic>
        <p:nvPicPr>
          <p:cNvPr id="4" name="Image 3"/>
          <p:cNvPicPr>
            <a:picLocks noChangeAspect="1"/>
          </p:cNvPicPr>
          <p:nvPr/>
        </p:nvPicPr>
        <p:blipFill>
          <a:blip r:embed="rId3"/>
          <a:stretch>
            <a:fillRect/>
          </a:stretch>
        </p:blipFill>
        <p:spPr>
          <a:xfrm>
            <a:off x="293543" y="2624136"/>
            <a:ext cx="8362800" cy="2569038"/>
          </a:xfrm>
          <a:prstGeom prst="rect">
            <a:avLst/>
          </a:prstGeom>
        </p:spPr>
      </p:pic>
      <p:sp>
        <p:nvSpPr>
          <p:cNvPr id="9" name="Espace réservé du contenu 1"/>
          <p:cNvSpPr txBox="1">
            <a:spLocks/>
          </p:cNvSpPr>
          <p:nvPr/>
        </p:nvSpPr>
        <p:spPr>
          <a:xfrm>
            <a:off x="293542" y="2041052"/>
            <a:ext cx="4787415" cy="558948"/>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a:solidFill>
                  <a:schemeClr val="tx1">
                    <a:lumMod val="65000"/>
                    <a:lumOff val="35000"/>
                  </a:schemeClr>
                </a:solidFill>
                <a:latin typeface="Calibri" pitchFamily="34" charset="0"/>
                <a:cs typeface="Arial" charset="0"/>
                <a:sym typeface="Wingdings" panose="05000000000000000000" pitchFamily="2" charset="2"/>
              </a:rPr>
              <a:t>Part des bénéficiaires des départs anticipés </a:t>
            </a: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pour           </a:t>
            </a:r>
            <a:r>
              <a:rPr lang="fr-FR" sz="1600" b="1" dirty="0">
                <a:solidFill>
                  <a:schemeClr val="tx1">
                    <a:lumMod val="65000"/>
                    <a:lumOff val="35000"/>
                  </a:schemeClr>
                </a:solidFill>
                <a:latin typeface="Calibri" pitchFamily="34" charset="0"/>
                <a:cs typeface="Arial" charset="0"/>
                <a:sym typeface="Wingdings" panose="05000000000000000000" pitchFamily="2" charset="2"/>
              </a:rPr>
              <a:t>3 enfants</a:t>
            </a:r>
          </a:p>
        </p:txBody>
      </p:sp>
      <p:sp>
        <p:nvSpPr>
          <p:cNvPr id="12" name="Espace réservé du contenu 1"/>
          <p:cNvSpPr txBox="1">
            <a:spLocks/>
          </p:cNvSpPr>
          <p:nvPr/>
        </p:nvSpPr>
        <p:spPr>
          <a:xfrm>
            <a:off x="5080958" y="2041052"/>
            <a:ext cx="3575385" cy="558948"/>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Âge moyen de départ - femmes</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Tree>
    <p:extLst>
      <p:ext uri="{BB962C8B-B14F-4D97-AF65-F5344CB8AC3E}">
        <p14:creationId xmlns:p14="http://schemas.microsoft.com/office/powerpoint/2010/main" val="3984338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1652" y="508000"/>
            <a:ext cx="7867291" cy="6125713"/>
          </a:xfrm>
        </p:spPr>
        <p:txBody>
          <a:bodyPr/>
          <a:lstStyle/>
          <a:p>
            <a:r>
              <a:rPr lang="fr-FR" dirty="0"/>
              <a:t>Le contexte </a:t>
            </a:r>
            <a:r>
              <a:rPr lang="fr-FR" dirty="0" smtClean="0"/>
              <a:t>sociodémographique</a:t>
            </a:r>
            <a:br>
              <a:rPr lang="fr-FR" dirty="0" smtClean="0"/>
            </a:br>
            <a:r>
              <a:rPr lang="fr-FR" sz="2400" b="0" dirty="0" smtClean="0"/>
              <a:t>Des trajectoires conjugales plus complexes, moins souvent centrées sur le mariage, et une fécondité en baisse</a:t>
            </a:r>
            <a:r>
              <a:rPr lang="fr-FR" dirty="0"/>
              <a:t/>
            </a:r>
            <a:br>
              <a:rPr lang="fr-FR" dirty="0"/>
            </a:br>
            <a:endParaRPr lang="fr-FR" dirty="0"/>
          </a:p>
        </p:txBody>
      </p:sp>
      <p:sp>
        <p:nvSpPr>
          <p:cNvPr id="3"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a:t>
            </a:fld>
            <a:endParaRPr lang="en-US" dirty="0"/>
          </a:p>
        </p:txBody>
      </p:sp>
    </p:spTree>
    <p:extLst>
      <p:ext uri="{BB962C8B-B14F-4D97-AF65-F5344CB8AC3E}">
        <p14:creationId xmlns:p14="http://schemas.microsoft.com/office/powerpoint/2010/main" val="386571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40</a:t>
            </a:fld>
            <a:endParaRPr lang="en-US" dirty="0"/>
          </a:p>
        </p:txBody>
      </p:sp>
      <p:sp>
        <p:nvSpPr>
          <p:cNvPr id="7" name="Titre 1"/>
          <p:cNvSpPr>
            <a:spLocks noGrp="1"/>
          </p:cNvSpPr>
          <p:nvPr>
            <p:ph type="title"/>
          </p:nvPr>
        </p:nvSpPr>
        <p:spPr>
          <a:xfrm>
            <a:off x="726831" y="832423"/>
            <a:ext cx="8089365" cy="727075"/>
          </a:xfrm>
        </p:spPr>
        <p:txBody>
          <a:bodyPr/>
          <a:lstStyle/>
          <a:p>
            <a:pPr algn="just"/>
            <a:r>
              <a:rPr lang="fr-FR" dirty="0" smtClean="0"/>
              <a:t>Les départs anticipés pour trois enfants : plus importants à la fonction publique territoriale et hospitalière</a:t>
            </a:r>
            <a:endParaRPr lang="fr-FR" dirty="0"/>
          </a:p>
        </p:txBody>
      </p:sp>
      <p:sp>
        <p:nvSpPr>
          <p:cNvPr id="9" name="Espace réservé du contenu 1"/>
          <p:cNvSpPr txBox="1">
            <a:spLocks/>
          </p:cNvSpPr>
          <p:nvPr/>
        </p:nvSpPr>
        <p:spPr>
          <a:xfrm>
            <a:off x="498260" y="1972259"/>
            <a:ext cx="8417170"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a:solidFill>
                  <a:schemeClr val="tx1">
                    <a:lumMod val="65000"/>
                    <a:lumOff val="35000"/>
                  </a:schemeClr>
                </a:solidFill>
                <a:latin typeface="Calibri" pitchFamily="34" charset="0"/>
                <a:cs typeface="Arial" charset="0"/>
                <a:sym typeface="Wingdings" panose="05000000000000000000" pitchFamily="2" charset="2"/>
              </a:rPr>
              <a:t>Part </a:t>
            </a: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bénéficiaires des départs anticipés pour 3 enfants et âge moyen de départ,</a:t>
            </a:r>
          </a:p>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par génération et par régime</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0" name="Espace réservé du contenu 1"/>
          <p:cNvSpPr txBox="1">
            <a:spLocks/>
          </p:cNvSpPr>
          <p:nvPr/>
        </p:nvSpPr>
        <p:spPr>
          <a:xfrm>
            <a:off x="498260" y="2528988"/>
            <a:ext cx="4142751"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CNRACL</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1" name="Espace réservé du contenu 1"/>
          <p:cNvSpPr txBox="1">
            <a:spLocks/>
          </p:cNvSpPr>
          <p:nvPr/>
        </p:nvSpPr>
        <p:spPr>
          <a:xfrm>
            <a:off x="4770408" y="2528988"/>
            <a:ext cx="4145022"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SRE</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2" name="Espace réservé du contenu 1"/>
          <p:cNvSpPr txBox="1">
            <a:spLocks/>
          </p:cNvSpPr>
          <p:nvPr/>
        </p:nvSpPr>
        <p:spPr>
          <a:xfrm>
            <a:off x="479978" y="6250518"/>
            <a:ext cx="4254210"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retraités de droit direct </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CNRACL, Canopée ; SRE, Pablo</a:t>
            </a:r>
            <a:endParaRPr lang="fr-FR" sz="1000" i="1" dirty="0">
              <a:latin typeface="Calibri" pitchFamily="34" charset="0"/>
              <a:cs typeface="Arial" charset="0"/>
              <a:sym typeface="Wingdings" panose="05000000000000000000" pitchFamily="2" charset="2"/>
            </a:endParaRPr>
          </a:p>
        </p:txBody>
      </p:sp>
      <p:pic>
        <p:nvPicPr>
          <p:cNvPr id="3" name="Image 2"/>
          <p:cNvPicPr>
            <a:picLocks noChangeAspect="1"/>
          </p:cNvPicPr>
          <p:nvPr/>
        </p:nvPicPr>
        <p:blipFill>
          <a:blip r:embed="rId3"/>
          <a:stretch>
            <a:fillRect/>
          </a:stretch>
        </p:blipFill>
        <p:spPr>
          <a:xfrm>
            <a:off x="498261" y="2820522"/>
            <a:ext cx="8417169" cy="3429996"/>
          </a:xfrm>
          <a:prstGeom prst="rect">
            <a:avLst/>
          </a:prstGeom>
        </p:spPr>
      </p:pic>
    </p:spTree>
    <p:extLst>
      <p:ext uri="{BB962C8B-B14F-4D97-AF65-F5344CB8AC3E}">
        <p14:creationId xmlns:p14="http://schemas.microsoft.com/office/powerpoint/2010/main" val="146259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730042" y="567075"/>
            <a:ext cx="7893828" cy="676125"/>
          </a:xfrm>
        </p:spPr>
        <p:txBody>
          <a:bodyPr>
            <a:noAutofit/>
          </a:bodyPr>
          <a:lstStyle/>
          <a:p>
            <a:r>
              <a:rPr lang="fr-FR" dirty="0" smtClean="0"/>
              <a:t>La réforme </a:t>
            </a:r>
            <a:r>
              <a:rPr lang="fr-FR" smtClean="0"/>
              <a:t>de 2023 </a:t>
            </a:r>
            <a:r>
              <a:rPr lang="fr-FR" dirty="0" smtClean="0"/>
              <a:t>met en place une nouvelle majoration de pension liée au bénéfice de la MDA</a:t>
            </a:r>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41</a:t>
            </a:fld>
            <a:endParaRPr lang="fr-FR" b="1" dirty="0">
              <a:solidFill>
                <a:schemeClr val="bg1"/>
              </a:solidFill>
            </a:endParaRPr>
          </a:p>
        </p:txBody>
      </p:sp>
      <p:sp>
        <p:nvSpPr>
          <p:cNvPr id="3" name="Espace réservé du contenu 2"/>
          <p:cNvSpPr>
            <a:spLocks noGrp="1"/>
          </p:cNvSpPr>
          <p:nvPr>
            <p:ph idx="1"/>
          </p:nvPr>
        </p:nvSpPr>
        <p:spPr>
          <a:xfrm>
            <a:off x="501261" y="1509622"/>
            <a:ext cx="8141478" cy="4984870"/>
          </a:xfrm>
        </p:spPr>
        <p:txBody>
          <a:bodyPr>
            <a:noAutofit/>
          </a:bodyPr>
          <a:lstStyle/>
          <a:p>
            <a:pPr algn="just"/>
            <a:endParaRPr lang="fr-FR" sz="2000" dirty="0" smtClean="0"/>
          </a:p>
          <a:p>
            <a:pPr algn="just"/>
            <a:r>
              <a:rPr lang="fr-FR" sz="2000" dirty="0" smtClean="0"/>
              <a:t>Les assurés qui ont bénéficié d’au moins 1 trimestre de MDA peuvent bénéficier </a:t>
            </a:r>
            <a:r>
              <a:rPr lang="fr-FR" sz="2000" b="1" dirty="0" smtClean="0"/>
              <a:t>d’une majoration de pension « de fin de carrière »</a:t>
            </a:r>
            <a:r>
              <a:rPr lang="fr-FR" sz="2000" dirty="0" smtClean="0"/>
              <a:t>, qui se traduit par une majoration de pension de 1,25 % par trimestre dans la limite de 5 %</a:t>
            </a:r>
          </a:p>
          <a:p>
            <a:pPr algn="just"/>
            <a:r>
              <a:rPr lang="fr-FR" sz="2000" dirty="0" smtClean="0"/>
              <a:t>Cette majoration est ouverte à partir de 63 ans pour les assurés qui ont atteint la durée d’assurance nécessaire pour le taux plein à cet âge et sous réserve qu’ils continuent à travailler</a:t>
            </a:r>
          </a:p>
          <a:p>
            <a:pPr algn="just"/>
            <a:r>
              <a:rPr lang="fr-FR" sz="2000" dirty="0" smtClean="0"/>
              <a:t>Elle peut venir d’ajouter à la majoration de pension pour 3 enfants et plus et à la surcote</a:t>
            </a:r>
          </a:p>
          <a:p>
            <a:pPr algn="just"/>
            <a:endParaRPr lang="fr-FR" sz="2000" dirty="0" smtClean="0"/>
          </a:p>
          <a:p>
            <a:pPr algn="just"/>
            <a:endParaRPr lang="fr-FR" sz="2000" dirty="0" smtClean="0"/>
          </a:p>
          <a:p>
            <a:pPr marL="64294" indent="0" algn="just">
              <a:buNone/>
            </a:pPr>
            <a:endParaRPr lang="fr-FR" sz="2000" dirty="0" smtClean="0"/>
          </a:p>
          <a:p>
            <a:pPr algn="just"/>
            <a:endParaRPr lang="fr-FR" sz="2000" dirty="0" smtClean="0"/>
          </a:p>
        </p:txBody>
      </p:sp>
    </p:spTree>
    <p:extLst>
      <p:ext uri="{BB962C8B-B14F-4D97-AF65-F5344CB8AC3E}">
        <p14:creationId xmlns:p14="http://schemas.microsoft.com/office/powerpoint/2010/main" val="588345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42</a:t>
            </a:fld>
            <a:endParaRPr lang="en-US" dirty="0"/>
          </a:p>
        </p:txBody>
      </p:sp>
      <p:sp>
        <p:nvSpPr>
          <p:cNvPr id="7" name="Titre 1"/>
          <p:cNvSpPr>
            <a:spLocks noGrp="1"/>
          </p:cNvSpPr>
          <p:nvPr>
            <p:ph type="title"/>
          </p:nvPr>
        </p:nvSpPr>
        <p:spPr>
          <a:xfrm>
            <a:off x="726831" y="727523"/>
            <a:ext cx="8417169" cy="727075"/>
          </a:xfrm>
        </p:spPr>
        <p:txBody>
          <a:bodyPr/>
          <a:lstStyle/>
          <a:p>
            <a:r>
              <a:rPr lang="fr-FR" dirty="0" smtClean="0"/>
              <a:t>La nouvelle majoration de pension liée à la MDA (réforme de 2023) bénéficiera plus aux assurés du régime général</a:t>
            </a:r>
            <a:endParaRPr lang="fr-FR" dirty="0"/>
          </a:p>
        </p:txBody>
      </p:sp>
      <p:sp>
        <p:nvSpPr>
          <p:cNvPr id="9" name="Espace réservé du contenu 1"/>
          <p:cNvSpPr txBox="1">
            <a:spLocks/>
          </p:cNvSpPr>
          <p:nvPr/>
        </p:nvSpPr>
        <p:spPr>
          <a:xfrm>
            <a:off x="600317" y="1734072"/>
            <a:ext cx="7943366"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Part des femmes bénéficiaires de la majoration de pension liée à la MDA,</a:t>
            </a:r>
          </a:p>
          <a:p>
            <a:pPr marL="0" indent="0" algn="ctr">
              <a:spcBef>
                <a:spcPct val="0"/>
              </a:spcBef>
              <a:buNone/>
            </a:pPr>
            <a:r>
              <a:rPr lang="fr-FR" sz="1600" b="1" dirty="0" smtClean="0">
                <a:solidFill>
                  <a:schemeClr val="tx1">
                    <a:lumMod val="65000"/>
                    <a:lumOff val="35000"/>
                  </a:schemeClr>
                </a:solidFill>
                <a:latin typeface="Calibri" pitchFamily="34" charset="0"/>
                <a:cs typeface="Arial" charset="0"/>
                <a:sym typeface="Wingdings" panose="05000000000000000000" pitchFamily="2" charset="2"/>
              </a:rPr>
              <a:t>par génération et régime</a:t>
            </a:r>
            <a:endParaRPr lang="fr-FR" sz="1600" b="1" dirty="0">
              <a:solidFill>
                <a:schemeClr val="tx1">
                  <a:lumMod val="65000"/>
                  <a:lumOff val="35000"/>
                </a:schemeClr>
              </a:solidFill>
              <a:latin typeface="Calibri" pitchFamily="34" charset="0"/>
              <a:cs typeface="Arial" charset="0"/>
              <a:sym typeface="Wingdings" panose="05000000000000000000" pitchFamily="2" charset="2"/>
            </a:endParaRPr>
          </a:p>
        </p:txBody>
      </p:sp>
      <p:sp>
        <p:nvSpPr>
          <p:cNvPr id="10" name="Espace réservé du contenu 1"/>
          <p:cNvSpPr txBox="1">
            <a:spLocks/>
          </p:cNvSpPr>
          <p:nvPr/>
        </p:nvSpPr>
        <p:spPr>
          <a:xfrm>
            <a:off x="600317" y="5942364"/>
            <a:ext cx="5152065" cy="55894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0"/>
              </a:spcBef>
              <a:buNone/>
            </a:pPr>
            <a:r>
              <a:rPr lang="fr-FR" sz="1000" i="1" dirty="0" smtClean="0">
                <a:latin typeface="Calibri" pitchFamily="34" charset="0"/>
                <a:cs typeface="Arial" charset="0"/>
                <a:sym typeface="Wingdings" panose="05000000000000000000" pitchFamily="2" charset="2"/>
              </a:rPr>
              <a:t>Champ : ensemble des retraitées de droit direct</a:t>
            </a:r>
          </a:p>
          <a:p>
            <a:pPr marL="0" indent="0" algn="just">
              <a:spcBef>
                <a:spcPct val="0"/>
              </a:spcBef>
              <a:buNone/>
            </a:pPr>
            <a:r>
              <a:rPr lang="fr-FR" sz="1000" i="1" dirty="0" smtClean="0">
                <a:latin typeface="Calibri" pitchFamily="34" charset="0"/>
                <a:cs typeface="Arial" charset="0"/>
                <a:sym typeface="Wingdings" panose="05000000000000000000" pitchFamily="2" charset="2"/>
              </a:rPr>
              <a:t>Source : </a:t>
            </a:r>
            <a:r>
              <a:rPr lang="fr-FR" sz="1000" i="1" dirty="0" err="1" smtClean="0">
                <a:latin typeface="Calibri" pitchFamily="34" charset="0"/>
                <a:cs typeface="Arial" charset="0"/>
                <a:sym typeface="Wingdings" panose="05000000000000000000" pitchFamily="2" charset="2"/>
              </a:rPr>
              <a:t>Cnav</a:t>
            </a:r>
            <a:r>
              <a:rPr lang="fr-FR" sz="1000" i="1" dirty="0" smtClean="0">
                <a:latin typeface="Calibri" pitchFamily="34" charset="0"/>
                <a:cs typeface="Arial" charset="0"/>
                <a:sym typeface="Wingdings" panose="05000000000000000000" pitchFamily="2" charset="2"/>
              </a:rPr>
              <a:t>, modèle Prisme ; SRE, modèle Pablo ; CNRACL, modèle Canopée</a:t>
            </a:r>
            <a:endParaRPr lang="fr-FR" sz="1000" i="1" dirty="0">
              <a:latin typeface="Calibri" pitchFamily="34" charset="0"/>
              <a:cs typeface="Arial" charset="0"/>
              <a:sym typeface="Wingdings" panose="05000000000000000000" pitchFamily="2" charset="2"/>
            </a:endParaRPr>
          </a:p>
        </p:txBody>
      </p:sp>
      <p:pic>
        <p:nvPicPr>
          <p:cNvPr id="2" name="Image 1"/>
          <p:cNvPicPr>
            <a:picLocks noChangeAspect="1"/>
          </p:cNvPicPr>
          <p:nvPr/>
        </p:nvPicPr>
        <p:blipFill>
          <a:blip r:embed="rId3"/>
          <a:stretch>
            <a:fillRect/>
          </a:stretch>
        </p:blipFill>
        <p:spPr>
          <a:xfrm>
            <a:off x="600317" y="2293020"/>
            <a:ext cx="7943366" cy="3614400"/>
          </a:xfrm>
          <a:prstGeom prst="rect">
            <a:avLst/>
          </a:prstGeom>
        </p:spPr>
      </p:pic>
    </p:spTree>
    <p:extLst>
      <p:ext uri="{BB962C8B-B14F-4D97-AF65-F5344CB8AC3E}">
        <p14:creationId xmlns:p14="http://schemas.microsoft.com/office/powerpoint/2010/main" val="2085268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droits familiaux engendrent des redistributions des hommes vers les femmes</a:t>
            </a:r>
            <a:endParaRPr lang="fr-FR" dirty="0"/>
          </a:p>
        </p:txBody>
      </p:sp>
      <p:sp>
        <p:nvSpPr>
          <p:cNvPr id="5" name="Rectangle 4"/>
          <p:cNvSpPr/>
          <p:nvPr/>
        </p:nvSpPr>
        <p:spPr>
          <a:xfrm>
            <a:off x="628527" y="1573694"/>
            <a:ext cx="8076727" cy="584775"/>
          </a:xfrm>
          <a:prstGeom prst="rect">
            <a:avLst/>
          </a:prstGeom>
        </p:spPr>
        <p:txBody>
          <a:bodyPr wrap="square">
            <a:spAutoFit/>
          </a:bodyPr>
          <a:lstStyle/>
          <a:p>
            <a:pPr algn="ctr"/>
            <a:r>
              <a:rPr lang="fr-FR" sz="1600" b="1" dirty="0" smtClean="0">
                <a:solidFill>
                  <a:schemeClr val="tx1">
                    <a:lumMod val="65000"/>
                    <a:lumOff val="35000"/>
                  </a:schemeClr>
                </a:solidFill>
                <a:latin typeface="+mn-lt"/>
                <a:ea typeface="Calibri" panose="020F0502020204030204" pitchFamily="34" charset="0"/>
              </a:rPr>
              <a:t>Taux de rendement interne avec la prise en compte des </a:t>
            </a:r>
            <a:r>
              <a:rPr lang="fr-FR" sz="1600" b="1" dirty="0">
                <a:solidFill>
                  <a:schemeClr val="tx1">
                    <a:lumMod val="65000"/>
                    <a:lumOff val="35000"/>
                  </a:schemeClr>
                </a:solidFill>
                <a:latin typeface="+mn-lt"/>
                <a:ea typeface="Calibri" panose="020F0502020204030204" pitchFamily="34" charset="0"/>
              </a:rPr>
              <a:t>droits </a:t>
            </a:r>
            <a:r>
              <a:rPr lang="fr-FR" sz="1600" b="1" dirty="0" smtClean="0">
                <a:solidFill>
                  <a:schemeClr val="tx1">
                    <a:lumMod val="65000"/>
                    <a:lumOff val="35000"/>
                  </a:schemeClr>
                </a:solidFill>
                <a:latin typeface="+mn-lt"/>
                <a:ea typeface="Calibri" panose="020F0502020204030204" pitchFamily="34" charset="0"/>
              </a:rPr>
              <a:t>familiaux pour deux cas types de </a:t>
            </a:r>
            <a:r>
              <a:rPr lang="fr-FR" sz="1600" b="1" dirty="0" err="1" smtClean="0">
                <a:solidFill>
                  <a:schemeClr val="tx1">
                    <a:lumMod val="65000"/>
                    <a:lumOff val="35000"/>
                  </a:schemeClr>
                </a:solidFill>
                <a:latin typeface="+mn-lt"/>
                <a:ea typeface="Calibri" panose="020F0502020204030204" pitchFamily="34" charset="0"/>
              </a:rPr>
              <a:t>non-cadres</a:t>
            </a:r>
            <a:r>
              <a:rPr lang="fr-FR" sz="1600" b="1" dirty="0" smtClean="0">
                <a:solidFill>
                  <a:schemeClr val="tx1">
                    <a:lumMod val="65000"/>
                    <a:lumOff val="35000"/>
                  </a:schemeClr>
                </a:solidFill>
                <a:latin typeface="+mn-lt"/>
                <a:ea typeface="Calibri" panose="020F0502020204030204" pitchFamily="34" charset="0"/>
              </a:rPr>
              <a:t> (femme et homme)</a:t>
            </a:r>
            <a:endParaRPr lang="fr-FR" sz="1600" dirty="0">
              <a:solidFill>
                <a:schemeClr val="tx1">
                  <a:lumMod val="65000"/>
                  <a:lumOff val="35000"/>
                </a:schemeClr>
              </a:solidFill>
              <a:latin typeface="+mn-lt"/>
            </a:endParaRPr>
          </a:p>
        </p:txBody>
      </p:sp>
      <p:sp>
        <p:nvSpPr>
          <p:cNvPr id="6" name="Rectangle 5"/>
          <p:cNvSpPr/>
          <p:nvPr/>
        </p:nvSpPr>
        <p:spPr>
          <a:xfrm>
            <a:off x="565519" y="6127912"/>
            <a:ext cx="7196044" cy="461665"/>
          </a:xfrm>
          <a:prstGeom prst="rect">
            <a:avLst/>
          </a:prstGeom>
        </p:spPr>
        <p:txBody>
          <a:bodyPr wrap="square">
            <a:spAutoFit/>
          </a:bodyPr>
          <a:lstStyle/>
          <a:p>
            <a:r>
              <a:rPr lang="fr-FR" sz="1200" i="1" dirty="0" smtClean="0"/>
              <a:t>Note : actualisation des flux sur les prix</a:t>
            </a:r>
          </a:p>
          <a:p>
            <a:r>
              <a:rPr lang="fr-FR" sz="1200" i="1" dirty="0" smtClean="0"/>
              <a:t>Sources</a:t>
            </a:r>
            <a:r>
              <a:rPr lang="fr-FR" sz="1200" i="1" dirty="0"/>
              <a:t> : calculs </a:t>
            </a:r>
            <a:r>
              <a:rPr lang="fr-FR" sz="1200" i="1" dirty="0" smtClean="0"/>
              <a:t>SG-COR, scénario 1,0 % juin 2023</a:t>
            </a:r>
            <a:endParaRPr lang="fr-FR" sz="1200" i="1" dirty="0"/>
          </a:p>
        </p:txBody>
      </p:sp>
      <p:sp>
        <p:nvSpPr>
          <p:cNvPr id="7"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43</a:t>
            </a:fld>
            <a:endParaRPr lang="en-US" dirty="0"/>
          </a:p>
        </p:txBody>
      </p:sp>
      <p:pic>
        <p:nvPicPr>
          <p:cNvPr id="3" name="Image 2"/>
          <p:cNvPicPr>
            <a:picLocks noChangeAspect="1"/>
          </p:cNvPicPr>
          <p:nvPr/>
        </p:nvPicPr>
        <p:blipFill>
          <a:blip r:embed="rId2"/>
          <a:stretch>
            <a:fillRect/>
          </a:stretch>
        </p:blipFill>
        <p:spPr>
          <a:xfrm>
            <a:off x="628526" y="2158468"/>
            <a:ext cx="8084569" cy="3969443"/>
          </a:xfrm>
          <a:prstGeom prst="rect">
            <a:avLst/>
          </a:prstGeom>
        </p:spPr>
      </p:pic>
    </p:spTree>
    <p:extLst>
      <p:ext uri="{BB962C8B-B14F-4D97-AF65-F5344CB8AC3E}">
        <p14:creationId xmlns:p14="http://schemas.microsoft.com/office/powerpoint/2010/main" val="131131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758166"/>
            <a:ext cx="8027988" cy="727075"/>
          </a:xfrm>
        </p:spPr>
        <p:txBody>
          <a:bodyPr>
            <a:noAutofit/>
          </a:bodyPr>
          <a:lstStyle/>
          <a:p>
            <a:r>
              <a:rPr lang="fr-FR" dirty="0"/>
              <a:t>Dans tous les pays européens, il existe des dispositifs qui accordent des droits familiaux, l’éventail étant particulièrement large en France</a:t>
            </a:r>
          </a:p>
        </p:txBody>
      </p:sp>
      <p:sp>
        <p:nvSpPr>
          <p:cNvPr id="5" name="Espace réservé du contenu 4"/>
          <p:cNvSpPr>
            <a:spLocks noGrp="1"/>
          </p:cNvSpPr>
          <p:nvPr>
            <p:ph idx="1"/>
          </p:nvPr>
        </p:nvSpPr>
        <p:spPr>
          <a:xfrm>
            <a:off x="628650" y="2053087"/>
            <a:ext cx="7886700" cy="3668574"/>
          </a:xfrm>
        </p:spPr>
        <p:txBody>
          <a:bodyPr>
            <a:noAutofit/>
          </a:bodyPr>
          <a:lstStyle/>
          <a:p>
            <a:r>
              <a:rPr lang="fr-FR" sz="1900" dirty="0" smtClean="0">
                <a:solidFill>
                  <a:srgbClr val="00368B"/>
                </a:solidFill>
              </a:rPr>
              <a:t>Quelques rares pays </a:t>
            </a:r>
            <a:r>
              <a:rPr lang="fr-FR" sz="1900" dirty="0">
                <a:solidFill>
                  <a:srgbClr val="00368B"/>
                </a:solidFill>
              </a:rPr>
              <a:t>(République Tchèque</a:t>
            </a:r>
            <a:r>
              <a:rPr lang="fr-FR" sz="1900" dirty="0" smtClean="0">
                <a:solidFill>
                  <a:srgbClr val="00368B"/>
                </a:solidFill>
              </a:rPr>
              <a:t>, </a:t>
            </a:r>
            <a:r>
              <a:rPr lang="fr-FR" sz="1900" dirty="0">
                <a:solidFill>
                  <a:srgbClr val="00368B"/>
                </a:solidFill>
              </a:rPr>
              <a:t>Slovénie</a:t>
            </a:r>
            <a:r>
              <a:rPr lang="fr-FR" sz="1900" dirty="0" smtClean="0">
                <a:solidFill>
                  <a:srgbClr val="00368B"/>
                </a:solidFill>
              </a:rPr>
              <a:t>, </a:t>
            </a:r>
            <a:r>
              <a:rPr lang="fr-FR" sz="1900" dirty="0">
                <a:solidFill>
                  <a:srgbClr val="00368B"/>
                </a:solidFill>
              </a:rPr>
              <a:t>Slovaquie</a:t>
            </a:r>
            <a:r>
              <a:rPr lang="fr-FR" sz="1900" dirty="0" smtClean="0">
                <a:solidFill>
                  <a:srgbClr val="00368B"/>
                </a:solidFill>
              </a:rPr>
              <a:t>) font dépendre l’AOD du nombre d’enfants (réduction de l’ordre de 6 mois à 1 an par enfant) ou permettent le départ anticipé pour les parents de famille nombreuse (Estonie, Hongrie) </a:t>
            </a:r>
          </a:p>
          <a:p>
            <a:r>
              <a:rPr lang="fr-FR" sz="1900" dirty="0" smtClean="0">
                <a:solidFill>
                  <a:srgbClr val="00368B"/>
                </a:solidFill>
              </a:rPr>
              <a:t>Tous les pays accordent des majorations de durée d’assurance (MDA) en lien avec la maternité</a:t>
            </a:r>
          </a:p>
          <a:p>
            <a:r>
              <a:rPr lang="fr-FR" sz="1900" dirty="0" smtClean="0">
                <a:solidFill>
                  <a:srgbClr val="00368B"/>
                </a:solidFill>
              </a:rPr>
              <a:t>La plupart des pays accordent des MDA en lien avec la parentalité, en trimestres, en points ou en crédits portés aux comptes notionnels ; les dispositifs diffèrent selon que le parent interrompt ou non son activité, et selon l’âge de l’enfant ; les MDA en France sont particulièrement élevées</a:t>
            </a:r>
          </a:p>
          <a:p>
            <a:r>
              <a:rPr lang="fr-FR" sz="1900" dirty="0" smtClean="0">
                <a:solidFill>
                  <a:srgbClr val="00368B"/>
                </a:solidFill>
              </a:rPr>
              <a:t>La France est un des rares pays (avec l’Espagne et la Pologne) à accorder des bonifications de pension pour les parents de famille nombreuse</a:t>
            </a:r>
          </a:p>
        </p:txBody>
      </p:sp>
      <p:sp>
        <p:nvSpPr>
          <p:cNvPr id="4" name="Espace réservé du numéro de diapositive 3"/>
          <p:cNvSpPr>
            <a:spLocks noGrp="1"/>
          </p:cNvSpPr>
          <p:nvPr>
            <p:ph type="sldNum" sz="quarter" idx="4294967295"/>
          </p:nvPr>
        </p:nvSpPr>
        <p:spPr>
          <a:xfrm>
            <a:off x="3505200" y="6565900"/>
            <a:ext cx="2133600" cy="168275"/>
          </a:xfrm>
          <a:prstGeom prst="rect">
            <a:avLst/>
          </a:prstGeom>
        </p:spPr>
        <p:txBody>
          <a:bodyPr/>
          <a:lstStyle/>
          <a:p>
            <a:pPr algn="ctr">
              <a:defRPr/>
            </a:pPr>
            <a:fld id="{3C9F837A-1064-489C-8EF4-21EE41019901}" type="slidenum">
              <a:rPr lang="en-US" sz="1200" b="1" smtClean="0">
                <a:solidFill>
                  <a:schemeClr val="bg1"/>
                </a:solidFill>
              </a:rPr>
              <a:pPr algn="ctr">
                <a:defRPr/>
              </a:pPr>
              <a:t>44</a:t>
            </a:fld>
            <a:endParaRPr lang="en-US" sz="1200" b="1" dirty="0">
              <a:solidFill>
                <a:schemeClr val="bg1"/>
              </a:solidFill>
            </a:endParaRPr>
          </a:p>
        </p:txBody>
      </p:sp>
    </p:spTree>
    <p:extLst>
      <p:ext uri="{BB962C8B-B14F-4D97-AF65-F5344CB8AC3E}">
        <p14:creationId xmlns:p14="http://schemas.microsoft.com/office/powerpoint/2010/main" val="1247318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11" y="422694"/>
            <a:ext cx="9074989" cy="6211019"/>
          </a:xfrm>
        </p:spPr>
        <p:txBody>
          <a:bodyPr/>
          <a:lstStyle/>
          <a:p>
            <a:pPr algn="ctr"/>
            <a:r>
              <a:rPr lang="fr-FR" dirty="0" smtClean="0"/>
              <a:t>Tour de table</a:t>
            </a:r>
            <a:endParaRPr lang="fr-FR" dirty="0"/>
          </a:p>
        </p:txBody>
      </p:sp>
      <p:sp>
        <p:nvSpPr>
          <p:cNvPr id="3"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45</a:t>
            </a:fld>
            <a:endParaRPr lang="en-US" dirty="0"/>
          </a:p>
        </p:txBody>
      </p:sp>
      <p:pic>
        <p:nvPicPr>
          <p:cNvPr id="4" name="Picture 41" descr="réunion"/>
          <p:cNvPicPr>
            <a:picLocks noChangeAspect="1" noChangeArrowheads="1"/>
          </p:cNvPicPr>
          <p:nvPr/>
        </p:nvPicPr>
        <p:blipFill>
          <a:blip r:embed="rId2" cstate="print"/>
          <a:srcRect/>
          <a:stretch>
            <a:fillRect/>
          </a:stretch>
        </p:blipFill>
        <p:spPr bwMode="auto">
          <a:xfrm>
            <a:off x="5960551" y="3699712"/>
            <a:ext cx="1742837" cy="1742837"/>
          </a:xfrm>
          <a:prstGeom prst="rect">
            <a:avLst/>
          </a:prstGeom>
          <a:noFill/>
          <a:ln w="9525">
            <a:noFill/>
            <a:miter lim="800000"/>
            <a:headEnd/>
            <a:tailEnd/>
          </a:ln>
        </p:spPr>
      </p:pic>
    </p:spTree>
    <p:extLst>
      <p:ext uri="{BB962C8B-B14F-4D97-AF65-F5344CB8AC3E}">
        <p14:creationId xmlns:p14="http://schemas.microsoft.com/office/powerpoint/2010/main" val="2531627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11" y="508000"/>
            <a:ext cx="9074989" cy="6125713"/>
          </a:xfrm>
        </p:spPr>
        <p:txBody>
          <a:bodyPr/>
          <a:lstStyle/>
          <a:p>
            <a:pPr marL="514350" indent="-514350" algn="ctr">
              <a:buFont typeface="+mj-lt"/>
              <a:buAutoNum type="arabicPeriod" startAt="3"/>
            </a:pPr>
            <a:r>
              <a:rPr lang="fr-FR" dirty="0" smtClean="0"/>
              <a:t>Les droits conjugaux</a:t>
            </a:r>
            <a:endParaRPr lang="fr-FR" dirty="0"/>
          </a:p>
        </p:txBody>
      </p:sp>
      <p:sp>
        <p:nvSpPr>
          <p:cNvPr id="3"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46</a:t>
            </a:fld>
            <a:endParaRPr lang="en-US" dirty="0"/>
          </a:p>
        </p:txBody>
      </p:sp>
    </p:spTree>
    <p:extLst>
      <p:ext uri="{BB962C8B-B14F-4D97-AF65-F5344CB8AC3E}">
        <p14:creationId xmlns:p14="http://schemas.microsoft.com/office/powerpoint/2010/main" val="3933982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142" y="577834"/>
            <a:ext cx="8027988" cy="727075"/>
          </a:xfrm>
        </p:spPr>
        <p:txBody>
          <a:bodyPr/>
          <a:lstStyle/>
          <a:p>
            <a:r>
              <a:rPr lang="fr-FR" dirty="0" smtClean="0"/>
              <a:t>La réversion</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47</a:t>
            </a:fld>
            <a:endParaRPr lang="en-US" dirty="0"/>
          </a:p>
        </p:txBody>
      </p:sp>
      <p:sp>
        <p:nvSpPr>
          <p:cNvPr id="15" name="Espace réservé du contenu 1"/>
          <p:cNvSpPr txBox="1">
            <a:spLocks/>
          </p:cNvSpPr>
          <p:nvPr/>
        </p:nvSpPr>
        <p:spPr>
          <a:xfrm>
            <a:off x="724619" y="1666315"/>
            <a:ext cx="7806776" cy="415651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000" b="1" dirty="0" smtClean="0">
                <a:solidFill>
                  <a:srgbClr val="00368B"/>
                </a:solidFill>
                <a:sym typeface="Wingdings" panose="05000000000000000000" pitchFamily="2" charset="2"/>
              </a:rPr>
              <a:t>Objectif : promouvoir la solidarité financière au sein des couples mariés</a:t>
            </a:r>
          </a:p>
          <a:p>
            <a:pPr lvl="1" algn="just"/>
            <a:r>
              <a:rPr lang="fr-FR" sz="1600" dirty="0" smtClean="0">
                <a:solidFill>
                  <a:srgbClr val="00368B"/>
                </a:solidFill>
                <a:sym typeface="Wingdings" panose="05000000000000000000" pitchFamily="2" charset="2"/>
              </a:rPr>
              <a:t>Maintien du niveau de vie après le décès du conjoint, quelles que soient </a:t>
            </a:r>
            <a:r>
              <a:rPr lang="fr-FR" sz="1600" dirty="0">
                <a:solidFill>
                  <a:srgbClr val="00368B"/>
                </a:solidFill>
                <a:sym typeface="Wingdings" panose="05000000000000000000" pitchFamily="2" charset="2"/>
              </a:rPr>
              <a:t>les ressources, </a:t>
            </a:r>
            <a:r>
              <a:rPr lang="fr-FR" sz="1600" dirty="0" smtClean="0">
                <a:solidFill>
                  <a:srgbClr val="00368B"/>
                </a:solidFill>
                <a:sym typeface="Wingdings" panose="05000000000000000000" pitchFamily="2" charset="2"/>
              </a:rPr>
              <a:t>dans </a:t>
            </a:r>
            <a:r>
              <a:rPr lang="fr-FR" sz="1600" dirty="0">
                <a:solidFill>
                  <a:srgbClr val="00368B"/>
                </a:solidFill>
                <a:sym typeface="Wingdings" panose="05000000000000000000" pitchFamily="2" charset="2"/>
              </a:rPr>
              <a:t>une logique assurantielle financée par la </a:t>
            </a:r>
            <a:r>
              <a:rPr lang="fr-FR" sz="1600" dirty="0" smtClean="0">
                <a:solidFill>
                  <a:srgbClr val="00368B"/>
                </a:solidFill>
                <a:sym typeface="Wingdings" panose="05000000000000000000" pitchFamily="2" charset="2"/>
              </a:rPr>
              <a:t>collectivité</a:t>
            </a:r>
          </a:p>
          <a:p>
            <a:pPr lvl="1" algn="just"/>
            <a:r>
              <a:rPr lang="fr-FR" sz="1600" dirty="0" smtClean="0">
                <a:solidFill>
                  <a:srgbClr val="00368B"/>
                </a:solidFill>
                <a:sym typeface="Wingdings" panose="05000000000000000000" pitchFamily="2" charset="2"/>
              </a:rPr>
              <a:t>Une logique quasi patrimoniale avec le maintien en cas de divorce : un droit accumulé conjointement pendant la durée du mariage est conservé</a:t>
            </a:r>
          </a:p>
          <a:p>
            <a:pPr lvl="1" algn="just"/>
            <a:r>
              <a:rPr lang="fr-FR" sz="1600" dirty="0" smtClean="0">
                <a:solidFill>
                  <a:srgbClr val="00368B"/>
                </a:solidFill>
                <a:sym typeface="Wingdings" panose="05000000000000000000" pitchFamily="2" charset="2"/>
              </a:rPr>
              <a:t>Le droit peut cesser en cas de remariage, voire de remise en couple, ce qui suggère que la solidarité au sein du couple doit primer sur ce droit patrimonial</a:t>
            </a:r>
          </a:p>
          <a:p>
            <a:pPr algn="just"/>
            <a:r>
              <a:rPr lang="fr-FR" sz="2000" b="1" dirty="0" smtClean="0">
                <a:solidFill>
                  <a:srgbClr val="00368B"/>
                </a:solidFill>
                <a:sym typeface="Wingdings" panose="05000000000000000000" pitchFamily="2" charset="2"/>
              </a:rPr>
              <a:t>La réversion organise des redistributions horizontale et verticale</a:t>
            </a:r>
            <a:endParaRPr lang="fr-FR" sz="2000" b="1" dirty="0">
              <a:solidFill>
                <a:srgbClr val="00368B"/>
              </a:solidFill>
              <a:sym typeface="Wingdings" panose="05000000000000000000" pitchFamily="2" charset="2"/>
            </a:endParaRPr>
          </a:p>
          <a:p>
            <a:pPr lvl="1" algn="just"/>
            <a:r>
              <a:rPr lang="fr-FR" sz="1600" b="1" dirty="0">
                <a:solidFill>
                  <a:srgbClr val="00368B"/>
                </a:solidFill>
                <a:sym typeface="Wingdings" panose="05000000000000000000" pitchFamily="2" charset="2"/>
              </a:rPr>
              <a:t>Redistribution verticale </a:t>
            </a:r>
            <a:r>
              <a:rPr lang="fr-FR" sz="1600" dirty="0">
                <a:solidFill>
                  <a:srgbClr val="00368B"/>
                </a:solidFill>
                <a:sym typeface="Wingdings" panose="05000000000000000000" pitchFamily="2" charset="2"/>
              </a:rPr>
              <a:t>: soutien des veufs ou veuves ayant de faibles </a:t>
            </a:r>
            <a:r>
              <a:rPr lang="fr-FR" sz="1600" dirty="0" smtClean="0">
                <a:solidFill>
                  <a:srgbClr val="00368B"/>
                </a:solidFill>
                <a:sym typeface="Wingdings" panose="05000000000000000000" pitchFamily="2" charset="2"/>
              </a:rPr>
              <a:t>ressources (Régime </a:t>
            </a:r>
            <a:r>
              <a:rPr lang="fr-FR" sz="1600" dirty="0">
                <a:solidFill>
                  <a:srgbClr val="00368B"/>
                </a:solidFill>
                <a:sym typeface="Wingdings" panose="05000000000000000000" pitchFamily="2" charset="2"/>
              </a:rPr>
              <a:t>général : condition de </a:t>
            </a:r>
            <a:r>
              <a:rPr lang="fr-FR" sz="1600" dirty="0" smtClean="0">
                <a:solidFill>
                  <a:srgbClr val="00368B"/>
                </a:solidFill>
                <a:sym typeface="Wingdings" panose="05000000000000000000" pitchFamily="2" charset="2"/>
              </a:rPr>
              <a:t>ressources)</a:t>
            </a:r>
            <a:endParaRPr lang="fr-FR" sz="1600" dirty="0">
              <a:solidFill>
                <a:srgbClr val="00368B"/>
              </a:solidFill>
              <a:sym typeface="Wingdings" panose="05000000000000000000" pitchFamily="2" charset="2"/>
            </a:endParaRPr>
          </a:p>
          <a:p>
            <a:pPr lvl="1" algn="just"/>
            <a:r>
              <a:rPr lang="fr-FR" sz="1600" b="1" dirty="0">
                <a:solidFill>
                  <a:srgbClr val="00368B"/>
                </a:solidFill>
                <a:sym typeface="Wingdings" panose="05000000000000000000" pitchFamily="2" charset="2"/>
              </a:rPr>
              <a:t>Redistribution horizontale </a:t>
            </a:r>
            <a:r>
              <a:rPr lang="fr-FR" sz="1600" dirty="0" smtClean="0">
                <a:solidFill>
                  <a:srgbClr val="00368B"/>
                </a:solidFill>
                <a:sym typeface="Wingdings" panose="05000000000000000000" pitchFamily="2" charset="2"/>
              </a:rPr>
              <a:t>: </a:t>
            </a:r>
            <a:r>
              <a:rPr lang="fr-FR" sz="1600" dirty="0">
                <a:solidFill>
                  <a:srgbClr val="00368B"/>
                </a:solidFill>
                <a:sym typeface="Wingdings" panose="05000000000000000000" pitchFamily="2" charset="2"/>
              </a:rPr>
              <a:t>d</a:t>
            </a:r>
            <a:r>
              <a:rPr lang="fr-FR" sz="1600" dirty="0" smtClean="0">
                <a:solidFill>
                  <a:srgbClr val="00368B"/>
                </a:solidFill>
                <a:sym typeface="Wingdings" panose="05000000000000000000" pitchFamily="2" charset="2"/>
              </a:rPr>
              <a:t>es couples non-mariés vers les couples mariés </a:t>
            </a:r>
            <a:r>
              <a:rPr lang="fr-FR" sz="1600" dirty="0">
                <a:solidFill>
                  <a:srgbClr val="00368B"/>
                </a:solidFill>
                <a:sym typeface="Wingdings" panose="05000000000000000000" pitchFamily="2" charset="2"/>
              </a:rPr>
              <a:t> </a:t>
            </a:r>
          </a:p>
          <a:p>
            <a:pPr algn="just"/>
            <a:endParaRPr lang="fr-FR" sz="1600" dirty="0" smtClean="0">
              <a:solidFill>
                <a:srgbClr val="00368B"/>
              </a:solidFill>
              <a:sym typeface="Wingdings" panose="05000000000000000000" pitchFamily="2" charset="2"/>
            </a:endParaRPr>
          </a:p>
          <a:p>
            <a:pPr lvl="1" algn="just"/>
            <a:endParaRPr lang="fr-FR" sz="1600" b="1" dirty="0" smtClean="0">
              <a:solidFill>
                <a:srgbClr val="00368B"/>
              </a:solidFill>
              <a:sym typeface="Wingdings" panose="05000000000000000000" pitchFamily="2" charset="2"/>
            </a:endParaRPr>
          </a:p>
          <a:p>
            <a:pPr lvl="1" algn="just"/>
            <a:endParaRPr lang="fr-FR" sz="1600" dirty="0" smtClean="0">
              <a:solidFill>
                <a:srgbClr val="00368B"/>
              </a:solidFill>
              <a:sym typeface="Wingdings" panose="05000000000000000000" pitchFamily="2" charset="2"/>
            </a:endParaRPr>
          </a:p>
        </p:txBody>
      </p:sp>
    </p:spTree>
    <p:extLst>
      <p:ext uri="{BB962C8B-B14F-4D97-AF65-F5344CB8AC3E}">
        <p14:creationId xmlns:p14="http://schemas.microsoft.com/office/powerpoint/2010/main" val="2898646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4134734481"/>
              </p:ext>
            </p:extLst>
          </p:nvPr>
        </p:nvGraphicFramePr>
        <p:xfrm>
          <a:off x="731521" y="1867989"/>
          <a:ext cx="7916090" cy="4697398"/>
        </p:xfrm>
        <a:graphic>
          <a:graphicData uri="http://schemas.openxmlformats.org/drawingml/2006/table">
            <a:tbl>
              <a:tblPr firstRow="1" bandRow="1">
                <a:tableStyleId>{5C22544A-7EE6-4342-B048-85BDC9FD1C3A}</a:tableStyleId>
              </a:tblPr>
              <a:tblGrid>
                <a:gridCol w="2277032">
                  <a:extLst>
                    <a:ext uri="{9D8B030D-6E8A-4147-A177-3AD203B41FA5}">
                      <a16:colId xmlns:a16="http://schemas.microsoft.com/office/drawing/2014/main" val="20000"/>
                    </a:ext>
                  </a:extLst>
                </a:gridCol>
                <a:gridCol w="2105413">
                  <a:extLst>
                    <a:ext uri="{9D8B030D-6E8A-4147-A177-3AD203B41FA5}">
                      <a16:colId xmlns:a16="http://schemas.microsoft.com/office/drawing/2014/main" val="20001"/>
                    </a:ext>
                  </a:extLst>
                </a:gridCol>
                <a:gridCol w="1718794">
                  <a:extLst>
                    <a:ext uri="{9D8B030D-6E8A-4147-A177-3AD203B41FA5}">
                      <a16:colId xmlns:a16="http://schemas.microsoft.com/office/drawing/2014/main" val="20002"/>
                    </a:ext>
                  </a:extLst>
                </a:gridCol>
                <a:gridCol w="1814851">
                  <a:extLst>
                    <a:ext uri="{9D8B030D-6E8A-4147-A177-3AD203B41FA5}">
                      <a16:colId xmlns:a16="http://schemas.microsoft.com/office/drawing/2014/main" val="20003"/>
                    </a:ext>
                  </a:extLst>
                </a:gridCol>
              </a:tblGrid>
              <a:tr h="558051">
                <a:tc>
                  <a:txBody>
                    <a:bodyPr/>
                    <a:lstStyle/>
                    <a:p>
                      <a:pPr algn="ct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CNAV</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Agirc-</a:t>
                      </a:r>
                      <a:r>
                        <a:rPr lang="fr-FR" sz="1400" baseline="0" dirty="0" smtClean="0">
                          <a:latin typeface="Calibri" panose="020F0502020204030204" pitchFamily="34" charset="0"/>
                        </a:rPr>
                        <a:t> Arrco</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Fonction</a:t>
                      </a:r>
                      <a:r>
                        <a:rPr lang="fr-FR" sz="1400" baseline="0" dirty="0" smtClean="0">
                          <a:latin typeface="Calibri" panose="020F0502020204030204" pitchFamily="34" charset="0"/>
                        </a:rPr>
                        <a:t> publique</a:t>
                      </a: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482980">
                <a:tc>
                  <a:txBody>
                    <a:bodyPr/>
                    <a:lstStyle/>
                    <a:p>
                      <a:pPr algn="ctr"/>
                      <a:r>
                        <a:rPr lang="fr-FR" sz="1400" b="1" dirty="0" smtClean="0">
                          <a:latin typeface="Calibri" panose="020F0502020204030204" pitchFamily="34" charset="0"/>
                        </a:rPr>
                        <a:t>Condition d’âge</a:t>
                      </a:r>
                      <a:endParaRPr lang="fr-FR" sz="1400" b="1"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55 ans</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55 ans</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Aucune</a:t>
                      </a: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502944">
                <a:tc>
                  <a:txBody>
                    <a:bodyPr/>
                    <a:lstStyle/>
                    <a:p>
                      <a:pPr algn="ctr"/>
                      <a:r>
                        <a:rPr lang="fr-FR" sz="1400" b="1" dirty="0" smtClean="0">
                          <a:latin typeface="Calibri" panose="020F0502020204030204" pitchFamily="34" charset="0"/>
                        </a:rPr>
                        <a:t>Condition de durée de mariage</a:t>
                      </a:r>
                      <a:endParaRPr lang="fr-FR" sz="1400" b="1"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2</a:t>
                      </a:r>
                      <a:r>
                        <a:rPr lang="fr-FR" sz="1400" baseline="0" dirty="0" smtClean="0">
                          <a:latin typeface="Calibri" panose="020F0502020204030204" pitchFamily="34" charset="0"/>
                        </a:rPr>
                        <a:t> / 4 ans</a:t>
                      </a: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948114">
                <a:tc>
                  <a:txBody>
                    <a:bodyPr/>
                    <a:lstStyle/>
                    <a:p>
                      <a:pPr algn="ctr"/>
                      <a:r>
                        <a:rPr lang="fr-FR" sz="1400" b="1" dirty="0" smtClean="0">
                          <a:latin typeface="Calibri" panose="020F0502020204030204" pitchFamily="34" charset="0"/>
                        </a:rPr>
                        <a:t>Remariage après le</a:t>
                      </a:r>
                      <a:r>
                        <a:rPr lang="fr-FR" sz="1400" b="1" baseline="0" dirty="0" smtClean="0">
                          <a:latin typeface="Calibri" panose="020F0502020204030204" pitchFamily="34" charset="0"/>
                        </a:rPr>
                        <a:t> décès</a:t>
                      </a:r>
                      <a:endParaRPr lang="fr-FR" sz="1400" b="1"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Conserve le droit à pension de réversion</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Supprimée</a:t>
                      </a:r>
                      <a:r>
                        <a:rPr lang="fr-FR" sz="1400" baseline="0" dirty="0" smtClean="0">
                          <a:latin typeface="Calibri" panose="020F0502020204030204" pitchFamily="34" charset="0"/>
                        </a:rPr>
                        <a:t> définitivement</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Suspend le droit à pension de réversion</a:t>
                      </a: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3"/>
                  </a:ext>
                </a:extLst>
              </a:tr>
              <a:tr h="719597">
                <a:tc>
                  <a:txBody>
                    <a:bodyPr/>
                    <a:lstStyle/>
                    <a:p>
                      <a:pPr algn="ctr"/>
                      <a:r>
                        <a:rPr lang="fr-FR" sz="1400" b="1" dirty="0" smtClean="0">
                          <a:latin typeface="Calibri" panose="020F0502020204030204" pitchFamily="34" charset="0"/>
                        </a:rPr>
                        <a:t>Remariage avant le décès (divorcés)</a:t>
                      </a:r>
                      <a:endParaRPr lang="fr-FR" sz="1400" b="1" dirty="0">
                        <a:latin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latin typeface="Calibri" panose="020F0502020204030204" pitchFamily="34" charset="0"/>
                        </a:rPr>
                        <a:t>Conserve le droit à pension de réversion</a:t>
                      </a: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latin typeface="Calibri" panose="020F0502020204030204" pitchFamily="34" charset="0"/>
                        </a:rPr>
                        <a:t>Supprimée</a:t>
                      </a:r>
                      <a:r>
                        <a:rPr lang="fr-FR" sz="1400" baseline="0" dirty="0" smtClean="0">
                          <a:latin typeface="Calibri" panose="020F0502020204030204" pitchFamily="34" charset="0"/>
                        </a:rPr>
                        <a:t> définitivement</a:t>
                      </a:r>
                      <a:endParaRPr lang="fr-FR" sz="1400" dirty="0" smtClean="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Suspend le droit à pension de réversion</a:t>
                      </a: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502944">
                <a:tc>
                  <a:txBody>
                    <a:bodyPr/>
                    <a:lstStyle/>
                    <a:p>
                      <a:pPr algn="ctr"/>
                      <a:r>
                        <a:rPr lang="fr-FR" sz="1400" b="1" dirty="0" smtClean="0">
                          <a:latin typeface="Calibri" panose="020F0502020204030204" pitchFamily="34" charset="0"/>
                        </a:rPr>
                        <a:t>Condition de ressources</a:t>
                      </a:r>
                      <a:endParaRPr lang="fr-FR" sz="1400" b="1"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 &lt;</a:t>
                      </a:r>
                      <a:r>
                        <a:rPr lang="fr-FR" sz="1400" baseline="0" dirty="0" smtClean="0">
                          <a:latin typeface="Calibri" panose="020F0502020204030204" pitchFamily="34" charset="0"/>
                        </a:rPr>
                        <a:t> 2 080 SMIC par an (personne seule)</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Aucune</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Aucune</a:t>
                      </a: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487468">
                <a:tc>
                  <a:txBody>
                    <a:bodyPr/>
                    <a:lstStyle/>
                    <a:p>
                      <a:pPr algn="ctr"/>
                      <a:r>
                        <a:rPr lang="fr-FR" sz="1400" b="1" dirty="0" smtClean="0">
                          <a:latin typeface="Calibri" panose="020F0502020204030204" pitchFamily="34" charset="0"/>
                        </a:rPr>
                        <a:t>Taux </a:t>
                      </a:r>
                      <a:endParaRPr lang="fr-FR" sz="1400" b="1"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54 %</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60 %</a:t>
                      </a:r>
                      <a:endParaRPr lang="fr-FR" sz="1400" dirty="0">
                        <a:latin typeface="Calibri" panose="020F0502020204030204" pitchFamily="34" charset="0"/>
                      </a:endParaRPr>
                    </a:p>
                  </a:txBody>
                  <a:tcPr marL="68580" marR="68580" marT="34290" marB="34290" anchor="ctr"/>
                </a:tc>
                <a:tc>
                  <a:txBody>
                    <a:bodyPr/>
                    <a:lstStyle/>
                    <a:p>
                      <a:pPr algn="ctr"/>
                      <a:r>
                        <a:rPr lang="fr-FR" sz="1400" dirty="0" smtClean="0">
                          <a:latin typeface="Calibri" panose="020F0502020204030204" pitchFamily="34" charset="0"/>
                        </a:rPr>
                        <a:t>50 % </a:t>
                      </a: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3237461513"/>
                  </a:ext>
                </a:extLst>
              </a:tr>
              <a:tr h="487468">
                <a:tc>
                  <a:txBody>
                    <a:bodyPr/>
                    <a:lstStyle/>
                    <a:p>
                      <a:pPr algn="ctr"/>
                      <a:r>
                        <a:rPr lang="fr-FR" sz="1400" b="1" dirty="0" smtClean="0">
                          <a:latin typeface="Calibri" panose="020F0502020204030204" pitchFamily="34" charset="0"/>
                        </a:rPr>
                        <a:t>Coexistence de conjoint</a:t>
                      </a:r>
                      <a:r>
                        <a:rPr lang="fr-FR" sz="1400" b="1" baseline="0" dirty="0" smtClean="0">
                          <a:latin typeface="Calibri" panose="020F0502020204030204" pitchFamily="34" charset="0"/>
                        </a:rPr>
                        <a:t> et ex-conjoint(s)</a:t>
                      </a:r>
                      <a:endParaRPr lang="fr-FR" sz="1400" b="1" dirty="0">
                        <a:latin typeface="Calibri" panose="020F0502020204030204" pitchFamily="34" charset="0"/>
                      </a:endParaRPr>
                    </a:p>
                  </a:txBody>
                  <a:tcPr marL="68580" marR="68580" marT="34290" marB="34290" anchor="ctr"/>
                </a:tc>
                <a:tc gridSpan="3">
                  <a:txBody>
                    <a:bodyPr/>
                    <a:lstStyle/>
                    <a:p>
                      <a:pPr algn="ctr"/>
                      <a:r>
                        <a:rPr lang="fr-FR" sz="1400" dirty="0" smtClean="0">
                          <a:latin typeface="Calibri" panose="020F0502020204030204" pitchFamily="34" charset="0"/>
                        </a:rPr>
                        <a:t>Pension partagée </a:t>
                      </a:r>
                      <a:r>
                        <a:rPr lang="fr-FR" sz="1400" i="1" dirty="0" smtClean="0">
                          <a:latin typeface="Calibri" panose="020F0502020204030204" pitchFamily="34" charset="0"/>
                        </a:rPr>
                        <a:t>au prorata</a:t>
                      </a:r>
                      <a:r>
                        <a:rPr lang="fr-FR" sz="1400" i="0" dirty="0" smtClean="0">
                          <a:latin typeface="Calibri" panose="020F0502020204030204" pitchFamily="34" charset="0"/>
                        </a:rPr>
                        <a:t> de la durée de chaque mariage par rapport à la durée globale de mariage du défunt </a:t>
                      </a:r>
                      <a:endParaRPr lang="fr-FR" sz="1400" dirty="0">
                        <a:latin typeface="Calibri" panose="020F0502020204030204" pitchFamily="34" charset="0"/>
                      </a:endParaRPr>
                    </a:p>
                  </a:txBody>
                  <a:tcPr marL="68580" marR="68580" marT="34290" marB="34290" anchor="ctr"/>
                </a:tc>
                <a:tc hMerge="1">
                  <a:txBody>
                    <a:bodyPr/>
                    <a:lstStyle/>
                    <a:p>
                      <a:pPr algn="ctr"/>
                      <a:endParaRPr lang="fr-FR" sz="1400" dirty="0">
                        <a:latin typeface="Calibri" panose="020F0502020204030204" pitchFamily="34" charset="0"/>
                      </a:endParaRPr>
                    </a:p>
                  </a:txBody>
                  <a:tcPr marL="68580" marR="68580" marT="34290" marB="34290" anchor="ctr"/>
                </a:tc>
                <a:tc hMerge="1">
                  <a:txBody>
                    <a:bodyPr/>
                    <a:lstStyle/>
                    <a:p>
                      <a:pPr algn="ctr"/>
                      <a:endParaRPr lang="fr-FR"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599781090"/>
                  </a:ext>
                </a:extLst>
              </a:tr>
            </a:tbl>
          </a:graphicData>
        </a:graphic>
      </p:graphicFrame>
      <p:sp>
        <p:nvSpPr>
          <p:cNvPr id="4" name="Espace réservé du contenu 3"/>
          <p:cNvSpPr>
            <a:spLocks noGrp="1"/>
          </p:cNvSpPr>
          <p:nvPr>
            <p:ph idx="13"/>
          </p:nvPr>
        </p:nvSpPr>
        <p:spPr>
          <a:xfrm>
            <a:off x="758077" y="545865"/>
            <a:ext cx="7893828" cy="710940"/>
          </a:xfrm>
        </p:spPr>
        <p:txBody>
          <a:bodyPr>
            <a:noAutofit/>
          </a:bodyPr>
          <a:lstStyle/>
          <a:p>
            <a:r>
              <a:rPr lang="fr-FR" dirty="0" smtClean="0"/>
              <a:t>Des conditions d’éligibilité à la pension de réversion très variables entre les régimes malgré la convergence des taux de réversion</a:t>
            </a:r>
            <a:endParaRPr lang="fr-FR" dirty="0"/>
          </a:p>
          <a:p>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48</a:t>
            </a:fld>
            <a:endParaRPr lang="fr-FR" b="1" dirty="0">
              <a:solidFill>
                <a:schemeClr val="bg1"/>
              </a:solidFill>
            </a:endParaRPr>
          </a:p>
        </p:txBody>
      </p:sp>
    </p:spTree>
    <p:extLst>
      <p:ext uri="{BB962C8B-B14F-4D97-AF65-F5344CB8AC3E}">
        <p14:creationId xmlns:p14="http://schemas.microsoft.com/office/powerpoint/2010/main" val="42198094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681241"/>
            <a:ext cx="8027988" cy="727075"/>
          </a:xfrm>
        </p:spPr>
        <p:txBody>
          <a:bodyPr/>
          <a:lstStyle/>
          <a:p>
            <a:r>
              <a:rPr lang="fr-FR" dirty="0" smtClean="0"/>
              <a:t>En 2022, les pensions de réversion représentent     1,4 % du PIB. Cette part baisserait à l’avenir</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49</a:t>
            </a:fld>
            <a:endParaRPr lang="en-US" dirty="0"/>
          </a:p>
        </p:txBody>
      </p:sp>
      <p:sp>
        <p:nvSpPr>
          <p:cNvPr id="8" name="Espace réservé du contenu 1"/>
          <p:cNvSpPr txBox="1">
            <a:spLocks/>
          </p:cNvSpPr>
          <p:nvPr/>
        </p:nvSpPr>
        <p:spPr>
          <a:xfrm>
            <a:off x="785004" y="1785668"/>
            <a:ext cx="7719691" cy="437317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fr-FR" sz="1600" dirty="0" smtClean="0">
              <a:solidFill>
                <a:srgbClr val="00368B"/>
              </a:solidFill>
              <a:sym typeface="Wingdings" panose="05000000000000000000" pitchFamily="2" charset="2"/>
            </a:endParaRPr>
          </a:p>
        </p:txBody>
      </p:sp>
      <p:sp>
        <p:nvSpPr>
          <p:cNvPr id="3" name="ZoneTexte 2"/>
          <p:cNvSpPr txBox="1"/>
          <p:nvPr/>
        </p:nvSpPr>
        <p:spPr>
          <a:xfrm>
            <a:off x="660410" y="5566417"/>
            <a:ext cx="8483590"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smtClean="0">
                <a:solidFill>
                  <a:srgbClr val="00368B"/>
                </a:solidFill>
              </a:rPr>
              <a:t>4,4 millions de bénéficiaires en 2022 et un montant total de 37,2 milliards d’euros</a:t>
            </a:r>
            <a:endParaRPr lang="fr-FR" b="1" dirty="0">
              <a:solidFill>
                <a:srgbClr val="00368B"/>
              </a:solidFill>
            </a:endParaRPr>
          </a:p>
        </p:txBody>
      </p:sp>
      <p:pic>
        <p:nvPicPr>
          <p:cNvPr id="7" name="Image 6"/>
          <p:cNvPicPr>
            <a:picLocks noChangeAspect="1"/>
          </p:cNvPicPr>
          <p:nvPr/>
        </p:nvPicPr>
        <p:blipFill>
          <a:blip r:embed="rId3"/>
          <a:stretch>
            <a:fillRect/>
          </a:stretch>
        </p:blipFill>
        <p:spPr>
          <a:xfrm>
            <a:off x="220218" y="2676310"/>
            <a:ext cx="8703564" cy="2531364"/>
          </a:xfrm>
          <a:prstGeom prst="rect">
            <a:avLst/>
          </a:prstGeom>
        </p:spPr>
      </p:pic>
      <p:sp>
        <p:nvSpPr>
          <p:cNvPr id="10" name="Rectangle 9"/>
          <p:cNvSpPr/>
          <p:nvPr/>
        </p:nvSpPr>
        <p:spPr>
          <a:xfrm>
            <a:off x="306727" y="1933702"/>
            <a:ext cx="8720328" cy="338554"/>
          </a:xfrm>
          <a:prstGeom prst="rect">
            <a:avLst/>
          </a:prstGeom>
        </p:spPr>
        <p:txBody>
          <a:bodyPr wrap="square">
            <a:spAutoFit/>
          </a:bodyPr>
          <a:lstStyle/>
          <a:p>
            <a:pPr algn="ctr"/>
            <a:r>
              <a:rPr lang="fr-FR" sz="1600" b="1" dirty="0" smtClean="0">
                <a:solidFill>
                  <a:schemeClr val="tx1">
                    <a:lumMod val="65000"/>
                    <a:lumOff val="35000"/>
                  </a:schemeClr>
                </a:solidFill>
                <a:latin typeface="+mn-lt"/>
                <a:ea typeface="Calibri" panose="020F0502020204030204" pitchFamily="34" charset="0"/>
              </a:rPr>
              <a:t>Part des pensions de réversion dans le PIB</a:t>
            </a:r>
            <a:endParaRPr lang="fr-FR" sz="1600" dirty="0">
              <a:solidFill>
                <a:schemeClr val="tx1">
                  <a:lumMod val="65000"/>
                  <a:lumOff val="35000"/>
                </a:schemeClr>
              </a:solidFill>
              <a:latin typeface="+mn-lt"/>
            </a:endParaRPr>
          </a:p>
        </p:txBody>
      </p:sp>
      <p:graphicFrame>
        <p:nvGraphicFramePr>
          <p:cNvPr id="11" name="Tableau 10"/>
          <p:cNvGraphicFramePr>
            <a:graphicFrameLocks noGrp="1"/>
          </p:cNvGraphicFramePr>
          <p:nvPr>
            <p:extLst>
              <p:ext uri="{D42A27DB-BD31-4B8C-83A1-F6EECF244321}">
                <p14:modId xmlns:p14="http://schemas.microsoft.com/office/powerpoint/2010/main" val="1620508450"/>
              </p:ext>
            </p:extLst>
          </p:nvPr>
        </p:nvGraphicFramePr>
        <p:xfrm>
          <a:off x="237719" y="2289503"/>
          <a:ext cx="8720328" cy="370840"/>
        </p:xfrm>
        <a:graphic>
          <a:graphicData uri="http://schemas.openxmlformats.org/drawingml/2006/table">
            <a:tbl>
              <a:tblPr firstRow="1" bandRow="1">
                <a:tableStyleId>{5C22544A-7EE6-4342-B048-85BDC9FD1C3A}</a:tableStyleId>
              </a:tblPr>
              <a:tblGrid>
                <a:gridCol w="4360164">
                  <a:extLst>
                    <a:ext uri="{9D8B030D-6E8A-4147-A177-3AD203B41FA5}">
                      <a16:colId xmlns:a16="http://schemas.microsoft.com/office/drawing/2014/main" val="141779130"/>
                    </a:ext>
                  </a:extLst>
                </a:gridCol>
                <a:gridCol w="4360164">
                  <a:extLst>
                    <a:ext uri="{9D8B030D-6E8A-4147-A177-3AD203B41FA5}">
                      <a16:colId xmlns:a16="http://schemas.microsoft.com/office/drawing/2014/main" val="3695958456"/>
                    </a:ext>
                  </a:extLst>
                </a:gridCol>
              </a:tblGrid>
              <a:tr h="370840">
                <a:tc>
                  <a:txBody>
                    <a:bodyPr/>
                    <a:lstStyle/>
                    <a:p>
                      <a:pPr algn="ctr"/>
                      <a:r>
                        <a:rPr lang="fr-FR" sz="1400" i="0" dirty="0" smtClean="0">
                          <a:solidFill>
                            <a:schemeClr val="tx1">
                              <a:lumMod val="65000"/>
                              <a:lumOff val="35000"/>
                            </a:schemeClr>
                          </a:solidFill>
                        </a:rPr>
                        <a:t>Ensemble des régimes</a:t>
                      </a:r>
                      <a:r>
                        <a:rPr lang="fr-FR" sz="1400" i="0" baseline="0" dirty="0" smtClean="0">
                          <a:solidFill>
                            <a:schemeClr val="tx1">
                              <a:lumMod val="65000"/>
                              <a:lumOff val="35000"/>
                            </a:schemeClr>
                          </a:solidFill>
                        </a:rPr>
                        <a:t> obligatoires</a:t>
                      </a:r>
                      <a:endParaRPr lang="fr-FR" sz="1400" i="0" dirty="0">
                        <a:solidFill>
                          <a:schemeClr val="tx1">
                            <a:lumMod val="65000"/>
                            <a:lumOff val="3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400" i="0" dirty="0" smtClean="0">
                          <a:solidFill>
                            <a:schemeClr val="tx1">
                              <a:lumMod val="65000"/>
                              <a:lumOff val="35000"/>
                            </a:schemeClr>
                          </a:solidFill>
                        </a:rPr>
                        <a:t>Principaux régimes</a:t>
                      </a:r>
                      <a:endParaRPr lang="fr-FR" sz="1400" i="0" dirty="0">
                        <a:solidFill>
                          <a:schemeClr val="tx1">
                            <a:lumMod val="65000"/>
                            <a:lumOff val="3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541857"/>
                  </a:ext>
                </a:extLst>
              </a:tr>
            </a:tbl>
          </a:graphicData>
        </a:graphic>
      </p:graphicFrame>
      <p:sp>
        <p:nvSpPr>
          <p:cNvPr id="12" name="Rectangle 11"/>
          <p:cNvSpPr/>
          <p:nvPr/>
        </p:nvSpPr>
        <p:spPr>
          <a:xfrm>
            <a:off x="220218" y="5207674"/>
            <a:ext cx="7196044" cy="276999"/>
          </a:xfrm>
          <a:prstGeom prst="rect">
            <a:avLst/>
          </a:prstGeom>
        </p:spPr>
        <p:txBody>
          <a:bodyPr wrap="square">
            <a:spAutoFit/>
          </a:bodyPr>
          <a:lstStyle/>
          <a:p>
            <a:r>
              <a:rPr lang="fr-FR" sz="1200" i="1" dirty="0" smtClean="0"/>
              <a:t>Sources</a:t>
            </a:r>
            <a:r>
              <a:rPr lang="fr-FR" sz="1200" i="1" dirty="0"/>
              <a:t> : </a:t>
            </a:r>
            <a:r>
              <a:rPr lang="fr-FR" sz="1200" i="1" dirty="0" smtClean="0"/>
              <a:t>projections COR juin 2023</a:t>
            </a:r>
            <a:endParaRPr lang="fr-FR" sz="1200" i="1" dirty="0"/>
          </a:p>
        </p:txBody>
      </p:sp>
    </p:spTree>
    <p:extLst>
      <p:ext uri="{BB962C8B-B14F-4D97-AF65-F5344CB8AC3E}">
        <p14:creationId xmlns:p14="http://schemas.microsoft.com/office/powerpoint/2010/main" val="283203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632945"/>
            <a:ext cx="8027988" cy="727075"/>
          </a:xfrm>
        </p:spPr>
        <p:txBody>
          <a:bodyPr/>
          <a:lstStyle/>
          <a:p>
            <a:r>
              <a:rPr lang="fr-FR" dirty="0" smtClean="0"/>
              <a:t>Un essor du Pacs et une diminution du nombre de mariages</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5</a:t>
            </a:fld>
            <a:endParaRPr lang="en-US" dirty="0"/>
          </a:p>
        </p:txBody>
      </p:sp>
      <p:sp>
        <p:nvSpPr>
          <p:cNvPr id="7" name="Rectangle 2"/>
          <p:cNvSpPr>
            <a:spLocks noChangeArrowheads="1"/>
          </p:cNvSpPr>
          <p:nvPr/>
        </p:nvSpPr>
        <p:spPr bwMode="auto">
          <a:xfrm>
            <a:off x="700087" y="1813429"/>
            <a:ext cx="72707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b="1" dirty="0" smtClean="0">
                <a:solidFill>
                  <a:schemeClr val="tx1">
                    <a:lumMod val="65000"/>
                    <a:lumOff val="35000"/>
                  </a:schemeClr>
                </a:solidFill>
                <a:latin typeface="+mn-lt"/>
                <a:ea typeface="Times New Roman" panose="02020603050405020304" pitchFamily="18" charset="0"/>
              </a:rPr>
              <a:t>Évolution </a:t>
            </a:r>
            <a:r>
              <a:rPr lang="fr-FR" altLang="fr-FR" sz="1600" b="1" dirty="0">
                <a:solidFill>
                  <a:schemeClr val="tx1">
                    <a:lumMod val="65000"/>
                    <a:lumOff val="35000"/>
                  </a:schemeClr>
                </a:solidFill>
                <a:latin typeface="+mn-lt"/>
                <a:ea typeface="Times New Roman" panose="02020603050405020304" pitchFamily="18" charset="0"/>
              </a:rPr>
              <a:t>du nombre annuel de mariages et de Pacs entre 1957 et </a:t>
            </a:r>
            <a:r>
              <a:rPr lang="fr-FR" altLang="fr-FR" sz="1600" b="1" dirty="0" smtClean="0">
                <a:solidFill>
                  <a:schemeClr val="tx1">
                    <a:lumMod val="65000"/>
                    <a:lumOff val="35000"/>
                  </a:schemeClr>
                </a:solidFill>
                <a:latin typeface="+mn-lt"/>
                <a:ea typeface="Times New Roman" panose="02020603050405020304" pitchFamily="18" charset="0"/>
              </a:rPr>
              <a:t>2022</a:t>
            </a:r>
            <a:endParaRPr lang="fr-FR" altLang="fr-FR" sz="1600" b="1" dirty="0">
              <a:solidFill>
                <a:schemeClr val="tx1">
                  <a:lumMod val="65000"/>
                  <a:lumOff val="35000"/>
                </a:schemeClr>
              </a:solidFill>
              <a:latin typeface="+mn-lt"/>
              <a:ea typeface="Times New Roman" panose="02020603050405020304" pitchFamily="18" charset="0"/>
            </a:endParaRPr>
          </a:p>
        </p:txBody>
      </p:sp>
      <p:graphicFrame>
        <p:nvGraphicFramePr>
          <p:cNvPr id="8" name="Graphique 7"/>
          <p:cNvGraphicFramePr/>
          <p:nvPr>
            <p:extLst>
              <p:ext uri="{D42A27DB-BD31-4B8C-83A1-F6EECF244321}">
                <p14:modId xmlns:p14="http://schemas.microsoft.com/office/powerpoint/2010/main" val="3239790738"/>
              </p:ext>
            </p:extLst>
          </p:nvPr>
        </p:nvGraphicFramePr>
        <p:xfrm>
          <a:off x="700087" y="2156604"/>
          <a:ext cx="7270721" cy="310039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700086" y="5261913"/>
            <a:ext cx="727072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Times New Roman" panose="02020603050405020304" pitchFamily="18" charset="0"/>
              </a:rPr>
              <a:t>Champ : France hors Mayotte jusqu'en 2013 et y compris Mayotte à partir de 2014.</a:t>
            </a:r>
            <a:endParaRPr kumimoji="0" lang="fr-FR" altLang="fr-FR" sz="1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Times New Roman" panose="02020603050405020304" pitchFamily="18" charset="0"/>
              </a:rPr>
              <a:t>Sources : Insee, statistiques de l'état civil (mariages) ; SDSE, fichiers détails (Pacs) ; calculs Insee pour la répartition des Pacs selon le sexe entre 1999 et 2006.</a:t>
            </a:r>
            <a:endParaRPr kumimoji="0" lang="fr-FR" altLang="fr-FR" sz="10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480853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457201" y="1676400"/>
            <a:ext cx="8033656" cy="653143"/>
          </a:xfrm>
          <a:prstGeom prst="rect">
            <a:avLst/>
          </a:prstGeom>
        </p:spPr>
        <p:txBody>
          <a:bodyPr vert="horz" lIns="91440" tIns="45720" rIns="91440" bIns="45720" rtlCol="0">
            <a:noAutofit/>
          </a:bodyPr>
          <a:lstStyle>
            <a:lvl1pPr marL="361950" marR="0" indent="-276225"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sz="2400" b="0" kern="1200">
                <a:solidFill>
                  <a:srgbClr val="00368B"/>
                </a:solidFill>
                <a:latin typeface="+mn-lt"/>
                <a:ea typeface="+mn-ea"/>
                <a:cs typeface="+mn-cs"/>
              </a:defRPr>
            </a:lvl1pPr>
            <a:lvl2pPr marL="628650" indent="-266700" algn="l" defTabSz="457200" rtl="0" eaLnBrk="0" fontAlgn="base" hangingPunct="0">
              <a:spcBef>
                <a:spcPct val="20000"/>
              </a:spcBef>
              <a:spcAft>
                <a:spcPct val="0"/>
              </a:spcAft>
              <a:buFont typeface="Calibri" panose="020F0502020204030204" pitchFamily="34" charset="0"/>
              <a:buChar char="–"/>
              <a:defRPr sz="2000" b="0" kern="1200">
                <a:solidFill>
                  <a:schemeClr val="tx1"/>
                </a:solidFill>
                <a:latin typeface="+mn-lt"/>
                <a:ea typeface="+mn-ea"/>
                <a:cs typeface="+mn-cs"/>
              </a:defRPr>
            </a:lvl2pPr>
            <a:lvl3pPr marL="714375" indent="187325" algn="l" defTabSz="457200" rtl="0" eaLnBrk="0" fontAlgn="base" hangingPunct="0">
              <a:spcBef>
                <a:spcPct val="20000"/>
              </a:spcBef>
              <a:spcAft>
                <a:spcPct val="0"/>
              </a:spcAft>
              <a:buFont typeface="Wingdings" panose="05000000000000000000" pitchFamily="2" charset="2"/>
              <a:buChar char="§"/>
              <a:defRPr sz="2400" kern="1200">
                <a:solidFill>
                  <a:schemeClr val="tx1">
                    <a:lumMod val="85000"/>
                    <a:lumOff val="15000"/>
                  </a:schemeClr>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lumMod val="85000"/>
                    <a:lumOff val="15000"/>
                  </a:schemeClr>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SzPct val="70000"/>
              <a:buFont typeface="Calibri" panose="020F0502020204030204" pitchFamily="34" charset="0"/>
              <a:buChar char="❹"/>
            </a:pPr>
            <a:endParaRPr lang="fr-FR" altLang="fr-FR" dirty="0">
              <a:sym typeface="Wingdings 2" pitchFamily="18" charset="2"/>
            </a:endParaRPr>
          </a:p>
        </p:txBody>
      </p:sp>
      <p:sp>
        <p:nvSpPr>
          <p:cNvPr id="11" name="Rectangle 2"/>
          <p:cNvSpPr txBox="1">
            <a:spLocks noChangeArrowheads="1"/>
          </p:cNvSpPr>
          <p:nvPr/>
        </p:nvSpPr>
        <p:spPr>
          <a:xfrm>
            <a:off x="1009652" y="595088"/>
            <a:ext cx="7981948" cy="727075"/>
          </a:xfrm>
          <a:prstGeom prst="rect">
            <a:avLst/>
          </a:prstGeom>
        </p:spPr>
        <p:txBody>
          <a:bodyPr/>
          <a:lstStyle>
            <a:lvl1pPr algn="l" rtl="0" eaLnBrk="0" fontAlgn="base" hangingPunct="0">
              <a:spcBef>
                <a:spcPct val="0"/>
              </a:spcBef>
              <a:spcAft>
                <a:spcPct val="0"/>
              </a:spcAft>
              <a:defRPr lang="fr-FR" sz="2800" b="1" kern="1200" dirty="0">
                <a:solidFill>
                  <a:srgbClr val="00368B"/>
                </a:solidFill>
                <a:latin typeface="+mn-lt"/>
                <a:ea typeface="+mn-ea"/>
                <a:cs typeface="+mn-cs"/>
              </a:defRPr>
            </a:lvl1pPr>
            <a:lvl2pPr algn="l" rtl="0" eaLnBrk="0" fontAlgn="base" hangingPunct="0">
              <a:spcBef>
                <a:spcPct val="0"/>
              </a:spcBef>
              <a:spcAft>
                <a:spcPct val="0"/>
              </a:spcAft>
              <a:defRPr sz="2800" b="1">
                <a:solidFill>
                  <a:srgbClr val="00368B"/>
                </a:solidFill>
                <a:latin typeface="Calibri" pitchFamily="34" charset="0"/>
              </a:defRPr>
            </a:lvl2pPr>
            <a:lvl3pPr algn="l" rtl="0" eaLnBrk="0" fontAlgn="base" hangingPunct="0">
              <a:spcBef>
                <a:spcPct val="0"/>
              </a:spcBef>
              <a:spcAft>
                <a:spcPct val="0"/>
              </a:spcAft>
              <a:defRPr sz="2800" b="1">
                <a:solidFill>
                  <a:srgbClr val="00368B"/>
                </a:solidFill>
                <a:latin typeface="Calibri" pitchFamily="34" charset="0"/>
              </a:defRPr>
            </a:lvl3pPr>
            <a:lvl4pPr algn="l" rtl="0" eaLnBrk="0" fontAlgn="base" hangingPunct="0">
              <a:spcBef>
                <a:spcPct val="0"/>
              </a:spcBef>
              <a:spcAft>
                <a:spcPct val="0"/>
              </a:spcAft>
              <a:defRPr sz="2800" b="1">
                <a:solidFill>
                  <a:srgbClr val="00368B"/>
                </a:solidFill>
                <a:latin typeface="Calibri" pitchFamily="34" charset="0"/>
              </a:defRPr>
            </a:lvl4pPr>
            <a:lvl5pPr algn="l" rtl="0" eaLnBrk="0" fontAlgn="base" hangingPunct="0">
              <a:spcBef>
                <a:spcPct val="0"/>
              </a:spcBef>
              <a:spcAft>
                <a:spcPct val="0"/>
              </a:spcAft>
              <a:defRPr sz="28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90000"/>
              </a:lnSpc>
              <a:buSzPct val="70000"/>
            </a:pPr>
            <a:r>
              <a:rPr lang="fr-FR" altLang="fr-FR" dirty="0">
                <a:sym typeface="Wingdings 2" pitchFamily="18" charset="2"/>
              </a:rPr>
              <a:t>Les </a:t>
            </a:r>
            <a:r>
              <a:rPr lang="fr-FR" altLang="fr-FR" dirty="0" smtClean="0">
                <a:sym typeface="Wingdings 2" pitchFamily="18" charset="2"/>
              </a:rPr>
              <a:t>pensions de réversion réduisent les écarts de pension totale entre femmes et hommes</a:t>
            </a:r>
            <a:endParaRPr lang="fr-FR" altLang="fr-FR" dirty="0">
              <a:sym typeface="Wingdings 2" pitchFamily="18" charset="2"/>
            </a:endParaRPr>
          </a:p>
        </p:txBody>
      </p:sp>
      <p:sp>
        <p:nvSpPr>
          <p:cNvPr id="12" name="Espace réservé du numéro de diapositive 3"/>
          <p:cNvSpPr>
            <a:spLocks noGrp="1"/>
          </p:cNvSpPr>
          <p:nvPr>
            <p:ph type="sldNum" sz="quarter" idx="4"/>
          </p:nvPr>
        </p:nvSpPr>
        <p:spPr>
          <a:xfrm>
            <a:off x="4115519" y="6565387"/>
            <a:ext cx="589472" cy="224287"/>
          </a:xfrm>
        </p:spPr>
        <p:txBody>
          <a:bodyPr/>
          <a:lstStyle/>
          <a:p>
            <a:pPr>
              <a:defRPr/>
            </a:pPr>
            <a:r>
              <a:rPr lang="fr-FR" sz="1200" b="1" dirty="0" smtClean="0">
                <a:solidFill>
                  <a:schemeClr val="bg1"/>
                </a:solidFill>
              </a:rPr>
              <a:t>23</a:t>
            </a:r>
            <a:endParaRPr lang="fr-FR" sz="1200" b="1"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34" y="2518309"/>
            <a:ext cx="8676132" cy="3015738"/>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330908656"/>
              </p:ext>
            </p:extLst>
          </p:nvPr>
        </p:nvGraphicFramePr>
        <p:xfrm>
          <a:off x="315468" y="2242625"/>
          <a:ext cx="8676132" cy="238951"/>
        </p:xfrm>
        <a:graphic>
          <a:graphicData uri="http://schemas.openxmlformats.org/drawingml/2006/table">
            <a:tbl>
              <a:tblPr firstRow="1" firstCol="1" bandRow="1">
                <a:tableStyleId>{5C22544A-7EE6-4342-B048-85BDC9FD1C3A}</a:tableStyleId>
              </a:tblPr>
              <a:tblGrid>
                <a:gridCol w="4338066">
                  <a:extLst>
                    <a:ext uri="{9D8B030D-6E8A-4147-A177-3AD203B41FA5}">
                      <a16:colId xmlns:a16="http://schemas.microsoft.com/office/drawing/2014/main" val="3710798845"/>
                    </a:ext>
                  </a:extLst>
                </a:gridCol>
                <a:gridCol w="4338066">
                  <a:extLst>
                    <a:ext uri="{9D8B030D-6E8A-4147-A177-3AD203B41FA5}">
                      <a16:colId xmlns:a16="http://schemas.microsoft.com/office/drawing/2014/main" val="2904468729"/>
                    </a:ext>
                  </a:extLst>
                </a:gridCol>
              </a:tblGrid>
              <a:tr h="0">
                <a:tc>
                  <a:txBody>
                    <a:bodyPr/>
                    <a:lstStyle/>
                    <a:p>
                      <a:pPr algn="ctr">
                        <a:lnSpc>
                          <a:spcPct val="112000"/>
                        </a:lnSpc>
                        <a:spcAft>
                          <a:spcPts val="0"/>
                        </a:spcAft>
                      </a:pPr>
                      <a:r>
                        <a:rPr lang="fr-FR" sz="1400" dirty="0" smtClean="0">
                          <a:solidFill>
                            <a:schemeClr val="tx1">
                              <a:lumMod val="65000"/>
                              <a:lumOff val="35000"/>
                            </a:schemeClr>
                          </a:solidFill>
                          <a:effectLst/>
                        </a:rPr>
                        <a:t>Montant </a:t>
                      </a:r>
                      <a:r>
                        <a:rPr lang="fr-FR" sz="1400" dirty="0">
                          <a:solidFill>
                            <a:schemeClr val="tx1">
                              <a:lumMod val="65000"/>
                              <a:lumOff val="35000"/>
                            </a:schemeClr>
                          </a:solidFill>
                          <a:effectLst/>
                        </a:rPr>
                        <a:t>total de pension</a:t>
                      </a:r>
                      <a:endParaRPr lang="fr-FR"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lnSpc>
                          <a:spcPct val="112000"/>
                        </a:lnSpc>
                        <a:spcAft>
                          <a:spcPts val="0"/>
                        </a:spcAft>
                      </a:pPr>
                      <a:r>
                        <a:rPr lang="fr-FR" sz="1400" dirty="0" smtClean="0">
                          <a:solidFill>
                            <a:schemeClr val="tx1">
                              <a:lumMod val="65000"/>
                              <a:lumOff val="35000"/>
                            </a:schemeClr>
                          </a:solidFill>
                          <a:effectLst/>
                        </a:rPr>
                        <a:t>Part </a:t>
                      </a:r>
                      <a:r>
                        <a:rPr lang="fr-FR" sz="1400" dirty="0">
                          <a:solidFill>
                            <a:schemeClr val="tx1">
                              <a:lumMod val="65000"/>
                              <a:lumOff val="35000"/>
                            </a:schemeClr>
                          </a:solidFill>
                          <a:effectLst/>
                        </a:rPr>
                        <a:t>des droits directs et dérivés</a:t>
                      </a:r>
                      <a:endParaRPr lang="fr-FR"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7772983"/>
                  </a:ext>
                </a:extLst>
              </a:tr>
            </a:tbl>
          </a:graphicData>
        </a:graphic>
      </p:graphicFrame>
      <p:sp>
        <p:nvSpPr>
          <p:cNvPr id="5" name="Rectangle 3"/>
          <p:cNvSpPr>
            <a:spLocks noChangeArrowheads="1"/>
          </p:cNvSpPr>
          <p:nvPr/>
        </p:nvSpPr>
        <p:spPr bwMode="auto">
          <a:xfrm>
            <a:off x="315468" y="5772868"/>
            <a:ext cx="41681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Champ : retraités percevant un droit direct résidant en France et à l’étranger.</a:t>
            </a:r>
            <a:endParaRPr kumimoji="0" lang="fr-FR" altLang="fr-FR" sz="1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Source : Drees, modèle </a:t>
            </a:r>
            <a:r>
              <a:rPr kumimoji="0" lang="fr-FR" altLang="fr-FR" sz="1000" b="0" i="1" u="none" strike="noStrike" cap="none" normalizeH="0" baseline="0" dirty="0" err="1" smtClean="0">
                <a:ln>
                  <a:noFill/>
                </a:ln>
                <a:solidFill>
                  <a:schemeClr val="tx1"/>
                </a:solidFill>
                <a:effectLst/>
                <a:latin typeface="+mn-lt"/>
                <a:ea typeface="Calibri" panose="020F0502020204030204" pitchFamily="34" charset="0"/>
                <a:cs typeface="Times New Roman" panose="02020603050405020304" pitchFamily="18" charset="0"/>
              </a:rPr>
              <a:t>Ancètre</a:t>
            </a:r>
            <a:r>
              <a:rPr kumimoji="0" lang="fr-FR" altLang="fr-FR" sz="10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a:t>
            </a:r>
            <a:endParaRPr kumimoji="0" lang="fr-FR" altLang="fr-FR" sz="1000" b="0" i="0" u="none" strike="noStrike" cap="none" normalizeH="0" baseline="0" dirty="0" smtClean="0">
              <a:ln>
                <a:noFill/>
              </a:ln>
              <a:solidFill>
                <a:schemeClr val="tx1"/>
              </a:solidFill>
              <a:effectLst/>
              <a:latin typeface="+mn-lt"/>
            </a:endParaRPr>
          </a:p>
        </p:txBody>
      </p:sp>
      <p:sp>
        <p:nvSpPr>
          <p:cNvPr id="6" name="Rectangle 5"/>
          <p:cNvSpPr/>
          <p:nvPr/>
        </p:nvSpPr>
        <p:spPr>
          <a:xfrm>
            <a:off x="315468" y="1657980"/>
            <a:ext cx="8676132" cy="584775"/>
          </a:xfrm>
          <a:prstGeom prst="rect">
            <a:avLst/>
          </a:prstGeom>
        </p:spPr>
        <p:txBody>
          <a:bodyPr wrap="square">
            <a:spAutoFit/>
          </a:bodyPr>
          <a:lstStyle/>
          <a:p>
            <a:pPr lvl="0" algn="ctr" defTabSz="914400" eaLnBrk="0" hangingPunct="0"/>
            <a:r>
              <a:rPr lang="fr-FR" altLang="fr-FR" sz="1600" b="1" dirty="0">
                <a:solidFill>
                  <a:schemeClr val="tx1">
                    <a:lumMod val="65000"/>
                    <a:lumOff val="35000"/>
                  </a:schemeClr>
                </a:solidFill>
                <a:latin typeface="+mn-lt"/>
                <a:ea typeface="Calibri" panose="020F0502020204030204" pitchFamily="34" charset="0"/>
                <a:cs typeface="Times New Roman" panose="02020603050405020304" pitchFamily="18" charset="0"/>
              </a:rPr>
              <a:t>Décomposition de la pension moyenne totale en pension moyenne de droit direct et de réversion pour les femmes et les hommes en 2011 et 2021</a:t>
            </a:r>
            <a:endParaRPr lang="fr-FR" altLang="fr-FR" sz="700" dirty="0">
              <a:solidFill>
                <a:schemeClr val="tx1">
                  <a:lumMod val="65000"/>
                  <a:lumOff val="35000"/>
                </a:schemeClr>
              </a:solidFill>
              <a:latin typeface="+mn-lt"/>
            </a:endParaRPr>
          </a:p>
        </p:txBody>
      </p:sp>
    </p:spTree>
    <p:extLst>
      <p:ext uri="{BB962C8B-B14F-4D97-AF65-F5344CB8AC3E}">
        <p14:creationId xmlns:p14="http://schemas.microsoft.com/office/powerpoint/2010/main" val="4082825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625086" y="517675"/>
            <a:ext cx="7893828" cy="710940"/>
          </a:xfrm>
        </p:spPr>
        <p:txBody>
          <a:bodyPr/>
          <a:lstStyle/>
          <a:p>
            <a:r>
              <a:rPr lang="fr-FR" dirty="0" smtClean="0"/>
              <a:t>Une prise en compte des trajectoires conjugales très hétérogènes d’un régime à l’autre </a:t>
            </a:r>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51</a:t>
            </a:fld>
            <a:endParaRPr lang="fr-FR" b="1" dirty="0">
              <a:solidFill>
                <a:schemeClr val="bg1"/>
              </a:solidFill>
            </a:endParaRPr>
          </a:p>
        </p:txBody>
      </p:sp>
      <p:sp>
        <p:nvSpPr>
          <p:cNvPr id="3" name="Espace réservé du contenu 2"/>
          <p:cNvSpPr>
            <a:spLocks noGrp="1"/>
          </p:cNvSpPr>
          <p:nvPr>
            <p:ph idx="1"/>
          </p:nvPr>
        </p:nvSpPr>
        <p:spPr>
          <a:xfrm>
            <a:off x="501261" y="1645220"/>
            <a:ext cx="8141478" cy="4082724"/>
          </a:xfrm>
        </p:spPr>
        <p:txBody>
          <a:bodyPr>
            <a:normAutofit/>
          </a:bodyPr>
          <a:lstStyle/>
          <a:p>
            <a:pPr marL="64294" indent="0">
              <a:buNone/>
            </a:pPr>
            <a:r>
              <a:rPr lang="fr-FR" sz="1700" b="1" dirty="0" smtClean="0"/>
              <a:t>Les conséquences du divorce et du remariage </a:t>
            </a:r>
          </a:p>
          <a:p>
            <a:pPr marL="64294" indent="0">
              <a:buNone/>
            </a:pPr>
            <a:endParaRPr lang="fr-FR" sz="1700" u="sng" dirty="0" smtClean="0"/>
          </a:p>
          <a:p>
            <a:pPr marL="64294" indent="0" algn="just">
              <a:buNone/>
            </a:pPr>
            <a:r>
              <a:rPr lang="fr-FR" sz="1700" dirty="0" smtClean="0"/>
              <a:t>On suppose que le défunt, Albert, décède après avoir cotisé 37 ans (soit 444 mois) et qu’il bénéficie d’une pension de retraite d’un montant de 1 500 €.</a:t>
            </a:r>
          </a:p>
          <a:p>
            <a:pPr marL="64294" indent="0" algn="just">
              <a:buNone/>
            </a:pPr>
            <a:endParaRPr lang="fr-FR" sz="1700" b="1" dirty="0" smtClean="0"/>
          </a:p>
          <a:p>
            <a:pPr marL="64294" indent="0" algn="just">
              <a:buNone/>
            </a:pPr>
            <a:r>
              <a:rPr lang="fr-FR" sz="1700" u="sng" dirty="0" smtClean="0"/>
              <a:t>Cas n° 1</a:t>
            </a:r>
            <a:r>
              <a:rPr lang="fr-FR" sz="1700" dirty="0" smtClean="0"/>
              <a:t> : </a:t>
            </a:r>
            <a:r>
              <a:rPr lang="fr-FR" sz="1700" dirty="0"/>
              <a:t>Albert </a:t>
            </a:r>
            <a:r>
              <a:rPr lang="fr-FR" sz="1700" dirty="0" smtClean="0"/>
              <a:t>a épousé </a:t>
            </a:r>
            <a:r>
              <a:rPr lang="fr-FR" sz="1700" dirty="0"/>
              <a:t>Jeanne </a:t>
            </a:r>
            <a:r>
              <a:rPr lang="fr-FR" sz="1700" dirty="0" smtClean="0"/>
              <a:t>30 </a:t>
            </a:r>
            <a:r>
              <a:rPr lang="fr-FR" sz="1700" dirty="0"/>
              <a:t>ans avant son décès et ils sont encore mariés au décès d’Albert</a:t>
            </a:r>
            <a:r>
              <a:rPr lang="fr-FR" sz="1700" dirty="0" smtClean="0"/>
              <a:t>.</a:t>
            </a:r>
          </a:p>
          <a:p>
            <a:pPr marL="64294" indent="0" algn="just">
              <a:buNone/>
            </a:pPr>
            <a:endParaRPr lang="fr-FR" u="sng" dirty="0"/>
          </a:p>
          <a:p>
            <a:pPr marL="64294" indent="0" algn="ctr">
              <a:buNone/>
            </a:pPr>
            <a:endParaRPr lang="fr-FR" u="sng" dirty="0"/>
          </a:p>
          <a:p>
            <a:pPr marL="64294" indent="0" algn="just">
              <a:buNone/>
            </a:pPr>
            <a:endParaRPr lang="fr-FR" dirty="0" smtClean="0"/>
          </a:p>
          <a:p>
            <a:pPr marL="64294" indent="0" algn="just">
              <a:buNone/>
            </a:pPr>
            <a:endParaRPr lang="fr-FR" dirty="0" smtClean="0"/>
          </a:p>
          <a:p>
            <a:pPr marL="64294" indent="0">
              <a:buNone/>
            </a:pPr>
            <a:endParaRPr lang="fr-FR" u="sng" dirty="0"/>
          </a:p>
        </p:txBody>
      </p:sp>
      <p:graphicFrame>
        <p:nvGraphicFramePr>
          <p:cNvPr id="7" name="Tableau 6"/>
          <p:cNvGraphicFramePr>
            <a:graphicFrameLocks noGrp="1"/>
          </p:cNvGraphicFramePr>
          <p:nvPr>
            <p:extLst>
              <p:ext uri="{D42A27DB-BD31-4B8C-83A1-F6EECF244321}">
                <p14:modId xmlns:p14="http://schemas.microsoft.com/office/powerpoint/2010/main" val="2616263075"/>
              </p:ext>
            </p:extLst>
          </p:nvPr>
        </p:nvGraphicFramePr>
        <p:xfrm>
          <a:off x="625086" y="4076104"/>
          <a:ext cx="7893828" cy="1386889"/>
        </p:xfrm>
        <a:graphic>
          <a:graphicData uri="http://schemas.openxmlformats.org/drawingml/2006/table">
            <a:tbl>
              <a:tblPr firstRow="1">
                <a:tableStyleId>{5C22544A-7EE6-4342-B048-85BDC9FD1C3A}</a:tableStyleId>
              </a:tblPr>
              <a:tblGrid>
                <a:gridCol w="3831315">
                  <a:extLst>
                    <a:ext uri="{9D8B030D-6E8A-4147-A177-3AD203B41FA5}">
                      <a16:colId xmlns:a16="http://schemas.microsoft.com/office/drawing/2014/main" val="2116867643"/>
                    </a:ext>
                  </a:extLst>
                </a:gridCol>
                <a:gridCol w="4062513">
                  <a:extLst>
                    <a:ext uri="{9D8B030D-6E8A-4147-A177-3AD203B41FA5}">
                      <a16:colId xmlns:a16="http://schemas.microsoft.com/office/drawing/2014/main" val="1940792635"/>
                    </a:ext>
                  </a:extLst>
                </a:gridCol>
              </a:tblGrid>
              <a:tr h="320089">
                <a:tc>
                  <a:txBody>
                    <a:bodyPr/>
                    <a:lstStyle/>
                    <a:p>
                      <a:pPr algn="ctr" fontAlgn="ctr"/>
                      <a:r>
                        <a:rPr lang="fr-FR" sz="1400" b="1" u="none" strike="noStrike" dirty="0" smtClean="0">
                          <a:effectLst/>
                        </a:rPr>
                        <a:t>Régime</a:t>
                      </a:r>
                      <a:r>
                        <a:rPr lang="fr-FR" sz="1400" b="1" u="none" strike="noStrike" baseline="0" dirty="0" smtClean="0">
                          <a:effectLst/>
                        </a:rPr>
                        <a:t> général + </a:t>
                      </a:r>
                      <a:r>
                        <a:rPr lang="fr-FR" sz="1400" b="1" u="none" strike="noStrike" baseline="0" dirty="0" err="1" smtClean="0">
                          <a:effectLst/>
                        </a:rPr>
                        <a:t>Agirc-Arrco</a:t>
                      </a:r>
                      <a:endParaRPr lang="fr-FR"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400" b="1" u="none" strike="noStrike" dirty="0">
                          <a:effectLst/>
                        </a:rPr>
                        <a:t>Fonction publique </a:t>
                      </a:r>
                      <a:endParaRPr lang="fr-FR"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12053934"/>
                  </a:ext>
                </a:extLst>
              </a:tr>
              <a:tr h="1012570">
                <a:tc>
                  <a:txBody>
                    <a:bodyPr/>
                    <a:lstStyle/>
                    <a:p>
                      <a:pPr algn="ctr" fontAlgn="b"/>
                      <a:endParaRPr lang="fr-FR" sz="1400" u="none" strike="noStrike" baseline="0" dirty="0" smtClean="0">
                        <a:effectLst/>
                      </a:endParaRPr>
                    </a:p>
                    <a:p>
                      <a:pPr algn="ctr" fontAlgn="b"/>
                      <a:r>
                        <a:rPr lang="fr-FR" sz="1400" u="none" strike="noStrike" baseline="0" dirty="0" smtClean="0">
                          <a:effectLst/>
                        </a:rPr>
                        <a:t>Pension CNAV = 540 € (1 000 x 54 %) </a:t>
                      </a:r>
                    </a:p>
                    <a:p>
                      <a:pPr algn="ctr" fontAlgn="b"/>
                      <a:r>
                        <a:rPr lang="fr-FR" sz="1400" u="none" strike="noStrike" baseline="0" dirty="0" smtClean="0">
                          <a:effectLst/>
                        </a:rPr>
                        <a:t>Pension </a:t>
                      </a:r>
                      <a:r>
                        <a:rPr lang="fr-FR" sz="1400" u="none" strike="noStrike" baseline="0" dirty="0" err="1" smtClean="0">
                          <a:effectLst/>
                        </a:rPr>
                        <a:t>Agirc-Arcco</a:t>
                      </a:r>
                      <a:r>
                        <a:rPr lang="fr-FR" sz="1400" u="none" strike="noStrike" baseline="0" dirty="0" smtClean="0">
                          <a:effectLst/>
                        </a:rPr>
                        <a:t> = 300 € (500 x 60 %)</a:t>
                      </a:r>
                    </a:p>
                    <a:p>
                      <a:pPr algn="ctr" fontAlgn="b"/>
                      <a:r>
                        <a:rPr lang="fr-FR" sz="1400" u="none" strike="noStrike" baseline="0" dirty="0" smtClean="0">
                          <a:effectLst/>
                        </a:rPr>
                        <a:t>Pension totale = 840 €</a:t>
                      </a:r>
                    </a:p>
                    <a:p>
                      <a:pPr algn="ctr" fontAlgn="b"/>
                      <a:endParaRPr lang="fr-FR"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fr-FR" sz="1400" u="none" strike="noStrike" dirty="0" smtClean="0">
                        <a:effectLst/>
                      </a:endParaRPr>
                    </a:p>
                    <a:p>
                      <a:pPr algn="ctr" fontAlgn="t"/>
                      <a:endParaRPr lang="fr-FR" sz="1400" u="none" strike="noStrike" dirty="0" smtClean="0">
                        <a:effectLst/>
                      </a:endParaRPr>
                    </a:p>
                    <a:p>
                      <a:pPr algn="ctr" fontAlgn="t"/>
                      <a:endParaRPr lang="fr-FR" sz="1400" u="none" strike="noStrike" dirty="0" smtClean="0">
                        <a:effectLst/>
                      </a:endParaRPr>
                    </a:p>
                    <a:p>
                      <a:pPr algn="ctr" fontAlgn="t"/>
                      <a:r>
                        <a:rPr lang="fr-FR" sz="1400" u="none" strike="noStrike" dirty="0" smtClean="0">
                          <a:effectLst/>
                        </a:rPr>
                        <a:t>Pension totale = 750 € </a:t>
                      </a:r>
                      <a:r>
                        <a:rPr lang="fr-FR" sz="1400" u="none" strike="noStrike" baseline="0" dirty="0" smtClean="0">
                          <a:effectLst/>
                        </a:rPr>
                        <a:t>(1 500 x 50 %)</a:t>
                      </a:r>
                      <a:endParaRPr lang="fr-FR"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862614502"/>
                  </a:ext>
                </a:extLst>
              </a:tr>
            </a:tbl>
          </a:graphicData>
        </a:graphic>
      </p:graphicFrame>
    </p:spTree>
    <p:extLst>
      <p:ext uri="{BB962C8B-B14F-4D97-AF65-F5344CB8AC3E}">
        <p14:creationId xmlns:p14="http://schemas.microsoft.com/office/powerpoint/2010/main" val="595982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625086" y="517675"/>
            <a:ext cx="7893828" cy="710940"/>
          </a:xfrm>
        </p:spPr>
        <p:txBody>
          <a:bodyPr/>
          <a:lstStyle/>
          <a:p>
            <a:r>
              <a:rPr lang="fr-FR" dirty="0" smtClean="0"/>
              <a:t>Une prise en compte des trajectoires conjugales très hétérogènes d’un régime à l’autre </a:t>
            </a:r>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52</a:t>
            </a:fld>
            <a:endParaRPr lang="fr-FR" b="1" dirty="0">
              <a:solidFill>
                <a:schemeClr val="bg1"/>
              </a:solidFill>
            </a:endParaRPr>
          </a:p>
        </p:txBody>
      </p:sp>
      <p:sp>
        <p:nvSpPr>
          <p:cNvPr id="3" name="Espace réservé du contenu 2"/>
          <p:cNvSpPr>
            <a:spLocks noGrp="1"/>
          </p:cNvSpPr>
          <p:nvPr>
            <p:ph idx="1"/>
          </p:nvPr>
        </p:nvSpPr>
        <p:spPr>
          <a:xfrm>
            <a:off x="501261" y="1714234"/>
            <a:ext cx="8141478" cy="4082724"/>
          </a:xfrm>
        </p:spPr>
        <p:txBody>
          <a:bodyPr>
            <a:normAutofit/>
          </a:bodyPr>
          <a:lstStyle/>
          <a:p>
            <a:pPr marL="64294" indent="0">
              <a:buNone/>
            </a:pPr>
            <a:r>
              <a:rPr lang="fr-FR" sz="1700" b="1" dirty="0" smtClean="0"/>
              <a:t>Les conséquences du divorce et du remariage </a:t>
            </a:r>
          </a:p>
          <a:p>
            <a:pPr marL="64294" indent="0">
              <a:buNone/>
            </a:pPr>
            <a:endParaRPr lang="fr-FR" sz="1700" u="sng" dirty="0" smtClean="0"/>
          </a:p>
          <a:p>
            <a:pPr marL="64294" indent="0" algn="just">
              <a:buNone/>
            </a:pPr>
            <a:r>
              <a:rPr lang="fr-FR" sz="1700" dirty="0" smtClean="0"/>
              <a:t>On suppose que le défunt, Albert, décède après avoir cotisé 37 ans (soit 444 mois) et qu’il bénéficie d’une pension de retraite d’un montant de 1 500 €.</a:t>
            </a:r>
          </a:p>
          <a:p>
            <a:pPr marL="64294" indent="0" algn="just">
              <a:buNone/>
            </a:pPr>
            <a:endParaRPr lang="fr-FR" sz="1700" b="1" dirty="0" smtClean="0"/>
          </a:p>
          <a:p>
            <a:pPr marL="64294" indent="0" algn="just">
              <a:buNone/>
            </a:pPr>
            <a:r>
              <a:rPr lang="fr-FR" sz="1700" u="sng" dirty="0" smtClean="0"/>
              <a:t>Cas n° 2</a:t>
            </a:r>
            <a:r>
              <a:rPr lang="fr-FR" sz="1700" dirty="0" smtClean="0"/>
              <a:t> : </a:t>
            </a:r>
            <a:r>
              <a:rPr lang="fr-FR" sz="1700" dirty="0"/>
              <a:t>Albert </a:t>
            </a:r>
            <a:r>
              <a:rPr lang="fr-FR" sz="1700" dirty="0" smtClean="0"/>
              <a:t>a épousé </a:t>
            </a:r>
            <a:r>
              <a:rPr lang="fr-FR" sz="1700" dirty="0"/>
              <a:t>Jeanne </a:t>
            </a:r>
            <a:r>
              <a:rPr lang="fr-FR" sz="1700" dirty="0" smtClean="0"/>
              <a:t>30 </a:t>
            </a:r>
            <a:r>
              <a:rPr lang="fr-FR" sz="1700" dirty="0"/>
              <a:t>ans avant son décès et </a:t>
            </a:r>
            <a:r>
              <a:rPr lang="fr-FR" sz="1700" dirty="0" smtClean="0"/>
              <a:t>ils ont divorcé 10 ans après leur mariage (soit 120 mois de mariage).</a:t>
            </a:r>
          </a:p>
          <a:p>
            <a:pPr marL="64294" indent="0" algn="just">
              <a:buNone/>
            </a:pPr>
            <a:endParaRPr lang="fr-FR" u="sng" dirty="0"/>
          </a:p>
          <a:p>
            <a:pPr marL="64294" indent="0" algn="ctr">
              <a:buNone/>
            </a:pPr>
            <a:endParaRPr lang="fr-FR" u="sng" dirty="0"/>
          </a:p>
          <a:p>
            <a:pPr marL="64294" indent="0" algn="just">
              <a:buNone/>
            </a:pPr>
            <a:endParaRPr lang="fr-FR" dirty="0" smtClean="0"/>
          </a:p>
          <a:p>
            <a:pPr marL="64294" indent="0" algn="just">
              <a:buNone/>
            </a:pPr>
            <a:endParaRPr lang="fr-FR" dirty="0" smtClean="0"/>
          </a:p>
          <a:p>
            <a:pPr marL="64294" indent="0">
              <a:buNone/>
            </a:pPr>
            <a:endParaRPr lang="fr-FR" u="sng" dirty="0"/>
          </a:p>
        </p:txBody>
      </p:sp>
      <p:graphicFrame>
        <p:nvGraphicFramePr>
          <p:cNvPr id="7" name="Tableau 6"/>
          <p:cNvGraphicFramePr>
            <a:graphicFrameLocks noGrp="1"/>
          </p:cNvGraphicFramePr>
          <p:nvPr>
            <p:extLst>
              <p:ext uri="{D42A27DB-BD31-4B8C-83A1-F6EECF244321}">
                <p14:modId xmlns:p14="http://schemas.microsoft.com/office/powerpoint/2010/main" val="870940158"/>
              </p:ext>
            </p:extLst>
          </p:nvPr>
        </p:nvGraphicFramePr>
        <p:xfrm>
          <a:off x="625086" y="4119236"/>
          <a:ext cx="7893828" cy="1386889"/>
        </p:xfrm>
        <a:graphic>
          <a:graphicData uri="http://schemas.openxmlformats.org/drawingml/2006/table">
            <a:tbl>
              <a:tblPr firstRow="1">
                <a:tableStyleId>{5C22544A-7EE6-4342-B048-85BDC9FD1C3A}</a:tableStyleId>
              </a:tblPr>
              <a:tblGrid>
                <a:gridCol w="3831315">
                  <a:extLst>
                    <a:ext uri="{9D8B030D-6E8A-4147-A177-3AD203B41FA5}">
                      <a16:colId xmlns:a16="http://schemas.microsoft.com/office/drawing/2014/main" val="2116867643"/>
                    </a:ext>
                  </a:extLst>
                </a:gridCol>
                <a:gridCol w="4062513">
                  <a:extLst>
                    <a:ext uri="{9D8B030D-6E8A-4147-A177-3AD203B41FA5}">
                      <a16:colId xmlns:a16="http://schemas.microsoft.com/office/drawing/2014/main" val="1940792635"/>
                    </a:ext>
                  </a:extLst>
                </a:gridCol>
              </a:tblGrid>
              <a:tr h="320089">
                <a:tc>
                  <a:txBody>
                    <a:bodyPr/>
                    <a:lstStyle/>
                    <a:p>
                      <a:pPr algn="ctr" fontAlgn="ctr"/>
                      <a:r>
                        <a:rPr lang="fr-FR" sz="1400" b="1" u="none" strike="noStrike" dirty="0" smtClean="0">
                          <a:effectLst/>
                        </a:rPr>
                        <a:t>Régime</a:t>
                      </a:r>
                      <a:r>
                        <a:rPr lang="fr-FR" sz="1400" b="1" u="none" strike="noStrike" baseline="0" dirty="0" smtClean="0">
                          <a:effectLst/>
                        </a:rPr>
                        <a:t> général + </a:t>
                      </a:r>
                      <a:r>
                        <a:rPr lang="fr-FR" sz="1400" b="1" u="none" strike="noStrike" baseline="0" dirty="0" err="1" smtClean="0">
                          <a:effectLst/>
                        </a:rPr>
                        <a:t>Agirc-Arrco</a:t>
                      </a:r>
                      <a:endParaRPr lang="fr-FR"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400" b="1" u="none" strike="noStrike" dirty="0">
                          <a:effectLst/>
                        </a:rPr>
                        <a:t>Fonction publique </a:t>
                      </a:r>
                      <a:endParaRPr lang="fr-FR"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12053934"/>
                  </a:ext>
                </a:extLst>
              </a:tr>
              <a:tr h="1012570">
                <a:tc>
                  <a:txBody>
                    <a:bodyPr/>
                    <a:lstStyle/>
                    <a:p>
                      <a:pPr algn="ctr" fontAlgn="b"/>
                      <a:endParaRPr lang="fr-FR" sz="1400" u="none" strike="noStrike" baseline="0" dirty="0" smtClean="0">
                        <a:effectLst/>
                      </a:endParaRPr>
                    </a:p>
                    <a:p>
                      <a:pPr algn="ctr" fontAlgn="b"/>
                      <a:r>
                        <a:rPr lang="fr-FR" sz="1400" u="none" strike="noStrike" baseline="0" dirty="0" smtClean="0">
                          <a:effectLst/>
                        </a:rPr>
                        <a:t>Pension CNAV = 540 € (1 000 x 54 %) </a:t>
                      </a:r>
                    </a:p>
                    <a:p>
                      <a:pPr algn="ctr" fontAlgn="b"/>
                      <a:r>
                        <a:rPr lang="fr-FR" sz="1400" u="none" strike="noStrike" baseline="0" dirty="0" smtClean="0">
                          <a:effectLst/>
                        </a:rPr>
                        <a:t>Pension </a:t>
                      </a:r>
                      <a:r>
                        <a:rPr lang="fr-FR" sz="1400" u="none" strike="noStrike" baseline="0" dirty="0" err="1" smtClean="0">
                          <a:effectLst/>
                        </a:rPr>
                        <a:t>Agirc-Arcco</a:t>
                      </a:r>
                      <a:r>
                        <a:rPr lang="fr-FR" sz="1400" u="none" strike="noStrike" baseline="0" dirty="0" smtClean="0">
                          <a:effectLst/>
                        </a:rPr>
                        <a:t> = </a:t>
                      </a:r>
                      <a:r>
                        <a:rPr lang="fr-FR" sz="1400" b="0" i="0" u="none" strike="noStrike" baseline="0" dirty="0" smtClean="0">
                          <a:solidFill>
                            <a:schemeClr val="dk1"/>
                          </a:solidFill>
                          <a:effectLst/>
                          <a:latin typeface="+mn-lt"/>
                        </a:rPr>
                        <a:t>81 € (500 x 60 % x 120/444)</a:t>
                      </a:r>
                    </a:p>
                    <a:p>
                      <a:pPr algn="ctr" fontAlgn="b"/>
                      <a:r>
                        <a:rPr lang="fr-FR" sz="1400" u="none" strike="noStrike" baseline="0" dirty="0" smtClean="0">
                          <a:effectLst/>
                        </a:rPr>
                        <a:t>Pension totale = 621 €</a:t>
                      </a:r>
                    </a:p>
                    <a:p>
                      <a:pPr algn="ctr" fontAlgn="b"/>
                      <a:endParaRPr lang="fr-FR"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fr-FR" sz="1400" u="none" strike="noStrike" dirty="0" smtClean="0">
                        <a:effectLst/>
                      </a:endParaRPr>
                    </a:p>
                    <a:p>
                      <a:pPr algn="ctr" fontAlgn="t"/>
                      <a:endParaRPr lang="fr-FR" sz="1400" u="none" strike="noStrike" dirty="0" smtClean="0">
                        <a:effectLst/>
                      </a:endParaRPr>
                    </a:p>
                    <a:p>
                      <a:pPr algn="ctr" fontAlgn="t"/>
                      <a:endParaRPr lang="fr-FR" sz="1400" u="none" strike="noStrike" dirty="0" smtClean="0">
                        <a:effectLst/>
                      </a:endParaRPr>
                    </a:p>
                    <a:p>
                      <a:pPr marL="0" marR="0" lvl="0" indent="0" algn="ctr" defTabSz="457200" rtl="0" eaLnBrk="1" fontAlgn="t" latinLnBrk="0" hangingPunct="1">
                        <a:lnSpc>
                          <a:spcPct val="100000"/>
                        </a:lnSpc>
                        <a:spcBef>
                          <a:spcPts val="0"/>
                        </a:spcBef>
                        <a:spcAft>
                          <a:spcPts val="0"/>
                        </a:spcAft>
                        <a:buClrTx/>
                        <a:buSzTx/>
                        <a:buFontTx/>
                        <a:buNone/>
                        <a:tabLst/>
                        <a:defRPr/>
                      </a:pPr>
                      <a:r>
                        <a:rPr lang="fr-FR" sz="1400" u="none" strike="noStrike" dirty="0" smtClean="0">
                          <a:effectLst/>
                        </a:rPr>
                        <a:t>Pension totale = 750 € </a:t>
                      </a:r>
                      <a:r>
                        <a:rPr lang="fr-FR" sz="1400" u="none" strike="noStrike" baseline="0" dirty="0" smtClean="0">
                          <a:effectLst/>
                        </a:rPr>
                        <a:t>(1 500 x 50 %)</a:t>
                      </a:r>
                      <a:endParaRPr lang="fr-FR" sz="1400" b="0" i="0" u="none" strike="noStrike" dirty="0" smtClean="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862614502"/>
                  </a:ext>
                </a:extLst>
              </a:tr>
            </a:tbl>
          </a:graphicData>
        </a:graphic>
      </p:graphicFrame>
    </p:spTree>
    <p:extLst>
      <p:ext uri="{BB962C8B-B14F-4D97-AF65-F5344CB8AC3E}">
        <p14:creationId xmlns:p14="http://schemas.microsoft.com/office/powerpoint/2010/main" val="2968704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625086" y="517675"/>
            <a:ext cx="7893828" cy="710940"/>
          </a:xfrm>
        </p:spPr>
        <p:txBody>
          <a:bodyPr/>
          <a:lstStyle/>
          <a:p>
            <a:r>
              <a:rPr lang="fr-FR" dirty="0" smtClean="0"/>
              <a:t>Une prise en compte des trajectoires conjugales très hétérogènes d’un régime à l’autre </a:t>
            </a:r>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53</a:t>
            </a:fld>
            <a:endParaRPr lang="fr-FR" b="1" dirty="0">
              <a:solidFill>
                <a:schemeClr val="bg1"/>
              </a:solidFill>
            </a:endParaRPr>
          </a:p>
        </p:txBody>
      </p:sp>
      <p:sp>
        <p:nvSpPr>
          <p:cNvPr id="3" name="Espace réservé du contenu 2"/>
          <p:cNvSpPr>
            <a:spLocks noGrp="1"/>
          </p:cNvSpPr>
          <p:nvPr>
            <p:ph idx="1"/>
          </p:nvPr>
        </p:nvSpPr>
        <p:spPr>
          <a:xfrm>
            <a:off x="501261" y="1688356"/>
            <a:ext cx="8141478" cy="4082724"/>
          </a:xfrm>
        </p:spPr>
        <p:txBody>
          <a:bodyPr>
            <a:normAutofit/>
          </a:bodyPr>
          <a:lstStyle/>
          <a:p>
            <a:pPr marL="64294" indent="0">
              <a:buNone/>
            </a:pPr>
            <a:r>
              <a:rPr lang="fr-FR" sz="1700" b="1" dirty="0" smtClean="0"/>
              <a:t>Les conséquences du divorce et du remariage </a:t>
            </a:r>
          </a:p>
          <a:p>
            <a:pPr marL="64294" indent="0">
              <a:buNone/>
            </a:pPr>
            <a:endParaRPr lang="fr-FR" sz="1700" u="sng" dirty="0" smtClean="0"/>
          </a:p>
          <a:p>
            <a:pPr marL="64294" indent="0" algn="just">
              <a:buNone/>
            </a:pPr>
            <a:r>
              <a:rPr lang="fr-FR" sz="1700" dirty="0" smtClean="0"/>
              <a:t>On suppose que le défunt, Albert, décède après avoir cotisé 37 ans (soit 444 mois) et qu’il bénéficie d’une pension de retraite d’un montant de 1 500 €.</a:t>
            </a:r>
          </a:p>
          <a:p>
            <a:pPr marL="64294" indent="0" algn="just">
              <a:buNone/>
            </a:pPr>
            <a:endParaRPr lang="fr-FR" sz="1700" b="1" dirty="0" smtClean="0"/>
          </a:p>
          <a:p>
            <a:pPr marL="64294" indent="0" algn="just">
              <a:buNone/>
            </a:pPr>
            <a:r>
              <a:rPr lang="fr-FR" sz="1700" u="sng" dirty="0" smtClean="0"/>
              <a:t>Cas n° 3</a:t>
            </a:r>
            <a:r>
              <a:rPr lang="fr-FR" sz="1700" dirty="0" smtClean="0"/>
              <a:t> : </a:t>
            </a:r>
            <a:r>
              <a:rPr lang="fr-FR" sz="1700" dirty="0"/>
              <a:t>Albert </a:t>
            </a:r>
            <a:r>
              <a:rPr lang="fr-FR" sz="1700" dirty="0" smtClean="0"/>
              <a:t>a épousé </a:t>
            </a:r>
            <a:r>
              <a:rPr lang="fr-FR" sz="1700" dirty="0"/>
              <a:t>Jeanne </a:t>
            </a:r>
            <a:r>
              <a:rPr lang="fr-FR" sz="1700" dirty="0" smtClean="0"/>
              <a:t>30 </a:t>
            </a:r>
            <a:r>
              <a:rPr lang="fr-FR" sz="1700" dirty="0"/>
              <a:t>ans avant son décès </a:t>
            </a:r>
            <a:r>
              <a:rPr lang="fr-FR" sz="1700" dirty="0" smtClean="0"/>
              <a:t>; ils ont divorcé 10 ans après leur mariage (soit 120 mois de </a:t>
            </a:r>
            <a:r>
              <a:rPr lang="fr-FR" sz="1700" dirty="0"/>
              <a:t>mariage). Au moment du décès d’Albert, il était marié avec Camille depuis 15 ans (soit 180 mois). </a:t>
            </a:r>
            <a:r>
              <a:rPr lang="fr-FR" sz="1700" dirty="0" smtClean="0"/>
              <a:t>Au total, Albert a été marié 300 mois.</a:t>
            </a:r>
            <a:endParaRPr lang="fr-FR" sz="1700" dirty="0"/>
          </a:p>
          <a:p>
            <a:pPr marL="64294" indent="0" algn="just">
              <a:buNone/>
            </a:pPr>
            <a:endParaRPr lang="fr-FR" sz="1700" dirty="0" smtClean="0"/>
          </a:p>
          <a:p>
            <a:pPr marL="64294" indent="0" algn="just">
              <a:buNone/>
            </a:pPr>
            <a:endParaRPr lang="fr-FR" u="sng" dirty="0"/>
          </a:p>
          <a:p>
            <a:pPr marL="64294" indent="0" algn="ctr">
              <a:buNone/>
            </a:pPr>
            <a:endParaRPr lang="fr-FR" u="sng" dirty="0"/>
          </a:p>
          <a:p>
            <a:pPr marL="64294" indent="0" algn="just">
              <a:buNone/>
            </a:pPr>
            <a:endParaRPr lang="fr-FR" dirty="0" smtClean="0"/>
          </a:p>
          <a:p>
            <a:pPr marL="64294" indent="0" algn="just">
              <a:buNone/>
            </a:pPr>
            <a:endParaRPr lang="fr-FR" dirty="0" smtClean="0"/>
          </a:p>
          <a:p>
            <a:pPr marL="64294" indent="0">
              <a:buNone/>
            </a:pPr>
            <a:endParaRPr lang="fr-FR" u="sng" dirty="0"/>
          </a:p>
        </p:txBody>
      </p:sp>
      <p:graphicFrame>
        <p:nvGraphicFramePr>
          <p:cNvPr id="7" name="Tableau 6"/>
          <p:cNvGraphicFramePr>
            <a:graphicFrameLocks noGrp="1"/>
          </p:cNvGraphicFramePr>
          <p:nvPr>
            <p:extLst>
              <p:ext uri="{D42A27DB-BD31-4B8C-83A1-F6EECF244321}">
                <p14:modId xmlns:p14="http://schemas.microsoft.com/office/powerpoint/2010/main" val="3032758499"/>
              </p:ext>
            </p:extLst>
          </p:nvPr>
        </p:nvGraphicFramePr>
        <p:xfrm>
          <a:off x="625086" y="4136496"/>
          <a:ext cx="7893828" cy="2399459"/>
        </p:xfrm>
        <a:graphic>
          <a:graphicData uri="http://schemas.openxmlformats.org/drawingml/2006/table">
            <a:tbl>
              <a:tblPr firstRow="1">
                <a:tableStyleId>{5C22544A-7EE6-4342-B048-85BDC9FD1C3A}</a:tableStyleId>
              </a:tblPr>
              <a:tblGrid>
                <a:gridCol w="3831315">
                  <a:extLst>
                    <a:ext uri="{9D8B030D-6E8A-4147-A177-3AD203B41FA5}">
                      <a16:colId xmlns:a16="http://schemas.microsoft.com/office/drawing/2014/main" val="2116867643"/>
                    </a:ext>
                  </a:extLst>
                </a:gridCol>
                <a:gridCol w="4062513">
                  <a:extLst>
                    <a:ext uri="{9D8B030D-6E8A-4147-A177-3AD203B41FA5}">
                      <a16:colId xmlns:a16="http://schemas.microsoft.com/office/drawing/2014/main" val="1940792635"/>
                    </a:ext>
                  </a:extLst>
                </a:gridCol>
              </a:tblGrid>
              <a:tr h="320089">
                <a:tc>
                  <a:txBody>
                    <a:bodyPr/>
                    <a:lstStyle/>
                    <a:p>
                      <a:pPr algn="ctr" fontAlgn="ctr"/>
                      <a:r>
                        <a:rPr lang="fr-FR" sz="1400" b="1" u="none" strike="noStrike" dirty="0" smtClean="0">
                          <a:effectLst/>
                        </a:rPr>
                        <a:t>Régime</a:t>
                      </a:r>
                      <a:r>
                        <a:rPr lang="fr-FR" sz="1400" b="1" u="none" strike="noStrike" baseline="0" dirty="0" smtClean="0">
                          <a:effectLst/>
                        </a:rPr>
                        <a:t> général + </a:t>
                      </a:r>
                      <a:r>
                        <a:rPr lang="fr-FR" sz="1400" b="1" u="none" strike="noStrike" baseline="0" dirty="0" err="1" smtClean="0">
                          <a:effectLst/>
                        </a:rPr>
                        <a:t>Agirc-Arrco</a:t>
                      </a:r>
                      <a:endParaRPr lang="fr-FR"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400" b="1" u="none" strike="noStrike" dirty="0">
                          <a:effectLst/>
                        </a:rPr>
                        <a:t>Fonction publique </a:t>
                      </a:r>
                      <a:endParaRPr lang="fr-FR"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12053934"/>
                  </a:ext>
                </a:extLst>
              </a:tr>
              <a:tr h="1012570">
                <a:tc>
                  <a:txBody>
                    <a:bodyPr/>
                    <a:lstStyle/>
                    <a:p>
                      <a:pPr algn="ctr" fontAlgn="b"/>
                      <a:r>
                        <a:rPr lang="fr-FR" sz="1400" u="none" strike="noStrike" baseline="0" dirty="0" smtClean="0">
                          <a:effectLst/>
                        </a:rPr>
                        <a:t>Jeanne</a:t>
                      </a:r>
                    </a:p>
                    <a:p>
                      <a:pPr algn="ctr" fontAlgn="b"/>
                      <a:r>
                        <a:rPr lang="fr-FR" sz="1400" u="none" strike="noStrike" baseline="0" dirty="0" smtClean="0">
                          <a:effectLst/>
                        </a:rPr>
                        <a:t>Pension CNAV =  216 € (1 000 x 54 % x 120/300) </a:t>
                      </a:r>
                    </a:p>
                    <a:p>
                      <a:pPr algn="ctr" fontAlgn="b"/>
                      <a:r>
                        <a:rPr lang="fr-FR" sz="1400" u="none" strike="noStrike" baseline="0" dirty="0" smtClean="0">
                          <a:effectLst/>
                        </a:rPr>
                        <a:t>Pension </a:t>
                      </a:r>
                      <a:r>
                        <a:rPr lang="fr-FR" sz="1400" u="none" strike="noStrike" baseline="0" dirty="0" err="1" smtClean="0">
                          <a:effectLst/>
                        </a:rPr>
                        <a:t>Agirc-Arcco</a:t>
                      </a:r>
                      <a:r>
                        <a:rPr lang="fr-FR" sz="1400" u="none" strike="noStrike" baseline="0" dirty="0" smtClean="0">
                          <a:effectLst/>
                        </a:rPr>
                        <a:t> = 120 € (500 x 60 % x 120/300)</a:t>
                      </a:r>
                    </a:p>
                    <a:p>
                      <a:pPr algn="ctr" fontAlgn="b"/>
                      <a:r>
                        <a:rPr lang="fr-FR" sz="1400" u="none" strike="noStrike" baseline="0" dirty="0" smtClean="0">
                          <a:effectLst/>
                        </a:rPr>
                        <a:t>Pension totale = 336 €</a:t>
                      </a:r>
                    </a:p>
                    <a:p>
                      <a:pPr algn="ctr" fontAlgn="b"/>
                      <a:endParaRPr lang="fr-FR"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fr-FR" sz="1400" u="none" strike="noStrike" dirty="0" smtClean="0">
                          <a:effectLst/>
                        </a:rPr>
                        <a:t>Jeanne</a:t>
                      </a:r>
                    </a:p>
                    <a:p>
                      <a:pPr algn="ctr" fontAlgn="t"/>
                      <a:endParaRPr lang="fr-FR" sz="1400" u="none" strike="noStrike" dirty="0" smtClean="0">
                        <a:effectLst/>
                      </a:endParaRPr>
                    </a:p>
                    <a:p>
                      <a:pPr algn="ctr" fontAlgn="t"/>
                      <a:endParaRPr lang="fr-FR" sz="1400" u="none" strike="noStrike" dirty="0" smtClean="0">
                        <a:effectLst/>
                      </a:endParaRPr>
                    </a:p>
                    <a:p>
                      <a:pPr algn="ctr" fontAlgn="t"/>
                      <a:r>
                        <a:rPr lang="fr-FR" sz="1400" u="none" strike="noStrike" dirty="0" smtClean="0">
                          <a:effectLst/>
                        </a:rPr>
                        <a:t>Pension totale = 300 € ( 1500 x 50 % x 120/300)</a:t>
                      </a:r>
                      <a:endParaRPr lang="fr-FR"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862614502"/>
                  </a:ext>
                </a:extLst>
              </a:tr>
              <a:tr h="1012570">
                <a:tc>
                  <a:txBody>
                    <a:bodyPr/>
                    <a:lstStyle/>
                    <a:p>
                      <a:pPr algn="ctr" fontAlgn="b"/>
                      <a:r>
                        <a:rPr lang="fr-FR" sz="1400" b="0" i="0" u="none" strike="noStrike" dirty="0" smtClean="0">
                          <a:solidFill>
                            <a:srgbClr val="000000"/>
                          </a:solidFill>
                          <a:effectLst/>
                          <a:latin typeface="Calibri" panose="020F0502020204030204" pitchFamily="34" charset="0"/>
                        </a:rPr>
                        <a:t>Camille</a:t>
                      </a:r>
                    </a:p>
                    <a:p>
                      <a:pPr algn="ctr" fontAlgn="b"/>
                      <a:r>
                        <a:rPr lang="fr-FR" sz="1400" b="0" i="0" u="none" strike="noStrike" dirty="0" smtClean="0">
                          <a:solidFill>
                            <a:srgbClr val="000000"/>
                          </a:solidFill>
                          <a:effectLst/>
                          <a:latin typeface="Calibri" panose="020F0502020204030204" pitchFamily="34" charset="0"/>
                        </a:rPr>
                        <a:t>Pension</a:t>
                      </a:r>
                      <a:r>
                        <a:rPr lang="fr-FR" sz="1400" b="0" i="0" u="none" strike="noStrike" baseline="0" dirty="0" smtClean="0">
                          <a:solidFill>
                            <a:srgbClr val="000000"/>
                          </a:solidFill>
                          <a:effectLst/>
                          <a:latin typeface="Calibri" panose="020F0502020204030204" pitchFamily="34" charset="0"/>
                        </a:rPr>
                        <a:t> Cnav = 324 € (1000 x 54 % x 180/300)</a:t>
                      </a:r>
                    </a:p>
                    <a:p>
                      <a:pPr algn="ctr" fontAlgn="b"/>
                      <a:r>
                        <a:rPr lang="fr-FR" sz="1400" b="0" i="0" u="none" strike="noStrike" baseline="0" dirty="0" smtClean="0">
                          <a:solidFill>
                            <a:srgbClr val="000000"/>
                          </a:solidFill>
                          <a:effectLst/>
                          <a:latin typeface="Calibri" panose="020F0502020204030204" pitchFamily="34" charset="0"/>
                        </a:rPr>
                        <a:t>Pension </a:t>
                      </a:r>
                      <a:r>
                        <a:rPr lang="fr-FR" sz="1400" b="0" i="0" u="none" strike="noStrike" baseline="0" dirty="0" err="1" smtClean="0">
                          <a:solidFill>
                            <a:srgbClr val="000000"/>
                          </a:solidFill>
                          <a:effectLst/>
                          <a:latin typeface="Calibri" panose="020F0502020204030204" pitchFamily="34" charset="0"/>
                        </a:rPr>
                        <a:t>Agirc-Arcco</a:t>
                      </a:r>
                      <a:r>
                        <a:rPr lang="fr-FR" sz="1400" b="0" i="0" u="none" strike="noStrike" baseline="0" dirty="0" smtClean="0">
                          <a:solidFill>
                            <a:srgbClr val="000000"/>
                          </a:solidFill>
                          <a:effectLst/>
                          <a:latin typeface="Calibri" panose="020F0502020204030204" pitchFamily="34" charset="0"/>
                        </a:rPr>
                        <a:t> = 180 € (500 x 50 % x 180/300)</a:t>
                      </a:r>
                    </a:p>
                    <a:p>
                      <a:pPr algn="ctr" fontAlgn="b"/>
                      <a:r>
                        <a:rPr lang="fr-FR" sz="1400" b="0" i="0" u="none" strike="noStrike" baseline="0" dirty="0" smtClean="0">
                          <a:solidFill>
                            <a:srgbClr val="000000"/>
                          </a:solidFill>
                          <a:effectLst/>
                          <a:latin typeface="Calibri" panose="020F0502020204030204" pitchFamily="34" charset="0"/>
                        </a:rPr>
                        <a:t>Pension totale = 504 €</a:t>
                      </a:r>
                      <a:endParaRPr lang="fr-FR" sz="1400" b="0" i="0" u="none" strike="noStrike" dirty="0" smtClean="0">
                        <a:solidFill>
                          <a:srgbClr val="000000"/>
                        </a:solidFill>
                        <a:effectLst/>
                        <a:latin typeface="Calibri" panose="020F0502020204030204" pitchFamily="34" charset="0"/>
                      </a:endParaRPr>
                    </a:p>
                  </a:txBody>
                  <a:tcPr marL="0" marR="0" marT="0" marB="0"/>
                </a:tc>
                <a:tc>
                  <a:txBody>
                    <a:bodyPr/>
                    <a:lstStyle/>
                    <a:p>
                      <a:pPr algn="ctr" fontAlgn="t"/>
                      <a:r>
                        <a:rPr lang="fr-FR" sz="1400" b="0" i="0" u="none" strike="noStrike" dirty="0" smtClean="0">
                          <a:solidFill>
                            <a:srgbClr val="000000"/>
                          </a:solidFill>
                          <a:effectLst/>
                          <a:latin typeface="Calibri" panose="020F0502020204030204" pitchFamily="34" charset="0"/>
                        </a:rPr>
                        <a:t>Camille</a:t>
                      </a:r>
                    </a:p>
                    <a:p>
                      <a:pPr algn="ctr" fontAlgn="t"/>
                      <a:endParaRPr lang="fr-FR" sz="1400" b="0" i="0" u="none" strike="noStrike" dirty="0" smtClean="0">
                        <a:solidFill>
                          <a:srgbClr val="000000"/>
                        </a:solidFill>
                        <a:effectLst/>
                        <a:latin typeface="Calibri" panose="020F0502020204030204" pitchFamily="34" charset="0"/>
                      </a:endParaRPr>
                    </a:p>
                    <a:p>
                      <a:pPr algn="ctr" fontAlgn="t"/>
                      <a:endParaRPr lang="fr-FR" sz="1400" b="0" i="0" u="none" strike="noStrike" dirty="0" smtClean="0">
                        <a:solidFill>
                          <a:srgbClr val="000000"/>
                        </a:solidFill>
                        <a:effectLst/>
                        <a:latin typeface="Calibri" panose="020F050202020403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Calibri" panose="020F0502020204030204" pitchFamily="34" charset="0"/>
                        </a:rPr>
                        <a:t>Pension totale = 450 € (1</a:t>
                      </a:r>
                      <a:r>
                        <a:rPr lang="fr-FR" sz="1400" b="0" i="0" u="none" strike="noStrike" baseline="0" dirty="0" smtClean="0">
                          <a:solidFill>
                            <a:srgbClr val="000000"/>
                          </a:solidFill>
                          <a:effectLst/>
                          <a:latin typeface="Calibri" panose="020F0502020204030204" pitchFamily="34" charset="0"/>
                        </a:rPr>
                        <a:t> 500 x 50 % x 180/300)</a:t>
                      </a:r>
                      <a:endParaRPr lang="fr-FR" sz="1400" b="0" i="0" u="none" strike="noStrike" dirty="0" smtClean="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858077815"/>
                  </a:ext>
                </a:extLst>
              </a:tr>
            </a:tbl>
          </a:graphicData>
        </a:graphic>
      </p:graphicFrame>
    </p:spTree>
    <p:extLst>
      <p:ext uri="{BB962C8B-B14F-4D97-AF65-F5344CB8AC3E}">
        <p14:creationId xmlns:p14="http://schemas.microsoft.com/office/powerpoint/2010/main" val="3996367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625086" y="517675"/>
            <a:ext cx="7893828" cy="710940"/>
          </a:xfrm>
        </p:spPr>
        <p:txBody>
          <a:bodyPr/>
          <a:lstStyle/>
          <a:p>
            <a:r>
              <a:rPr lang="fr-FR" dirty="0" smtClean="0"/>
              <a:t>Une prise en compte des trajectoires conjugales très hétérogènes d’un régime à l’autre </a:t>
            </a:r>
            <a:endParaRPr lang="fr-FR" dirty="0"/>
          </a:p>
        </p:txBody>
      </p:sp>
      <p:sp>
        <p:nvSpPr>
          <p:cNvPr id="5" name="Espace réservé du numéro de diapositive 1"/>
          <p:cNvSpPr>
            <a:spLocks noGrp="1"/>
          </p:cNvSpPr>
          <p:nvPr>
            <p:ph type="sldNum" sz="quarter" idx="4"/>
          </p:nvPr>
        </p:nvSpPr>
        <p:spPr>
          <a:prstGeom prst="rect">
            <a:avLst/>
          </a:prstGeom>
        </p:spPr>
        <p:txBody>
          <a:bodyPr/>
          <a:lstStyle/>
          <a:p>
            <a:pPr>
              <a:defRPr/>
            </a:pPr>
            <a:fld id="{F400FF4C-7367-4F14-BB33-4039E672CEF7}" type="slidenum">
              <a:rPr lang="fr-FR" b="1">
                <a:solidFill>
                  <a:schemeClr val="bg1"/>
                </a:solidFill>
              </a:rPr>
              <a:pPr>
                <a:defRPr/>
              </a:pPr>
              <a:t>54</a:t>
            </a:fld>
            <a:endParaRPr lang="fr-FR" b="1" dirty="0">
              <a:solidFill>
                <a:schemeClr val="bg1"/>
              </a:solidFill>
            </a:endParaRPr>
          </a:p>
        </p:txBody>
      </p:sp>
      <p:sp>
        <p:nvSpPr>
          <p:cNvPr id="3" name="Espace réservé du contenu 2"/>
          <p:cNvSpPr>
            <a:spLocks noGrp="1"/>
          </p:cNvSpPr>
          <p:nvPr>
            <p:ph idx="1"/>
          </p:nvPr>
        </p:nvSpPr>
        <p:spPr>
          <a:xfrm>
            <a:off x="501261" y="1688356"/>
            <a:ext cx="8141478" cy="4082724"/>
          </a:xfrm>
        </p:spPr>
        <p:txBody>
          <a:bodyPr>
            <a:normAutofit/>
          </a:bodyPr>
          <a:lstStyle/>
          <a:p>
            <a:pPr marL="64294" indent="0">
              <a:buNone/>
            </a:pPr>
            <a:r>
              <a:rPr lang="fr-FR" sz="1700" b="1" dirty="0" smtClean="0"/>
              <a:t>Les conséquences du divorce et du remariage </a:t>
            </a:r>
          </a:p>
          <a:p>
            <a:pPr marL="64294" indent="0">
              <a:buNone/>
            </a:pPr>
            <a:endParaRPr lang="fr-FR" sz="1700" u="sng" dirty="0" smtClean="0"/>
          </a:p>
          <a:p>
            <a:pPr marL="64294" indent="0" algn="just">
              <a:buNone/>
            </a:pPr>
            <a:r>
              <a:rPr lang="fr-FR" sz="1700" dirty="0" smtClean="0"/>
              <a:t>On suppose que le défunt, Albert, décède après avoir cotisé 37 ans (soit 444 mois) et qu’il bénéficie d’une pension de retraite d’un montant de 1 500 €.</a:t>
            </a:r>
          </a:p>
          <a:p>
            <a:pPr marL="64294" indent="0" algn="just">
              <a:buNone/>
            </a:pPr>
            <a:endParaRPr lang="fr-FR" sz="1700" b="1" dirty="0" smtClean="0"/>
          </a:p>
          <a:p>
            <a:pPr marL="64294" indent="0" algn="just">
              <a:buNone/>
            </a:pPr>
            <a:r>
              <a:rPr lang="fr-FR" sz="1700" u="sng" dirty="0" smtClean="0"/>
              <a:t>Cas n° 4</a:t>
            </a:r>
            <a:r>
              <a:rPr lang="fr-FR" sz="1700" dirty="0" smtClean="0"/>
              <a:t> : </a:t>
            </a:r>
            <a:r>
              <a:rPr lang="fr-FR" sz="1700" dirty="0"/>
              <a:t>Albert </a:t>
            </a:r>
            <a:r>
              <a:rPr lang="fr-FR" sz="1700" dirty="0" smtClean="0"/>
              <a:t>a épousé </a:t>
            </a:r>
            <a:r>
              <a:rPr lang="fr-FR" sz="1700" dirty="0"/>
              <a:t>Jeanne </a:t>
            </a:r>
            <a:r>
              <a:rPr lang="fr-FR" sz="1700" dirty="0" smtClean="0"/>
              <a:t>30 </a:t>
            </a:r>
            <a:r>
              <a:rPr lang="fr-FR" sz="1700" dirty="0"/>
              <a:t>ans avant son décès </a:t>
            </a:r>
            <a:r>
              <a:rPr lang="fr-FR" sz="1700" dirty="0" smtClean="0"/>
              <a:t>; ils ont divorcé 10 ans après leur mariage (soit 120 mois de </a:t>
            </a:r>
            <a:r>
              <a:rPr lang="fr-FR" sz="1700" dirty="0"/>
              <a:t>mariage). Au moment du décès d’Albert, </a:t>
            </a:r>
            <a:r>
              <a:rPr lang="fr-FR" sz="1700" dirty="0" smtClean="0"/>
              <a:t>Jeanne était en concubinage avec Antoine.</a:t>
            </a:r>
            <a:endParaRPr lang="fr-FR" sz="1700" dirty="0"/>
          </a:p>
          <a:p>
            <a:pPr marL="64294" indent="0" algn="just">
              <a:buNone/>
            </a:pPr>
            <a:endParaRPr lang="fr-FR" sz="1700" dirty="0" smtClean="0"/>
          </a:p>
          <a:p>
            <a:pPr marL="64294" indent="0" algn="just">
              <a:buNone/>
            </a:pPr>
            <a:endParaRPr lang="fr-FR" u="sng" dirty="0"/>
          </a:p>
          <a:p>
            <a:pPr marL="64294" indent="0" algn="ctr">
              <a:buNone/>
            </a:pPr>
            <a:endParaRPr lang="fr-FR" u="sng" dirty="0"/>
          </a:p>
          <a:p>
            <a:pPr marL="64294" indent="0" algn="just">
              <a:buNone/>
            </a:pPr>
            <a:endParaRPr lang="fr-FR" dirty="0" smtClean="0"/>
          </a:p>
          <a:p>
            <a:pPr marL="64294" indent="0" algn="just">
              <a:buNone/>
            </a:pPr>
            <a:endParaRPr lang="fr-FR" dirty="0" smtClean="0"/>
          </a:p>
          <a:p>
            <a:pPr marL="64294" indent="0">
              <a:buNone/>
            </a:pPr>
            <a:endParaRPr lang="fr-FR" u="sng" dirty="0"/>
          </a:p>
        </p:txBody>
      </p:sp>
      <p:graphicFrame>
        <p:nvGraphicFramePr>
          <p:cNvPr id="6" name="Tableau 5"/>
          <p:cNvGraphicFramePr>
            <a:graphicFrameLocks noGrp="1"/>
          </p:cNvGraphicFramePr>
          <p:nvPr>
            <p:extLst>
              <p:ext uri="{D42A27DB-BD31-4B8C-83A1-F6EECF244321}">
                <p14:modId xmlns:p14="http://schemas.microsoft.com/office/powerpoint/2010/main" val="735194706"/>
              </p:ext>
            </p:extLst>
          </p:nvPr>
        </p:nvGraphicFramePr>
        <p:xfrm>
          <a:off x="625086" y="4119236"/>
          <a:ext cx="7893828" cy="1386889"/>
        </p:xfrm>
        <a:graphic>
          <a:graphicData uri="http://schemas.openxmlformats.org/drawingml/2006/table">
            <a:tbl>
              <a:tblPr firstRow="1">
                <a:tableStyleId>{5C22544A-7EE6-4342-B048-85BDC9FD1C3A}</a:tableStyleId>
              </a:tblPr>
              <a:tblGrid>
                <a:gridCol w="3831315">
                  <a:extLst>
                    <a:ext uri="{9D8B030D-6E8A-4147-A177-3AD203B41FA5}">
                      <a16:colId xmlns:a16="http://schemas.microsoft.com/office/drawing/2014/main" val="2116867643"/>
                    </a:ext>
                  </a:extLst>
                </a:gridCol>
                <a:gridCol w="4062513">
                  <a:extLst>
                    <a:ext uri="{9D8B030D-6E8A-4147-A177-3AD203B41FA5}">
                      <a16:colId xmlns:a16="http://schemas.microsoft.com/office/drawing/2014/main" val="1940792635"/>
                    </a:ext>
                  </a:extLst>
                </a:gridCol>
              </a:tblGrid>
              <a:tr h="320089">
                <a:tc>
                  <a:txBody>
                    <a:bodyPr/>
                    <a:lstStyle/>
                    <a:p>
                      <a:pPr algn="ctr" fontAlgn="ctr"/>
                      <a:r>
                        <a:rPr lang="fr-FR" sz="1400" b="1" u="none" strike="noStrike" dirty="0" smtClean="0">
                          <a:effectLst/>
                        </a:rPr>
                        <a:t>Régime</a:t>
                      </a:r>
                      <a:r>
                        <a:rPr lang="fr-FR" sz="1400" b="1" u="none" strike="noStrike" baseline="0" dirty="0" smtClean="0">
                          <a:effectLst/>
                        </a:rPr>
                        <a:t> général + </a:t>
                      </a:r>
                      <a:r>
                        <a:rPr lang="fr-FR" sz="1400" b="1" u="none" strike="noStrike" baseline="0" dirty="0" err="1" smtClean="0">
                          <a:effectLst/>
                        </a:rPr>
                        <a:t>Agirc-Arrco</a:t>
                      </a:r>
                      <a:endParaRPr lang="fr-FR"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400" b="1" u="none" strike="noStrike" dirty="0">
                          <a:effectLst/>
                        </a:rPr>
                        <a:t>Fonction publique </a:t>
                      </a:r>
                      <a:endParaRPr lang="fr-FR"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12053934"/>
                  </a:ext>
                </a:extLst>
              </a:tr>
              <a:tr h="1012570">
                <a:tc>
                  <a:txBody>
                    <a:bodyPr/>
                    <a:lstStyle/>
                    <a:p>
                      <a:pPr algn="ctr" fontAlgn="b"/>
                      <a:endParaRPr lang="fr-FR" sz="1400" u="none" strike="noStrike" baseline="0" dirty="0" smtClean="0">
                        <a:effectLst/>
                      </a:endParaRPr>
                    </a:p>
                    <a:p>
                      <a:pPr algn="ctr" fontAlgn="b"/>
                      <a:r>
                        <a:rPr lang="fr-FR" sz="1400" u="none" strike="noStrike" baseline="0" dirty="0" smtClean="0">
                          <a:effectLst/>
                        </a:rPr>
                        <a:t>Pension CNAV = 540 € (1 000 x 54 %) </a:t>
                      </a:r>
                    </a:p>
                    <a:p>
                      <a:pPr algn="ctr" fontAlgn="b"/>
                      <a:r>
                        <a:rPr lang="fr-FR" sz="1400" u="none" strike="noStrike" baseline="0" dirty="0" smtClean="0">
                          <a:effectLst/>
                        </a:rPr>
                        <a:t>Pension </a:t>
                      </a:r>
                      <a:r>
                        <a:rPr lang="fr-FR" sz="1400" u="none" strike="noStrike" baseline="0" dirty="0" err="1" smtClean="0">
                          <a:effectLst/>
                        </a:rPr>
                        <a:t>Agirc-Arcco</a:t>
                      </a:r>
                      <a:r>
                        <a:rPr lang="fr-FR" sz="1400" u="none" strike="noStrike" baseline="0" dirty="0" smtClean="0">
                          <a:effectLst/>
                        </a:rPr>
                        <a:t> = </a:t>
                      </a:r>
                      <a:r>
                        <a:rPr lang="fr-FR" sz="1400" b="0" i="0" u="none" strike="noStrike" baseline="0" dirty="0" smtClean="0">
                          <a:solidFill>
                            <a:schemeClr val="dk1"/>
                          </a:solidFill>
                          <a:effectLst/>
                          <a:latin typeface="+mn-lt"/>
                        </a:rPr>
                        <a:t>81 € (500 x 60 % x 120/444)</a:t>
                      </a:r>
                    </a:p>
                    <a:p>
                      <a:pPr algn="ctr" fontAlgn="b"/>
                      <a:r>
                        <a:rPr lang="fr-FR" sz="1400" u="none" strike="noStrike" baseline="0" dirty="0" smtClean="0">
                          <a:effectLst/>
                        </a:rPr>
                        <a:t>Pension totale = 621 €</a:t>
                      </a:r>
                    </a:p>
                    <a:p>
                      <a:pPr algn="ctr" fontAlgn="b"/>
                      <a:endParaRPr lang="fr-FR"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fr-FR" sz="1400" u="none" strike="noStrike" dirty="0" smtClean="0">
                        <a:effectLst/>
                      </a:endParaRPr>
                    </a:p>
                    <a:p>
                      <a:pPr algn="ctr" fontAlgn="t"/>
                      <a:r>
                        <a:rPr lang="fr-FR" sz="1400" u="none" strike="noStrike" dirty="0" smtClean="0">
                          <a:effectLst/>
                        </a:rPr>
                        <a:t>Jeanne</a:t>
                      </a:r>
                      <a:r>
                        <a:rPr lang="fr-FR" sz="1400" u="none" strike="noStrike" baseline="0" dirty="0" smtClean="0">
                          <a:effectLst/>
                        </a:rPr>
                        <a:t> perd le droit à sa pension avec la remise en couple</a:t>
                      </a:r>
                      <a:endParaRPr lang="fr-FR" sz="1400" u="none" strike="noStrike" dirty="0" smtClean="0">
                        <a:effectLst/>
                      </a:endParaRPr>
                    </a:p>
                  </a:txBody>
                  <a:tcPr marL="0" marR="0" marT="0" marB="0"/>
                </a:tc>
                <a:extLst>
                  <a:ext uri="{0D108BD9-81ED-4DB2-BD59-A6C34878D82A}">
                    <a16:rowId xmlns:a16="http://schemas.microsoft.com/office/drawing/2014/main" val="1862614502"/>
                  </a:ext>
                </a:extLst>
              </a:tr>
            </a:tbl>
          </a:graphicData>
        </a:graphic>
      </p:graphicFrame>
    </p:spTree>
    <p:extLst>
      <p:ext uri="{BB962C8B-B14F-4D97-AF65-F5344CB8AC3E}">
        <p14:creationId xmlns:p14="http://schemas.microsoft.com/office/powerpoint/2010/main" val="3816517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699068"/>
            <a:ext cx="8027988" cy="727075"/>
          </a:xfrm>
        </p:spPr>
        <p:txBody>
          <a:bodyPr/>
          <a:lstStyle/>
          <a:p>
            <a:r>
              <a:rPr lang="fr-FR" dirty="0" smtClean="0"/>
              <a:t>La réversion limite les gains et les pertes de niveau de vie une fois le conjoint décédé pour les salariés du privé</a:t>
            </a:r>
            <a:endParaRPr lang="fr-FR" dirty="0"/>
          </a:p>
        </p:txBody>
      </p:sp>
      <p:pic>
        <p:nvPicPr>
          <p:cNvPr id="3" name="Image 2"/>
          <p:cNvPicPr>
            <a:picLocks noChangeAspect="1"/>
          </p:cNvPicPr>
          <p:nvPr/>
        </p:nvPicPr>
        <p:blipFill>
          <a:blip r:embed="rId2"/>
          <a:stretch>
            <a:fillRect/>
          </a:stretch>
        </p:blipFill>
        <p:spPr>
          <a:xfrm>
            <a:off x="227394" y="2385056"/>
            <a:ext cx="8734044" cy="3244596"/>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2944928161"/>
              </p:ext>
            </p:extLst>
          </p:nvPr>
        </p:nvGraphicFramePr>
        <p:xfrm>
          <a:off x="227394" y="1827948"/>
          <a:ext cx="8734044" cy="518160"/>
        </p:xfrm>
        <a:graphic>
          <a:graphicData uri="http://schemas.openxmlformats.org/drawingml/2006/table">
            <a:tbl>
              <a:tblPr firstRow="1" bandRow="1">
                <a:tableStyleId>{5C22544A-7EE6-4342-B048-85BDC9FD1C3A}</a:tableStyleId>
              </a:tblPr>
              <a:tblGrid>
                <a:gridCol w="4367022">
                  <a:extLst>
                    <a:ext uri="{9D8B030D-6E8A-4147-A177-3AD203B41FA5}">
                      <a16:colId xmlns:a16="http://schemas.microsoft.com/office/drawing/2014/main" val="141779130"/>
                    </a:ext>
                  </a:extLst>
                </a:gridCol>
                <a:gridCol w="4367022">
                  <a:extLst>
                    <a:ext uri="{9D8B030D-6E8A-4147-A177-3AD203B41FA5}">
                      <a16:colId xmlns:a16="http://schemas.microsoft.com/office/drawing/2014/main" val="3695958456"/>
                    </a:ext>
                  </a:extLst>
                </a:gridCol>
              </a:tblGrid>
              <a:tr h="370840">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Salarié</a:t>
                      </a:r>
                      <a:r>
                        <a:rPr lang="fr-FR" sz="1400" b="1" baseline="0" dirty="0" smtClean="0">
                          <a:solidFill>
                            <a:schemeClr val="tx1">
                              <a:lumMod val="65000"/>
                              <a:lumOff val="35000"/>
                            </a:schemeClr>
                          </a:solidFill>
                          <a:latin typeface="Calibri" pitchFamily="34" charset="0"/>
                          <a:cs typeface="Arial" charset="0"/>
                          <a:sym typeface="Wingdings" panose="05000000000000000000" pitchFamily="2" charset="2"/>
                        </a:rPr>
                        <a:t>s du secteur privé</a:t>
                      </a:r>
                    </a:p>
                    <a:p>
                      <a:pPr marL="0" indent="0" algn="ctr">
                        <a:spcBef>
                          <a:spcPct val="0"/>
                        </a:spcBef>
                        <a:buNone/>
                      </a:pPr>
                      <a:r>
                        <a:rPr lang="fr-FR" sz="1400" b="1" baseline="0" dirty="0" smtClean="0">
                          <a:solidFill>
                            <a:schemeClr val="tx1">
                              <a:lumMod val="65000"/>
                              <a:lumOff val="35000"/>
                            </a:schemeClr>
                          </a:solidFill>
                          <a:latin typeface="Calibri" pitchFamily="34" charset="0"/>
                          <a:cs typeface="Arial" charset="0"/>
                          <a:sym typeface="Wingdings" panose="05000000000000000000" pitchFamily="2" charset="2"/>
                        </a:rPr>
                        <a:t>(conditions de ressources à la Cnav)</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Fonctionnaire</a:t>
                      </a:r>
                    </a:p>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(aucune condition de ressources)</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541857"/>
                  </a:ext>
                </a:extLst>
              </a:tr>
            </a:tbl>
          </a:graphicData>
        </a:graphic>
      </p:graphicFrame>
      <p:sp>
        <p:nvSpPr>
          <p:cNvPr id="5" name="Rectangle 4"/>
          <p:cNvSpPr/>
          <p:nvPr/>
        </p:nvSpPr>
        <p:spPr>
          <a:xfrm>
            <a:off x="227394" y="5629652"/>
            <a:ext cx="7196044" cy="246221"/>
          </a:xfrm>
          <a:prstGeom prst="rect">
            <a:avLst/>
          </a:prstGeom>
        </p:spPr>
        <p:txBody>
          <a:bodyPr wrap="square">
            <a:spAutoFit/>
          </a:bodyPr>
          <a:lstStyle/>
          <a:p>
            <a:r>
              <a:rPr lang="fr-FR" sz="1000" i="1" dirty="0" smtClean="0"/>
              <a:t>Source</a:t>
            </a:r>
            <a:r>
              <a:rPr lang="fr-FR" sz="1000" i="1" dirty="0"/>
              <a:t> : calculs </a:t>
            </a:r>
            <a:r>
              <a:rPr lang="fr-FR" sz="1000" i="1" dirty="0" smtClean="0"/>
              <a:t>SG-COR</a:t>
            </a:r>
            <a:endParaRPr lang="fr-FR" sz="1000" i="1"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55</a:t>
            </a:fld>
            <a:endParaRPr lang="en-US" dirty="0"/>
          </a:p>
        </p:txBody>
      </p:sp>
    </p:spTree>
    <p:extLst>
      <p:ext uri="{BB962C8B-B14F-4D97-AF65-F5344CB8AC3E}">
        <p14:creationId xmlns:p14="http://schemas.microsoft.com/office/powerpoint/2010/main" val="3697323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droits conjugaux dans les pays suivis par le COR</a:t>
            </a:r>
            <a:endParaRPr lang="fr-FR" dirty="0"/>
          </a:p>
        </p:txBody>
      </p:sp>
      <p:sp>
        <p:nvSpPr>
          <p:cNvPr id="3" name="Espace réservé du texte 2"/>
          <p:cNvSpPr>
            <a:spLocks noGrp="1"/>
          </p:cNvSpPr>
          <p:nvPr>
            <p:ph type="body" idx="1"/>
          </p:nvPr>
        </p:nvSpPr>
        <p:spPr/>
        <p:txBody>
          <a:bodyPr/>
          <a:lstStyle/>
          <a:p>
            <a:r>
              <a:rPr lang="fr-FR" sz="1800" dirty="0" smtClean="0">
                <a:solidFill>
                  <a:srgbClr val="00368B"/>
                </a:solidFill>
              </a:rPr>
              <a:t>Deux </a:t>
            </a:r>
            <a:r>
              <a:rPr lang="fr-FR" sz="1800" dirty="0">
                <a:solidFill>
                  <a:srgbClr val="00368B"/>
                </a:solidFill>
              </a:rPr>
              <a:t>types de mécanismes </a:t>
            </a:r>
            <a:r>
              <a:rPr lang="fr-FR" sz="1800" dirty="0" smtClean="0">
                <a:solidFill>
                  <a:srgbClr val="00368B"/>
                </a:solidFill>
              </a:rPr>
              <a:t>:</a:t>
            </a:r>
          </a:p>
          <a:p>
            <a:pPr lvl="1"/>
            <a:r>
              <a:rPr lang="fr-FR" sz="1800" dirty="0" smtClean="0">
                <a:solidFill>
                  <a:srgbClr val="00368B"/>
                </a:solidFill>
              </a:rPr>
              <a:t>des </a:t>
            </a:r>
            <a:r>
              <a:rPr lang="fr-FR" sz="1800" dirty="0">
                <a:solidFill>
                  <a:srgbClr val="00368B"/>
                </a:solidFill>
              </a:rPr>
              <a:t>droits directs à la retraite en fonction du statut marital </a:t>
            </a:r>
            <a:r>
              <a:rPr lang="fr-FR" sz="1800" dirty="0" smtClean="0">
                <a:solidFill>
                  <a:srgbClr val="00368B"/>
                </a:solidFill>
              </a:rPr>
              <a:t>(</a:t>
            </a:r>
            <a:r>
              <a:rPr lang="fr-FR" sz="1800" dirty="0">
                <a:solidFill>
                  <a:srgbClr val="00368B"/>
                </a:solidFill>
              </a:rPr>
              <a:t>Belgique, </a:t>
            </a:r>
            <a:r>
              <a:rPr lang="fr-FR" sz="1800" dirty="0" smtClean="0">
                <a:solidFill>
                  <a:srgbClr val="00368B"/>
                </a:solidFill>
              </a:rPr>
              <a:t>Pays-Bas</a:t>
            </a:r>
            <a:r>
              <a:rPr lang="fr-FR" sz="1800" dirty="0">
                <a:solidFill>
                  <a:srgbClr val="00368B"/>
                </a:solidFill>
              </a:rPr>
              <a:t>, </a:t>
            </a:r>
            <a:r>
              <a:rPr lang="fr-FR" sz="1800" dirty="0" smtClean="0">
                <a:solidFill>
                  <a:srgbClr val="00368B"/>
                </a:solidFill>
              </a:rPr>
              <a:t>Suède, États-Unis</a:t>
            </a:r>
            <a:r>
              <a:rPr lang="fr-FR" sz="1800" dirty="0">
                <a:solidFill>
                  <a:srgbClr val="00368B"/>
                </a:solidFill>
              </a:rPr>
              <a:t>, </a:t>
            </a:r>
            <a:r>
              <a:rPr lang="fr-FR" sz="1800" dirty="0" smtClean="0">
                <a:solidFill>
                  <a:srgbClr val="00368B"/>
                </a:solidFill>
              </a:rPr>
              <a:t>Canada et Japon)</a:t>
            </a:r>
          </a:p>
          <a:p>
            <a:pPr lvl="1"/>
            <a:r>
              <a:rPr lang="fr-FR" sz="1800" dirty="0" smtClean="0">
                <a:solidFill>
                  <a:srgbClr val="00368B"/>
                </a:solidFill>
              </a:rPr>
              <a:t>des </a:t>
            </a:r>
            <a:r>
              <a:rPr lang="fr-FR" sz="1800" dirty="0">
                <a:solidFill>
                  <a:srgbClr val="00368B"/>
                </a:solidFill>
              </a:rPr>
              <a:t>droits indirects </a:t>
            </a:r>
            <a:r>
              <a:rPr lang="fr-FR" sz="1800" dirty="0" smtClean="0">
                <a:solidFill>
                  <a:srgbClr val="00368B"/>
                </a:solidFill>
              </a:rPr>
              <a:t>(réversion) : presque </a:t>
            </a:r>
            <a:r>
              <a:rPr lang="fr-FR" sz="1800" dirty="0">
                <a:solidFill>
                  <a:srgbClr val="00368B"/>
                </a:solidFill>
              </a:rPr>
              <a:t>tous les pays de l’OCDE </a:t>
            </a:r>
            <a:r>
              <a:rPr lang="fr-FR" sz="1800" dirty="0" smtClean="0">
                <a:solidFill>
                  <a:srgbClr val="00368B"/>
                </a:solidFill>
              </a:rPr>
              <a:t>pour au </a:t>
            </a:r>
            <a:r>
              <a:rPr lang="fr-FR" sz="1800" dirty="0">
                <a:solidFill>
                  <a:srgbClr val="00368B"/>
                </a:solidFill>
              </a:rPr>
              <a:t>moins pour une partie de la population, avec des critères d’éligibilité et des niveaux de couverture qui diffèrent de manière substantielle selon les </a:t>
            </a:r>
            <a:r>
              <a:rPr lang="fr-FR" sz="1800" dirty="0" smtClean="0">
                <a:solidFill>
                  <a:srgbClr val="00368B"/>
                </a:solidFill>
              </a:rPr>
              <a:t>pays. </a:t>
            </a:r>
          </a:p>
          <a:p>
            <a:r>
              <a:rPr lang="fr-FR" sz="1800" dirty="0" smtClean="0">
                <a:solidFill>
                  <a:srgbClr val="00368B"/>
                </a:solidFill>
              </a:rPr>
              <a:t>Au </a:t>
            </a:r>
            <a:r>
              <a:rPr lang="fr-FR" sz="1800" dirty="0">
                <a:solidFill>
                  <a:srgbClr val="00368B"/>
                </a:solidFill>
              </a:rPr>
              <a:t>Royaume-Uni et en Suède, les dispositifs de réversion des régimes publics obligatoires ont été supprimés (ne subsiste que le versement des pensions de réversion déjà liquidées au moment de la suppression des dispositifs).</a:t>
            </a:r>
          </a:p>
        </p:txBody>
      </p:sp>
      <p:sp>
        <p:nvSpPr>
          <p:cNvPr id="4"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56</a:t>
            </a:fld>
            <a:endParaRPr lang="en-US" dirty="0"/>
          </a:p>
        </p:txBody>
      </p:sp>
    </p:spTree>
    <p:extLst>
      <p:ext uri="{BB962C8B-B14F-4D97-AF65-F5344CB8AC3E}">
        <p14:creationId xmlns:p14="http://schemas.microsoft.com/office/powerpoint/2010/main" val="3188681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546336"/>
            <a:ext cx="8027988" cy="727075"/>
          </a:xfrm>
        </p:spPr>
        <p:txBody>
          <a:bodyPr/>
          <a:lstStyle/>
          <a:p>
            <a:r>
              <a:rPr lang="fr-FR" dirty="0" smtClean="0"/>
              <a:t>Les dépenses </a:t>
            </a:r>
            <a:r>
              <a:rPr lang="fr-FR" dirty="0"/>
              <a:t>de </a:t>
            </a:r>
            <a:r>
              <a:rPr lang="fr-FR" dirty="0" smtClean="0"/>
              <a:t>réversion dans les pays suivis par le COR (en 2019)</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57</a:t>
            </a:fld>
            <a:endParaRPr lang="en-US" dirty="0"/>
          </a:p>
        </p:txBody>
      </p:sp>
      <p:sp>
        <p:nvSpPr>
          <p:cNvPr id="8" name="Espace réservé du contenu 1"/>
          <p:cNvSpPr txBox="1">
            <a:spLocks/>
          </p:cNvSpPr>
          <p:nvPr/>
        </p:nvSpPr>
        <p:spPr>
          <a:xfrm>
            <a:off x="2809746" y="3644630"/>
            <a:ext cx="7719691" cy="437317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fr-FR" sz="1600" dirty="0" smtClean="0">
              <a:solidFill>
                <a:srgbClr val="00368B"/>
              </a:solidFill>
              <a:sym typeface="Wingdings" panose="05000000000000000000" pitchFamily="2" charset="2"/>
            </a:endParaRPr>
          </a:p>
        </p:txBody>
      </p:sp>
      <p:graphicFrame>
        <p:nvGraphicFramePr>
          <p:cNvPr id="7" name="Graphique 6">
            <a:extLst>
              <a:ext uri="{FF2B5EF4-FFF2-40B4-BE49-F238E27FC236}">
                <a16:creationId xmlns:a16="http://schemas.microsoft.com/office/drawing/2014/main" id="{13214469-490A-EC6C-6BF1-2D43C0666254}"/>
              </a:ext>
            </a:extLst>
          </p:cNvPr>
          <p:cNvGraphicFramePr/>
          <p:nvPr>
            <p:extLst>
              <p:ext uri="{D42A27DB-BD31-4B8C-83A1-F6EECF244321}">
                <p14:modId xmlns:p14="http://schemas.microsoft.com/office/powerpoint/2010/main" val="2313868970"/>
              </p:ext>
            </p:extLst>
          </p:nvPr>
        </p:nvGraphicFramePr>
        <p:xfrm>
          <a:off x="291086" y="2283173"/>
          <a:ext cx="428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re 1"/>
          <p:cNvSpPr txBox="1">
            <a:spLocks/>
          </p:cNvSpPr>
          <p:nvPr/>
        </p:nvSpPr>
        <p:spPr bwMode="auto">
          <a:xfrm>
            <a:off x="842010" y="5748424"/>
            <a:ext cx="80279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fr-FR" sz="2800" b="1" kern="1200" dirty="0">
                <a:solidFill>
                  <a:srgbClr val="00368B"/>
                </a:solidFill>
                <a:latin typeface="+mn-lt"/>
                <a:ea typeface="+mn-ea"/>
                <a:cs typeface="+mn-cs"/>
              </a:defRPr>
            </a:lvl1pPr>
            <a:lvl2pPr algn="l" rtl="0" eaLnBrk="0" fontAlgn="base" hangingPunct="0">
              <a:spcBef>
                <a:spcPct val="0"/>
              </a:spcBef>
              <a:spcAft>
                <a:spcPct val="0"/>
              </a:spcAft>
              <a:defRPr sz="2800" b="1">
                <a:solidFill>
                  <a:srgbClr val="00368B"/>
                </a:solidFill>
                <a:latin typeface="Calibri" pitchFamily="34" charset="0"/>
              </a:defRPr>
            </a:lvl2pPr>
            <a:lvl3pPr algn="l" rtl="0" eaLnBrk="0" fontAlgn="base" hangingPunct="0">
              <a:spcBef>
                <a:spcPct val="0"/>
              </a:spcBef>
              <a:spcAft>
                <a:spcPct val="0"/>
              </a:spcAft>
              <a:defRPr sz="2800" b="1">
                <a:solidFill>
                  <a:srgbClr val="00368B"/>
                </a:solidFill>
                <a:latin typeface="Calibri" pitchFamily="34" charset="0"/>
              </a:defRPr>
            </a:lvl3pPr>
            <a:lvl4pPr algn="l" rtl="0" eaLnBrk="0" fontAlgn="base" hangingPunct="0">
              <a:spcBef>
                <a:spcPct val="0"/>
              </a:spcBef>
              <a:spcAft>
                <a:spcPct val="0"/>
              </a:spcAft>
              <a:defRPr sz="2800" b="1">
                <a:solidFill>
                  <a:srgbClr val="00368B"/>
                </a:solidFill>
                <a:latin typeface="Calibri" pitchFamily="34" charset="0"/>
              </a:defRPr>
            </a:lvl4pPr>
            <a:lvl5pPr algn="l" rtl="0" eaLnBrk="0" fontAlgn="base" hangingPunct="0">
              <a:spcBef>
                <a:spcPct val="0"/>
              </a:spcBef>
              <a:spcAft>
                <a:spcPct val="0"/>
              </a:spcAft>
              <a:defRPr sz="28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defTabSz="914400"/>
            <a:endParaRPr lang="fr-FR" sz="3200" dirty="0"/>
          </a:p>
        </p:txBody>
      </p:sp>
      <p:sp>
        <p:nvSpPr>
          <p:cNvPr id="10" name="Titre 1"/>
          <p:cNvSpPr txBox="1">
            <a:spLocks/>
          </p:cNvSpPr>
          <p:nvPr/>
        </p:nvSpPr>
        <p:spPr bwMode="auto">
          <a:xfrm>
            <a:off x="203655" y="5565808"/>
            <a:ext cx="8027988" cy="3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fr-FR" sz="2800" b="1" kern="1200" dirty="0">
                <a:solidFill>
                  <a:srgbClr val="00368B"/>
                </a:solidFill>
                <a:latin typeface="+mn-lt"/>
                <a:ea typeface="+mn-ea"/>
                <a:cs typeface="+mn-cs"/>
              </a:defRPr>
            </a:lvl1pPr>
            <a:lvl2pPr algn="l" rtl="0" eaLnBrk="0" fontAlgn="base" hangingPunct="0">
              <a:spcBef>
                <a:spcPct val="0"/>
              </a:spcBef>
              <a:spcAft>
                <a:spcPct val="0"/>
              </a:spcAft>
              <a:defRPr sz="2800" b="1">
                <a:solidFill>
                  <a:srgbClr val="00368B"/>
                </a:solidFill>
                <a:latin typeface="Calibri" pitchFamily="34" charset="0"/>
              </a:defRPr>
            </a:lvl2pPr>
            <a:lvl3pPr algn="l" rtl="0" eaLnBrk="0" fontAlgn="base" hangingPunct="0">
              <a:spcBef>
                <a:spcPct val="0"/>
              </a:spcBef>
              <a:spcAft>
                <a:spcPct val="0"/>
              </a:spcAft>
              <a:defRPr sz="2800" b="1">
                <a:solidFill>
                  <a:srgbClr val="00368B"/>
                </a:solidFill>
                <a:latin typeface="Calibri" pitchFamily="34" charset="0"/>
              </a:defRPr>
            </a:lvl3pPr>
            <a:lvl4pPr algn="l" rtl="0" eaLnBrk="0" fontAlgn="base" hangingPunct="0">
              <a:spcBef>
                <a:spcPct val="0"/>
              </a:spcBef>
              <a:spcAft>
                <a:spcPct val="0"/>
              </a:spcAft>
              <a:defRPr sz="2800" b="1">
                <a:solidFill>
                  <a:srgbClr val="00368B"/>
                </a:solidFill>
                <a:latin typeface="Calibri" pitchFamily="34" charset="0"/>
              </a:defRPr>
            </a:lvl4pPr>
            <a:lvl5pPr algn="l" rtl="0" eaLnBrk="0" fontAlgn="base" hangingPunct="0">
              <a:spcBef>
                <a:spcPct val="0"/>
              </a:spcBef>
              <a:spcAft>
                <a:spcPct val="0"/>
              </a:spcAft>
              <a:defRPr sz="2800" b="1">
                <a:solidFill>
                  <a:srgbClr val="00368B"/>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defTabSz="914400"/>
            <a:r>
              <a:rPr lang="fr-FR" sz="1000" b="0" i="1" dirty="0" smtClean="0">
                <a:solidFill>
                  <a:schemeClr val="tx1"/>
                </a:solidFill>
              </a:rPr>
              <a:t>Source </a:t>
            </a:r>
            <a:r>
              <a:rPr lang="fr-FR" sz="1000" b="0" i="1" dirty="0">
                <a:solidFill>
                  <a:schemeClr val="tx1"/>
                </a:solidFill>
              </a:rPr>
              <a:t>: OCDE, chiffres 2020 </a:t>
            </a:r>
            <a:r>
              <a:rPr lang="fr-FR" sz="1000" b="0" i="1" dirty="0" smtClean="0">
                <a:solidFill>
                  <a:schemeClr val="tx1"/>
                </a:solidFill>
              </a:rPr>
              <a:t>France</a:t>
            </a:r>
            <a:r>
              <a:rPr lang="fr-FR" sz="1000" b="0" i="1" dirty="0">
                <a:solidFill>
                  <a:schemeClr val="tx1"/>
                </a:solidFill>
              </a:rPr>
              <a:t>, Royaume-Uni, Canada, </a:t>
            </a:r>
            <a:r>
              <a:rPr lang="fr-FR" sz="1000" b="0" i="1" dirty="0" smtClean="0">
                <a:solidFill>
                  <a:schemeClr val="tx1"/>
                </a:solidFill>
              </a:rPr>
              <a:t>États-Unis</a:t>
            </a:r>
            <a:endParaRPr lang="fr-FR" sz="1000" b="0" i="1" dirty="0">
              <a:solidFill>
                <a:schemeClr val="tx1"/>
              </a:solidFill>
            </a:endParaRPr>
          </a:p>
          <a:p>
            <a:pPr defTabSz="914400"/>
            <a:endParaRPr lang="fr-FR" sz="2000" i="1" dirty="0">
              <a:solidFill>
                <a:schemeClr val="tx1"/>
              </a:solidFill>
            </a:endParaRPr>
          </a:p>
        </p:txBody>
      </p:sp>
      <p:graphicFrame>
        <p:nvGraphicFramePr>
          <p:cNvPr id="11" name="Graphique 10">
            <a:extLst>
              <a:ext uri="{FF2B5EF4-FFF2-40B4-BE49-F238E27FC236}">
                <a16:creationId xmlns:a16="http://schemas.microsoft.com/office/drawing/2014/main" id="{996A754C-21D8-8613-33C1-823F3BDD696B}"/>
              </a:ext>
            </a:extLst>
          </p:cNvPr>
          <p:cNvGraphicFramePr/>
          <p:nvPr>
            <p:extLst>
              <p:ext uri="{D42A27DB-BD31-4B8C-83A1-F6EECF244321}">
                <p14:modId xmlns:p14="http://schemas.microsoft.com/office/powerpoint/2010/main" val="3384322265"/>
              </p:ext>
            </p:extLst>
          </p:nvPr>
        </p:nvGraphicFramePr>
        <p:xfrm>
          <a:off x="4585998" y="2283173"/>
          <a:ext cx="4284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1949764911"/>
              </p:ext>
            </p:extLst>
          </p:nvPr>
        </p:nvGraphicFramePr>
        <p:xfrm>
          <a:off x="291086" y="1886703"/>
          <a:ext cx="8578912" cy="370840"/>
        </p:xfrm>
        <a:graphic>
          <a:graphicData uri="http://schemas.openxmlformats.org/drawingml/2006/table">
            <a:tbl>
              <a:tblPr firstRow="1" bandRow="1">
                <a:tableStyleId>{5C22544A-7EE6-4342-B048-85BDC9FD1C3A}</a:tableStyleId>
              </a:tblPr>
              <a:tblGrid>
                <a:gridCol w="4289456">
                  <a:extLst>
                    <a:ext uri="{9D8B030D-6E8A-4147-A177-3AD203B41FA5}">
                      <a16:colId xmlns:a16="http://schemas.microsoft.com/office/drawing/2014/main" val="141779130"/>
                    </a:ext>
                  </a:extLst>
                </a:gridCol>
                <a:gridCol w="4289456">
                  <a:extLst>
                    <a:ext uri="{9D8B030D-6E8A-4147-A177-3AD203B41FA5}">
                      <a16:colId xmlns:a16="http://schemas.microsoft.com/office/drawing/2014/main" val="3695958456"/>
                    </a:ext>
                  </a:extLst>
                </a:gridCol>
              </a:tblGrid>
              <a:tr h="370840">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En % du PIB</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lgn="ctr">
                        <a:spcBef>
                          <a:spcPct val="0"/>
                        </a:spcBef>
                        <a:buNone/>
                      </a:pPr>
                      <a:r>
                        <a:rPr lang="fr-FR" sz="1400" b="1" dirty="0" smtClean="0">
                          <a:solidFill>
                            <a:schemeClr val="tx1">
                              <a:lumMod val="65000"/>
                              <a:lumOff val="35000"/>
                            </a:schemeClr>
                          </a:solidFill>
                          <a:latin typeface="Calibri" pitchFamily="34" charset="0"/>
                          <a:cs typeface="Arial" charset="0"/>
                          <a:sym typeface="Wingdings" panose="05000000000000000000" pitchFamily="2" charset="2"/>
                        </a:rPr>
                        <a:t>En % des dépenses totales de retraite</a:t>
                      </a:r>
                      <a:endParaRPr lang="fr-FR" sz="1400" b="1" dirty="0">
                        <a:solidFill>
                          <a:schemeClr val="tx1">
                            <a:lumMod val="65000"/>
                            <a:lumOff val="35000"/>
                          </a:schemeClr>
                        </a:solidFill>
                        <a:latin typeface="Calibri" pitchFamily="34" charset="0"/>
                        <a:cs typeface="Arial" charset="0"/>
                        <a:sym typeface="Wingdings" panose="05000000000000000000" pitchFamily="2" charset="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541857"/>
                  </a:ext>
                </a:extLst>
              </a:tr>
            </a:tbl>
          </a:graphicData>
        </a:graphic>
      </p:graphicFrame>
    </p:spTree>
    <p:extLst>
      <p:ext uri="{BB962C8B-B14F-4D97-AF65-F5344CB8AC3E}">
        <p14:creationId xmlns:p14="http://schemas.microsoft.com/office/powerpoint/2010/main" val="645876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11" y="422694"/>
            <a:ext cx="9074989" cy="6211019"/>
          </a:xfrm>
        </p:spPr>
        <p:txBody>
          <a:bodyPr/>
          <a:lstStyle/>
          <a:p>
            <a:pPr algn="ctr"/>
            <a:r>
              <a:rPr lang="fr-FR" dirty="0" smtClean="0"/>
              <a:t>Tour de table</a:t>
            </a:r>
            <a:endParaRPr lang="fr-FR" dirty="0"/>
          </a:p>
        </p:txBody>
      </p:sp>
      <p:sp>
        <p:nvSpPr>
          <p:cNvPr id="3"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58</a:t>
            </a:fld>
            <a:endParaRPr lang="en-US" dirty="0"/>
          </a:p>
        </p:txBody>
      </p:sp>
      <p:pic>
        <p:nvPicPr>
          <p:cNvPr id="4" name="Picture 41" descr="réunion"/>
          <p:cNvPicPr>
            <a:picLocks noChangeAspect="1" noChangeArrowheads="1"/>
          </p:cNvPicPr>
          <p:nvPr/>
        </p:nvPicPr>
        <p:blipFill>
          <a:blip r:embed="rId2" cstate="print"/>
          <a:srcRect/>
          <a:stretch>
            <a:fillRect/>
          </a:stretch>
        </p:blipFill>
        <p:spPr bwMode="auto">
          <a:xfrm>
            <a:off x="5960551" y="3699712"/>
            <a:ext cx="1742837" cy="1742837"/>
          </a:xfrm>
          <a:prstGeom prst="rect">
            <a:avLst/>
          </a:prstGeom>
          <a:noFill/>
          <a:ln w="9525">
            <a:noFill/>
            <a:miter lim="800000"/>
            <a:headEnd/>
            <a:tailEnd/>
          </a:ln>
        </p:spPr>
      </p:pic>
    </p:spTree>
    <p:extLst>
      <p:ext uri="{BB962C8B-B14F-4D97-AF65-F5344CB8AC3E}">
        <p14:creationId xmlns:p14="http://schemas.microsoft.com/office/powerpoint/2010/main" val="2360874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2790825"/>
            <a:ext cx="9144000" cy="1019175"/>
          </a:xfrm>
        </p:spPr>
        <p:txBody>
          <a:bodyPr anchor="t"/>
          <a:lstStyle/>
          <a:p>
            <a:pPr algn="ctr" eaLnBrk="1" hangingPunct="1"/>
            <a:r>
              <a:rPr lang="fr-FR" altLang="fr-FR" sz="3600" smtClean="0">
                <a:cs typeface="Calibri" pitchFamily="34" charset="0"/>
              </a:rPr>
              <a:t>Merci de votre attention</a:t>
            </a:r>
            <a:endParaRPr lang="fr-FR" altLang="fr-FR" sz="3600" smtClean="0"/>
          </a:p>
        </p:txBody>
      </p:sp>
      <p:sp>
        <p:nvSpPr>
          <p:cNvPr id="7171" name="Subtitle 3"/>
          <p:cNvSpPr>
            <a:spLocks noGrp="1"/>
          </p:cNvSpPr>
          <p:nvPr>
            <p:ph type="subTitle" idx="1"/>
          </p:nvPr>
        </p:nvSpPr>
        <p:spPr>
          <a:xfrm>
            <a:off x="0" y="4152900"/>
            <a:ext cx="9144000" cy="1238250"/>
          </a:xfrm>
        </p:spPr>
        <p:txBody>
          <a:bodyPr/>
          <a:lstStyle/>
          <a:p>
            <a:pPr algn="ctr" eaLnBrk="1" hangingPunct="1"/>
            <a:r>
              <a:rPr lang="fr-FR" altLang="fr-FR" sz="2000" smtClean="0">
                <a:solidFill>
                  <a:schemeClr val="tx1"/>
                </a:solidFill>
              </a:rPr>
              <a:t>Suivez l’actualité et les travaux du COR </a:t>
            </a:r>
            <a:br>
              <a:rPr lang="fr-FR" altLang="fr-FR" sz="2000" smtClean="0">
                <a:solidFill>
                  <a:schemeClr val="tx1"/>
                </a:solidFill>
              </a:rPr>
            </a:br>
            <a:r>
              <a:rPr lang="fr-FR" altLang="fr-FR" sz="2000" smtClean="0">
                <a:solidFill>
                  <a:schemeClr val="tx1"/>
                </a:solidFill>
              </a:rPr>
              <a:t>sur </a:t>
            </a:r>
            <a:r>
              <a:rPr lang="fr-FR" altLang="fr-FR" sz="2000" b="1" smtClean="0">
                <a:solidFill>
                  <a:srgbClr val="003A88"/>
                </a:solidFill>
              </a:rPr>
              <a:t>www.cor-retraites.fr</a:t>
            </a:r>
            <a:r>
              <a:rPr lang="fr-FR" altLang="fr-FR" sz="2000" smtClean="0">
                <a:solidFill>
                  <a:schemeClr val="tx1"/>
                </a:solidFill>
              </a:rPr>
              <a:t> et twitter        </a:t>
            </a:r>
            <a:r>
              <a:rPr lang="fr-FR" altLang="fr-FR" sz="2000" b="1" smtClean="0">
                <a:solidFill>
                  <a:srgbClr val="003A88"/>
                </a:solidFill>
              </a:rPr>
              <a:t>@COR_Retraites</a:t>
            </a: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4524375"/>
            <a:ext cx="320675" cy="24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886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534699"/>
            <a:ext cx="8027988" cy="727075"/>
          </a:xfrm>
        </p:spPr>
        <p:txBody>
          <a:bodyPr/>
          <a:lstStyle/>
          <a:p>
            <a:r>
              <a:rPr lang="fr-FR" dirty="0" smtClean="0"/>
              <a:t>Le couple ne se limite plus au seul mariage</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6</a:t>
            </a:fld>
            <a:endParaRPr lang="en-US" dirty="0"/>
          </a:p>
        </p:txBody>
      </p:sp>
      <p:sp>
        <p:nvSpPr>
          <p:cNvPr id="14" name="ZoneTexte 13"/>
          <p:cNvSpPr txBox="1"/>
          <p:nvPr/>
        </p:nvSpPr>
        <p:spPr>
          <a:xfrm>
            <a:off x="1300210" y="6062092"/>
            <a:ext cx="7366959" cy="246221"/>
          </a:xfrm>
          <a:prstGeom prst="rect">
            <a:avLst/>
          </a:prstGeom>
          <a:noFill/>
        </p:spPr>
        <p:txBody>
          <a:bodyPr wrap="square" rtlCol="0">
            <a:spAutoFit/>
          </a:bodyPr>
          <a:lstStyle/>
          <a:p>
            <a:r>
              <a:rPr lang="fr-FR" sz="1000" i="1" dirty="0" smtClean="0"/>
              <a:t>Source : Insee, recensement de la population.</a:t>
            </a:r>
            <a:endParaRPr lang="fr-FR" sz="1000" i="1" dirty="0"/>
          </a:p>
        </p:txBody>
      </p:sp>
      <p:sp>
        <p:nvSpPr>
          <p:cNvPr id="22" name="ZoneTexte 21"/>
          <p:cNvSpPr txBox="1"/>
          <p:nvPr/>
        </p:nvSpPr>
        <p:spPr>
          <a:xfrm>
            <a:off x="5451894" y="2271645"/>
            <a:ext cx="2916000" cy="468000"/>
          </a:xfrm>
          <a:prstGeom prst="rect">
            <a:avLst/>
          </a:prstGeom>
          <a:noFill/>
        </p:spPr>
        <p:txBody>
          <a:bodyPr wrap="square" rtlCol="0" anchor="ctr">
            <a:noAutofit/>
          </a:bodyPr>
          <a:lstStyle/>
          <a:p>
            <a:pPr algn="ctr"/>
            <a:r>
              <a:rPr lang="fr-FR" sz="1400" b="1" dirty="0" smtClean="0">
                <a:solidFill>
                  <a:schemeClr val="tx1">
                    <a:lumMod val="65000"/>
                    <a:lumOff val="35000"/>
                  </a:schemeClr>
                </a:solidFill>
              </a:rPr>
              <a:t>2020</a:t>
            </a:r>
            <a:endParaRPr lang="fr-FR" sz="1400" b="1" dirty="0">
              <a:solidFill>
                <a:schemeClr val="tx1">
                  <a:lumMod val="65000"/>
                  <a:lumOff val="35000"/>
                </a:schemeClr>
              </a:solidFill>
            </a:endParaRPr>
          </a:p>
        </p:txBody>
      </p:sp>
      <p:sp>
        <p:nvSpPr>
          <p:cNvPr id="23" name="ZoneTexte 22"/>
          <p:cNvSpPr txBox="1"/>
          <p:nvPr/>
        </p:nvSpPr>
        <p:spPr>
          <a:xfrm>
            <a:off x="2138848" y="2799997"/>
            <a:ext cx="2940392" cy="400110"/>
          </a:xfrm>
          <a:prstGeom prst="rect">
            <a:avLst/>
          </a:prstGeom>
          <a:noFill/>
        </p:spPr>
        <p:txBody>
          <a:bodyPr wrap="square" rtlCol="0">
            <a:spAutoFit/>
          </a:bodyPr>
          <a:lstStyle/>
          <a:p>
            <a:pPr algn="r"/>
            <a:r>
              <a:rPr lang="fr-FR" sz="2000" dirty="0" smtClean="0">
                <a:solidFill>
                  <a:schemeClr val="bg1"/>
                </a:solidFill>
              </a:rPr>
              <a:t>Couples mariés : 97 %</a:t>
            </a:r>
            <a:endParaRPr lang="fr-FR" sz="2000" dirty="0">
              <a:solidFill>
                <a:schemeClr val="bg1"/>
              </a:solidFill>
            </a:endParaRPr>
          </a:p>
        </p:txBody>
      </p:sp>
      <p:sp>
        <p:nvSpPr>
          <p:cNvPr id="17" name="Rectangle 16"/>
          <p:cNvSpPr/>
          <p:nvPr/>
        </p:nvSpPr>
        <p:spPr>
          <a:xfrm>
            <a:off x="797796" y="1554323"/>
            <a:ext cx="7800358" cy="338554"/>
          </a:xfrm>
          <a:prstGeom prst="rect">
            <a:avLst/>
          </a:prstGeom>
        </p:spPr>
        <p:txBody>
          <a:bodyPr wrap="square">
            <a:spAutoFit/>
          </a:bodyPr>
          <a:lstStyle/>
          <a:p>
            <a:pPr algn="ctr"/>
            <a:r>
              <a:rPr lang="fr-FR" sz="1600" b="1" dirty="0">
                <a:solidFill>
                  <a:schemeClr val="tx1">
                    <a:lumMod val="65000"/>
                    <a:lumOff val="35000"/>
                  </a:schemeClr>
                </a:solidFill>
              </a:rPr>
              <a:t>Type d’union des couples </a:t>
            </a:r>
            <a:r>
              <a:rPr lang="fr-FR" sz="1600" b="1" dirty="0" smtClean="0">
                <a:solidFill>
                  <a:schemeClr val="tx1">
                    <a:lumMod val="65000"/>
                    <a:lumOff val="35000"/>
                  </a:schemeClr>
                </a:solidFill>
              </a:rPr>
              <a:t>cohabitant en 1962 </a:t>
            </a:r>
            <a:r>
              <a:rPr lang="fr-FR" sz="1600" b="1" dirty="0">
                <a:solidFill>
                  <a:schemeClr val="tx1">
                    <a:lumMod val="65000"/>
                    <a:lumOff val="35000"/>
                  </a:schemeClr>
                </a:solidFill>
              </a:rPr>
              <a:t>et en </a:t>
            </a:r>
            <a:r>
              <a:rPr lang="fr-FR" sz="1600" b="1" dirty="0" smtClean="0">
                <a:solidFill>
                  <a:schemeClr val="tx1">
                    <a:lumMod val="65000"/>
                    <a:lumOff val="35000"/>
                  </a:schemeClr>
                </a:solidFill>
              </a:rPr>
              <a:t>2020 </a:t>
            </a:r>
            <a:endParaRPr lang="fr-FR" sz="1600" b="1" dirty="0">
              <a:solidFill>
                <a:schemeClr val="tx1">
                  <a:lumMod val="65000"/>
                  <a:lumOff val="35000"/>
                </a:schemeClr>
              </a:solidFill>
            </a:endParaRPr>
          </a:p>
        </p:txBody>
      </p:sp>
      <p:sp>
        <p:nvSpPr>
          <p:cNvPr id="5" name="ZoneTexte 4"/>
          <p:cNvSpPr txBox="1"/>
          <p:nvPr/>
        </p:nvSpPr>
        <p:spPr>
          <a:xfrm>
            <a:off x="1085046" y="2271645"/>
            <a:ext cx="2916000" cy="468000"/>
          </a:xfrm>
          <a:prstGeom prst="rect">
            <a:avLst/>
          </a:prstGeom>
          <a:noFill/>
        </p:spPr>
        <p:txBody>
          <a:bodyPr wrap="square" rtlCol="0" anchor="ctr">
            <a:noAutofit/>
          </a:bodyPr>
          <a:lstStyle/>
          <a:p>
            <a:pPr algn="ctr"/>
            <a:r>
              <a:rPr lang="fr-FR" sz="1400" b="1" dirty="0" smtClean="0">
                <a:solidFill>
                  <a:schemeClr val="tx1">
                    <a:lumMod val="65000"/>
                    <a:lumOff val="35000"/>
                  </a:schemeClr>
                </a:solidFill>
              </a:rPr>
              <a:t>1962</a:t>
            </a:r>
            <a:endParaRPr lang="fr-FR" sz="1400" b="1" dirty="0">
              <a:solidFill>
                <a:schemeClr val="tx1">
                  <a:lumMod val="65000"/>
                  <a:lumOff val="35000"/>
                </a:schemeClr>
              </a:solidFill>
            </a:endParaRPr>
          </a:p>
        </p:txBody>
      </p:sp>
      <p:sp>
        <p:nvSpPr>
          <p:cNvPr id="3" name="Rectangle 2"/>
          <p:cNvSpPr/>
          <p:nvPr/>
        </p:nvSpPr>
        <p:spPr>
          <a:xfrm>
            <a:off x="8307231" y="3545457"/>
            <a:ext cx="581846" cy="2175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t>3,0%</a:t>
            </a:r>
            <a:endParaRPr lang="fr-FR" sz="1100" b="1" dirty="0"/>
          </a:p>
        </p:txBody>
      </p:sp>
      <p:graphicFrame>
        <p:nvGraphicFramePr>
          <p:cNvPr id="13" name="Graphique 12"/>
          <p:cNvGraphicFramePr>
            <a:graphicFrameLocks/>
          </p:cNvGraphicFramePr>
          <p:nvPr>
            <p:extLst>
              <p:ext uri="{D42A27DB-BD31-4B8C-83A1-F6EECF244321}">
                <p14:modId xmlns:p14="http://schemas.microsoft.com/office/powerpoint/2010/main" val="4112424628"/>
              </p:ext>
            </p:extLst>
          </p:nvPr>
        </p:nvGraphicFramePr>
        <p:xfrm>
          <a:off x="933450" y="2686437"/>
          <a:ext cx="3331869" cy="34637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phique 17"/>
          <p:cNvGraphicFramePr>
            <a:graphicFrameLocks/>
          </p:cNvGraphicFramePr>
          <p:nvPr>
            <p:extLst>
              <p:ext uri="{D42A27DB-BD31-4B8C-83A1-F6EECF244321}">
                <p14:modId xmlns:p14="http://schemas.microsoft.com/office/powerpoint/2010/main" val="4278646389"/>
              </p:ext>
            </p:extLst>
          </p:nvPr>
        </p:nvGraphicFramePr>
        <p:xfrm>
          <a:off x="3868503" y="2665339"/>
          <a:ext cx="5020574" cy="3697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8820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632945"/>
            <a:ext cx="8027988" cy="727075"/>
          </a:xfrm>
        </p:spPr>
        <p:txBody>
          <a:bodyPr/>
          <a:lstStyle/>
          <a:p>
            <a:r>
              <a:rPr lang="fr-FR" dirty="0" smtClean="0"/>
              <a:t>Les parcours conjugaux se complexifient  en raison de séparations de plus en plus fréquentes</a:t>
            </a:r>
            <a:endParaRPr lang="fr-FR"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7</a:t>
            </a:fld>
            <a:endParaRPr lang="en-US" dirty="0"/>
          </a:p>
        </p:txBody>
      </p:sp>
      <p:sp>
        <p:nvSpPr>
          <p:cNvPr id="3" name="Rectangle 2"/>
          <p:cNvSpPr>
            <a:spLocks noChangeArrowheads="1"/>
          </p:cNvSpPr>
          <p:nvPr/>
        </p:nvSpPr>
        <p:spPr bwMode="auto">
          <a:xfrm>
            <a:off x="813817" y="1749904"/>
            <a:ext cx="75163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hangingPunct="0"/>
            <a:r>
              <a:rPr kumimoji="0" lang="fr-FR" altLang="fr-FR" sz="1600" b="1" i="0" u="none" strike="noStrike" cap="none" normalizeH="0" baseline="0" dirty="0" smtClean="0">
                <a:ln>
                  <a:noFill/>
                </a:ln>
                <a:solidFill>
                  <a:schemeClr val="tx1">
                    <a:lumMod val="65000"/>
                    <a:lumOff val="35000"/>
                  </a:schemeClr>
                </a:solidFill>
                <a:effectLst/>
                <a:latin typeface="+mn-lt"/>
                <a:ea typeface="Times New Roman" panose="02020603050405020304" pitchFamily="18" charset="0"/>
              </a:rPr>
              <a:t>Part des mariages </a:t>
            </a:r>
            <a:r>
              <a:rPr lang="fr-FR" altLang="fr-FR" sz="1600" b="1" dirty="0" smtClean="0">
                <a:solidFill>
                  <a:schemeClr val="tx1">
                    <a:lumMod val="65000"/>
                    <a:lumOff val="35000"/>
                  </a:schemeClr>
                </a:solidFill>
                <a:latin typeface="+mn-lt"/>
                <a:ea typeface="Times New Roman" panose="02020603050405020304" pitchFamily="18" charset="0"/>
              </a:rPr>
              <a:t>rompus </a:t>
            </a:r>
            <a:r>
              <a:rPr lang="fr-FR" altLang="fr-FR" sz="1600" b="1" dirty="0">
                <a:solidFill>
                  <a:schemeClr val="tx1">
                    <a:lumMod val="65000"/>
                    <a:lumOff val="35000"/>
                  </a:schemeClr>
                </a:solidFill>
                <a:latin typeface="+mn-lt"/>
                <a:ea typeface="Times New Roman" panose="02020603050405020304" pitchFamily="18" charset="0"/>
              </a:rPr>
              <a:t>avant 10 ans d'union, </a:t>
            </a:r>
            <a:r>
              <a:rPr lang="fr-FR" altLang="fr-FR" sz="1600" b="1" dirty="0" smtClean="0">
                <a:solidFill>
                  <a:schemeClr val="tx1">
                    <a:lumMod val="65000"/>
                    <a:lumOff val="35000"/>
                  </a:schemeClr>
                </a:solidFill>
                <a:latin typeface="+mn-lt"/>
                <a:ea typeface="Times New Roman" panose="02020603050405020304" pitchFamily="18" charset="0"/>
              </a:rPr>
              <a:t/>
            </a:r>
            <a:br>
              <a:rPr lang="fr-FR" altLang="fr-FR" sz="1600" b="1" dirty="0" smtClean="0">
                <a:solidFill>
                  <a:schemeClr val="tx1">
                    <a:lumMod val="65000"/>
                    <a:lumOff val="35000"/>
                  </a:schemeClr>
                </a:solidFill>
                <a:latin typeface="+mn-lt"/>
                <a:ea typeface="Times New Roman" panose="02020603050405020304" pitchFamily="18" charset="0"/>
              </a:rPr>
            </a:br>
            <a:r>
              <a:rPr lang="fr-FR" altLang="fr-FR" sz="1600" b="1" dirty="0" smtClean="0">
                <a:solidFill>
                  <a:schemeClr val="tx1">
                    <a:lumMod val="65000"/>
                    <a:lumOff val="35000"/>
                  </a:schemeClr>
                </a:solidFill>
                <a:latin typeface="+mn-lt"/>
                <a:ea typeface="Times New Roman" panose="02020603050405020304" pitchFamily="18" charset="0"/>
              </a:rPr>
              <a:t>selon </a:t>
            </a:r>
            <a:r>
              <a:rPr lang="fr-FR" altLang="fr-FR" sz="1600" b="1" dirty="0">
                <a:solidFill>
                  <a:schemeClr val="tx1">
                    <a:lumMod val="65000"/>
                    <a:lumOff val="35000"/>
                  </a:schemeClr>
                </a:solidFill>
                <a:latin typeface="+mn-lt"/>
                <a:ea typeface="Times New Roman" panose="02020603050405020304" pitchFamily="18" charset="0"/>
              </a:rPr>
              <a:t>l'année de début du </a:t>
            </a:r>
            <a:r>
              <a:rPr lang="fr-FR" altLang="fr-FR" sz="1600" b="1" dirty="0" smtClean="0">
                <a:solidFill>
                  <a:schemeClr val="tx1">
                    <a:lumMod val="65000"/>
                    <a:lumOff val="35000"/>
                  </a:schemeClr>
                </a:solidFill>
                <a:latin typeface="+mn-lt"/>
                <a:ea typeface="Times New Roman" panose="02020603050405020304" pitchFamily="18" charset="0"/>
              </a:rPr>
              <a:t>mariage (en %)</a:t>
            </a:r>
            <a:endParaRPr kumimoji="0" lang="fr-FR" altLang="fr-FR" sz="2400" b="0" i="0" u="none" strike="noStrike" cap="none" normalizeH="0" baseline="0" dirty="0" smtClean="0">
              <a:ln>
                <a:noFill/>
              </a:ln>
              <a:solidFill>
                <a:schemeClr val="tx1">
                  <a:lumMod val="65000"/>
                  <a:lumOff val="35000"/>
                </a:schemeClr>
              </a:solidFill>
              <a:effectLst/>
              <a:latin typeface="+mn-lt"/>
            </a:endParaRPr>
          </a:p>
        </p:txBody>
      </p:sp>
      <p:sp>
        <p:nvSpPr>
          <p:cNvPr id="4" name="Rectangle 3"/>
          <p:cNvSpPr>
            <a:spLocks noChangeArrowheads="1"/>
          </p:cNvSpPr>
          <p:nvPr/>
        </p:nvSpPr>
        <p:spPr bwMode="auto">
          <a:xfrm>
            <a:off x="813817" y="5599994"/>
            <a:ext cx="4692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Calibri" panose="020F0502020204030204" pitchFamily="34" charset="0"/>
              </a:rPr>
              <a:t>Champ : France Métropolitaine.</a:t>
            </a:r>
            <a:endParaRPr kumimoji="0" lang="fr-FR" altLang="fr-FR" sz="1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Calibri" panose="020F0502020204030204" pitchFamily="34" charset="0"/>
              </a:rPr>
              <a:t>Sources : Insee ; ministère de la Justice - SDSE.</a:t>
            </a:r>
            <a:endParaRPr kumimoji="0" lang="fr-FR" altLang="fr-FR" sz="1000" b="0" i="0" u="none" strike="noStrike" cap="none" normalizeH="0" baseline="0" dirty="0" smtClean="0">
              <a:ln>
                <a:noFill/>
              </a:ln>
              <a:solidFill>
                <a:schemeClr val="tx1"/>
              </a:solidFill>
              <a:effectLst/>
              <a:latin typeface="+mn-lt"/>
            </a:endParaRPr>
          </a:p>
        </p:txBody>
      </p:sp>
      <p:pic>
        <p:nvPicPr>
          <p:cNvPr id="5" name="Image 4"/>
          <p:cNvPicPr>
            <a:picLocks noChangeAspect="1"/>
          </p:cNvPicPr>
          <p:nvPr/>
        </p:nvPicPr>
        <p:blipFill>
          <a:blip r:embed="rId3"/>
          <a:stretch>
            <a:fillRect/>
          </a:stretch>
        </p:blipFill>
        <p:spPr>
          <a:xfrm>
            <a:off x="813816" y="2381306"/>
            <a:ext cx="7516368" cy="3218688"/>
          </a:xfrm>
          <a:prstGeom prst="rect">
            <a:avLst/>
          </a:prstGeom>
        </p:spPr>
      </p:pic>
    </p:spTree>
    <p:extLst>
      <p:ext uri="{BB962C8B-B14F-4D97-AF65-F5344CB8AC3E}">
        <p14:creationId xmlns:p14="http://schemas.microsoft.com/office/powerpoint/2010/main" val="11208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50" y="708413"/>
            <a:ext cx="8027988" cy="727075"/>
          </a:xfrm>
        </p:spPr>
        <p:txBody>
          <a:bodyPr/>
          <a:lstStyle/>
          <a:p>
            <a:r>
              <a:rPr lang="fr-FR" dirty="0"/>
              <a:t>Des naissances plus tardives, moins nombreuses et de plus en plus souvent hors mariage</a:t>
            </a:r>
            <a:endParaRPr lang="fr-FR" sz="3200" dirty="0"/>
          </a:p>
        </p:txBody>
      </p:sp>
      <p:sp>
        <p:nvSpPr>
          <p:cNvPr id="6" name="Espace réservé du numéro de diapositive 3"/>
          <p:cNvSpPr>
            <a:spLocks noGrp="1"/>
          </p:cNvSpPr>
          <p:nvPr>
            <p:ph type="sldNum" sz="quarter" idx="14"/>
          </p:nvPr>
        </p:nvSpPr>
        <p:spPr>
          <a:xfrm>
            <a:off x="3505200" y="6565900"/>
            <a:ext cx="2133600" cy="168275"/>
          </a:xfrm>
          <a:prstGeom prst="rect">
            <a:avLst/>
          </a:prstGeom>
        </p:spPr>
        <p:txBody>
          <a:bodyPr/>
          <a:lstStyle/>
          <a:p>
            <a:pPr>
              <a:defRPr/>
            </a:pPr>
            <a:fld id="{3C9F837A-1064-489C-8EF4-21EE41019901}" type="slidenum">
              <a:rPr lang="en-US" smtClean="0"/>
              <a:pPr>
                <a:defRPr/>
              </a:pPr>
              <a:t>8</a:t>
            </a:fld>
            <a:endParaRPr lang="en-US" dirty="0"/>
          </a:p>
        </p:txBody>
      </p:sp>
      <p:sp>
        <p:nvSpPr>
          <p:cNvPr id="3" name="Rectangle 2"/>
          <p:cNvSpPr>
            <a:spLocks noChangeArrowheads="1"/>
          </p:cNvSpPr>
          <p:nvPr/>
        </p:nvSpPr>
        <p:spPr bwMode="auto">
          <a:xfrm>
            <a:off x="1070719" y="1912011"/>
            <a:ext cx="72278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lumMod val="65000"/>
                    <a:lumOff val="35000"/>
                  </a:schemeClr>
                </a:solidFill>
                <a:effectLst/>
                <a:latin typeface="+mn-lt"/>
                <a:ea typeface="Times New Roman" panose="02020603050405020304" pitchFamily="18" charset="0"/>
              </a:rPr>
              <a:t>Descendance finale par génération en France (nombre d’enfants)</a:t>
            </a:r>
            <a:endParaRPr kumimoji="0" lang="fr-FR" altLang="fr-FR" sz="2400" b="0" i="0" u="none" strike="noStrike" cap="none" normalizeH="0" baseline="0" dirty="0" smtClean="0">
              <a:ln>
                <a:noFill/>
              </a:ln>
              <a:solidFill>
                <a:schemeClr val="tx1">
                  <a:lumMod val="65000"/>
                  <a:lumOff val="35000"/>
                </a:schemeClr>
              </a:solidFill>
              <a:effectLst/>
              <a:latin typeface="+mn-lt"/>
            </a:endParaRPr>
          </a:p>
        </p:txBody>
      </p:sp>
      <p:graphicFrame>
        <p:nvGraphicFramePr>
          <p:cNvPr id="7" name="Graphique 6"/>
          <p:cNvGraphicFramePr/>
          <p:nvPr>
            <p:extLst/>
          </p:nvPr>
        </p:nvGraphicFramePr>
        <p:xfrm>
          <a:off x="1070719" y="2254772"/>
          <a:ext cx="7227892" cy="344728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1070720" y="5777403"/>
            <a:ext cx="67942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Times New Roman" panose="02020603050405020304" pitchFamily="18" charset="0"/>
              </a:rPr>
              <a:t>Champ : France métropolitaine</a:t>
            </a:r>
            <a:endParaRPr kumimoji="0" lang="fr-FR" altLang="fr-FR" sz="1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1" u="none" strike="noStrike" cap="none" normalizeH="0" baseline="0" dirty="0" smtClean="0">
                <a:ln>
                  <a:noFill/>
                </a:ln>
                <a:solidFill>
                  <a:schemeClr val="tx1"/>
                </a:solidFill>
                <a:effectLst/>
                <a:latin typeface="+mn-lt"/>
                <a:ea typeface="Times New Roman" panose="02020603050405020304" pitchFamily="18" charset="0"/>
              </a:rPr>
              <a:t>Source : L’évolution démographique récente. Population, 4, 2022. Calculs et estimations à partir de données Insee, division des Enquêtes et études démographiques</a:t>
            </a:r>
            <a:endParaRPr kumimoji="0" lang="fr-FR" altLang="fr-FR" sz="1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16073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66156" y="2250670"/>
            <a:ext cx="7703389" cy="1000125"/>
          </a:xfrm>
        </p:spPr>
        <p:txBody>
          <a:bodyPr/>
          <a:lstStyle/>
          <a:p>
            <a:r>
              <a:rPr lang="fr-FR" dirty="0" smtClean="0"/>
              <a:t>Les carrières des femmes relativement à celles des hommes</a:t>
            </a:r>
            <a:endParaRPr lang="fr-FR" dirty="0"/>
          </a:p>
        </p:txBody>
      </p:sp>
      <p:sp>
        <p:nvSpPr>
          <p:cNvPr id="3" name="Sous-titre 2"/>
          <p:cNvSpPr>
            <a:spLocks noGrp="1"/>
          </p:cNvSpPr>
          <p:nvPr>
            <p:ph type="subTitle" idx="1"/>
          </p:nvPr>
        </p:nvSpPr>
        <p:spPr>
          <a:xfrm>
            <a:off x="966156" y="3250795"/>
            <a:ext cx="7647081" cy="1428750"/>
          </a:xfrm>
        </p:spPr>
        <p:txBody>
          <a:bodyPr/>
          <a:lstStyle/>
          <a:p>
            <a:r>
              <a:rPr lang="fr-FR" sz="2400" dirty="0" smtClean="0"/>
              <a:t>Une participation accrue des femmes au marché du travail mais une carrière qui reste impactée par la maternité</a:t>
            </a:r>
            <a:endParaRPr lang="fr-FR" sz="2400" dirty="0"/>
          </a:p>
        </p:txBody>
      </p:sp>
      <p:sp>
        <p:nvSpPr>
          <p:cNvPr id="4" name="Espace réservé du numéro de diapositive 3"/>
          <p:cNvSpPr txBox="1">
            <a:spLocks/>
          </p:cNvSpPr>
          <p:nvPr/>
        </p:nvSpPr>
        <p:spPr>
          <a:xfrm>
            <a:off x="3505200" y="6565900"/>
            <a:ext cx="2133600" cy="16827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3C9F837A-1064-489C-8EF4-21EE41019901}" type="slidenum">
              <a:rPr lang="en-US" sz="1200" b="1" smtClean="0">
                <a:solidFill>
                  <a:schemeClr val="bg1"/>
                </a:solidFill>
              </a:rPr>
              <a:pPr algn="ctr">
                <a:defRPr/>
              </a:pPr>
              <a:t>9</a:t>
            </a:fld>
            <a:endParaRPr lang="en-US" sz="1200" b="1" dirty="0">
              <a:solidFill>
                <a:schemeClr val="bg1"/>
              </a:solidFill>
            </a:endParaRPr>
          </a:p>
        </p:txBody>
      </p:sp>
    </p:spTree>
    <p:extLst>
      <p:ext uri="{BB962C8B-B14F-4D97-AF65-F5344CB8AC3E}">
        <p14:creationId xmlns:p14="http://schemas.microsoft.com/office/powerpoint/2010/main" val="2401612712"/>
      </p:ext>
    </p:extLst>
  </p:cSld>
  <p:clrMapOvr>
    <a:masterClrMapping/>
  </p:clrMapOvr>
</p:sld>
</file>

<file path=ppt/theme/theme1.xml><?xml version="1.0" encoding="utf-8"?>
<a:theme xmlns:a="http://schemas.openxmlformats.org/drawingml/2006/main" name="PresentationCORv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PresentationCORv02</Template>
  <TotalTime>9716</TotalTime>
  <Words>4543</Words>
  <Application>Microsoft Office PowerPoint</Application>
  <PresentationFormat>Affichage à l'écran (4:3)</PresentationFormat>
  <Paragraphs>495</Paragraphs>
  <Slides>59</Slides>
  <Notes>40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59</vt:i4>
      </vt:variant>
    </vt:vector>
  </HeadingPairs>
  <TitlesOfParts>
    <vt:vector size="68" baseType="lpstr">
      <vt:lpstr>ＭＳ Ｐゴシック</vt:lpstr>
      <vt:lpstr>Arial</vt:lpstr>
      <vt:lpstr>Calibri</vt:lpstr>
      <vt:lpstr>Cambria Math</vt:lpstr>
      <vt:lpstr>Times New Roman</vt:lpstr>
      <vt:lpstr>Wingdings</vt:lpstr>
      <vt:lpstr>Wingdings 2</vt:lpstr>
      <vt:lpstr>PresentationCORv02</vt:lpstr>
      <vt:lpstr>1_Custom Design</vt:lpstr>
      <vt:lpstr>Droits familiaux et conjugaux : Éléments de diagnostic</vt:lpstr>
      <vt:lpstr>Sommaire </vt:lpstr>
      <vt:lpstr>Le contexte sociodémographique et économique  </vt:lpstr>
      <vt:lpstr>Le contexte sociodémographique Des trajectoires conjugales plus complexes, moins souvent centrées sur le mariage, et une fécondité en baisse </vt:lpstr>
      <vt:lpstr>Un essor du Pacs et une diminution du nombre de mariages</vt:lpstr>
      <vt:lpstr>Le couple ne se limite plus au seul mariage</vt:lpstr>
      <vt:lpstr>Les parcours conjugaux se complexifient  en raison de séparations de plus en plus fréquentes</vt:lpstr>
      <vt:lpstr>Des naissances plus tardives, moins nombreuses et de plus en plus souvent hors mariage</vt:lpstr>
      <vt:lpstr>Les carrières des femmes relativement à celles des hommes</vt:lpstr>
      <vt:lpstr>En cinquante ans, la part de femmes inactives a été divisée par quatre</vt:lpstr>
      <vt:lpstr>Les taux d’emploi et les taux de chômage des femmes et des hommes ont convergé au fil du temps</vt:lpstr>
      <vt:lpstr>Les mères sont moins en emploi et davantage à temps partiel</vt:lpstr>
      <vt:lpstr>Des écarts de rémunération entre femmes et hommes persistants mais qui se sont réduits depuis 50 ans</vt:lpstr>
      <vt:lpstr>Ces écarts proviennent notamment de la maternité</vt:lpstr>
      <vt:lpstr>L’implication des femmes dans l’éducation des enfants et les tâches domestiques limitent leur participation au marché du travail</vt:lpstr>
      <vt:lpstr>Les pensions des femmes resteraient durablement inférieures à celles des hommes même si les écarts se réduisent</vt:lpstr>
      <vt:lpstr>Pour les familles de trois enfants, un niveau de vie moins élevé pendant la vie active mais plus élevé à la retraite </vt:lpstr>
      <vt:lpstr>Présentation PowerPoint</vt:lpstr>
      <vt:lpstr>Tour de table</vt:lpstr>
      <vt:lpstr>Les droits familiaux</vt:lpstr>
      <vt:lpstr>En 2022, les droits familiaux se sont élevés à 26 milliards d’euros et sont pour une large part financés par les régimes</vt:lpstr>
      <vt:lpstr>Présentation PowerPoint</vt:lpstr>
      <vt:lpstr>Les majorations de durée d’assurance (MDA)</vt:lpstr>
      <vt:lpstr>Présentation PowerPoint</vt:lpstr>
      <vt:lpstr>Présentation PowerPoint</vt:lpstr>
      <vt:lpstr>Les MDA : le droit dont les femmes bénéficient le plus fréquemment</vt:lpstr>
      <vt:lpstr>Présentation PowerPoint</vt:lpstr>
      <vt:lpstr>Présentation PowerPoint</vt:lpstr>
      <vt:lpstr>L’AVPF</vt:lpstr>
      <vt:lpstr>Présentation PowerPoint</vt:lpstr>
      <vt:lpstr>Présentation PowerPoint</vt:lpstr>
      <vt:lpstr>Après avoir fortement augmenté, la part de bénéficiaires de l’AVPF se stabiliserait autour de 55 % de femmes ; le nombre de trimestres serait en baisse</vt:lpstr>
      <vt:lpstr>Les bénéficiaires de l’AVPF ont des pensions plus faibles</vt:lpstr>
      <vt:lpstr>La majoration de pension à partir de 3 enfants</vt:lpstr>
      <vt:lpstr>Présentation PowerPoint</vt:lpstr>
      <vt:lpstr>La majoration de pension pour trois enfants et plus : en baisse au fil des générations</vt:lpstr>
      <vt:lpstr>La majoration de pension pour trois enfants et plus : les hommes perçoivent des montants de majoration plus élevés</vt:lpstr>
      <vt:lpstr>Les départs anticipés pour trois enfants à plus</vt:lpstr>
      <vt:lpstr>Les départs anticipés pour trois enfants : essentiellement des femmes</vt:lpstr>
      <vt:lpstr>Les départs anticipés pour trois enfants : plus importants à la fonction publique territoriale et hospitalière</vt:lpstr>
      <vt:lpstr>Présentation PowerPoint</vt:lpstr>
      <vt:lpstr>La nouvelle majoration de pension liée à la MDA (réforme de 2023) bénéficiera plus aux assurés du régime général</vt:lpstr>
      <vt:lpstr>Les droits familiaux engendrent des redistributions des hommes vers les femmes</vt:lpstr>
      <vt:lpstr>Dans tous les pays européens, il existe des dispositifs qui accordent des droits familiaux, l’éventail étant particulièrement large en France</vt:lpstr>
      <vt:lpstr>Tour de table</vt:lpstr>
      <vt:lpstr>Les droits conjugaux</vt:lpstr>
      <vt:lpstr>La réversion</vt:lpstr>
      <vt:lpstr>Présentation PowerPoint</vt:lpstr>
      <vt:lpstr>En 2022, les pensions de réversion représentent     1,4 % du PIB. Cette part baisserait à l’avenir</vt:lpstr>
      <vt:lpstr>Présentation PowerPoint</vt:lpstr>
      <vt:lpstr>Présentation PowerPoint</vt:lpstr>
      <vt:lpstr>Présentation PowerPoint</vt:lpstr>
      <vt:lpstr>Présentation PowerPoint</vt:lpstr>
      <vt:lpstr>Présentation PowerPoint</vt:lpstr>
      <vt:lpstr>La réversion limite les gains et les pertes de niveau de vie une fois le conjoint décédé pour les salariés du privé</vt:lpstr>
      <vt:lpstr>Les droits conjugaux dans les pays suivis par le COR</vt:lpstr>
      <vt:lpstr>Les dépenses de réversion dans les pays suivis par le COR (en 2019)</vt:lpstr>
      <vt:lpstr>Tour de table</vt:lpstr>
      <vt:lpstr>Merci de votre attention</vt:lpstr>
    </vt:vector>
  </TitlesOfParts>
  <Company>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FNR</dc:creator>
  <cp:lastModifiedBy>TAMPERE Rebecca</cp:lastModifiedBy>
  <cp:revision>1114</cp:revision>
  <cp:lastPrinted>2023-10-18T10:55:33Z</cp:lastPrinted>
  <dcterms:created xsi:type="dcterms:W3CDTF">2014-06-24T14:29:32Z</dcterms:created>
  <dcterms:modified xsi:type="dcterms:W3CDTF">2023-10-19T12:39:17Z</dcterms:modified>
</cp:coreProperties>
</file>