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52" r:id="rId2"/>
  </p:sldMasterIdLst>
  <p:notesMasterIdLst>
    <p:notesMasterId r:id="rId23"/>
  </p:notesMasterIdLst>
  <p:handoutMasterIdLst>
    <p:handoutMasterId r:id="rId24"/>
  </p:handoutMasterIdLst>
  <p:sldIdLst>
    <p:sldId id="756" r:id="rId3"/>
    <p:sldId id="798" r:id="rId4"/>
    <p:sldId id="799" r:id="rId5"/>
    <p:sldId id="800" r:id="rId6"/>
    <p:sldId id="801" r:id="rId7"/>
    <p:sldId id="803" r:id="rId8"/>
    <p:sldId id="816" r:id="rId9"/>
    <p:sldId id="818" r:id="rId10"/>
    <p:sldId id="817" r:id="rId11"/>
    <p:sldId id="819" r:id="rId12"/>
    <p:sldId id="804" r:id="rId13"/>
    <p:sldId id="805" r:id="rId14"/>
    <p:sldId id="810" r:id="rId15"/>
    <p:sldId id="811" r:id="rId16"/>
    <p:sldId id="808" r:id="rId17"/>
    <p:sldId id="813" r:id="rId18"/>
    <p:sldId id="814" r:id="rId19"/>
    <p:sldId id="815" r:id="rId20"/>
    <p:sldId id="812" r:id="rId21"/>
    <p:sldId id="807" r:id="rId22"/>
  </p:sldIdLst>
  <p:sldSz cx="9144000" cy="6858000" type="screen4x3"/>
  <p:notesSz cx="6797675" cy="9926638"/>
  <p:defaultTextStyle>
    <a:defPPr>
      <a:defRPr lang="en-US"/>
    </a:defPPr>
    <a:lvl1pPr algn="l"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UEGANO Yves" initials="G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315B"/>
    <a:srgbClr val="00368B"/>
    <a:srgbClr val="1F497D"/>
    <a:srgbClr val="000000"/>
    <a:srgbClr val="DCE6F2"/>
    <a:srgbClr val="A8C6EA"/>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43" autoAdjust="0"/>
    <p:restoredTop sz="87963" autoAdjust="0"/>
  </p:normalViewPr>
  <p:slideViewPr>
    <p:cSldViewPr snapToGrid="0" snapToObjects="1">
      <p:cViewPr varScale="1">
        <p:scale>
          <a:sx n="115" d="100"/>
          <a:sy n="115" d="100"/>
        </p:scale>
        <p:origin x="1410" y="102"/>
      </p:cViewPr>
      <p:guideLst>
        <p:guide orient="horz" pos="2160"/>
        <p:guide pos="2880"/>
      </p:guideLst>
    </p:cSldViewPr>
  </p:slideViewPr>
  <p:outlineViewPr>
    <p:cViewPr>
      <p:scale>
        <a:sx n="33" d="100"/>
        <a:sy n="33" d="100"/>
      </p:scale>
      <p:origin x="48" y="16506"/>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6" d="100"/>
          <a:sy n="76" d="100"/>
        </p:scale>
        <p:origin x="-3330"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D385C31-C3B5-4E1B-9D21-FCEBCD11A63B}" type="datetime1">
              <a:rPr lang="fr-FR"/>
              <a:pPr>
                <a:defRPr/>
              </a:pPr>
              <a:t>18/03/2021</a:t>
            </a:fld>
            <a:endParaRPr lang="en-US"/>
          </a:p>
        </p:txBody>
      </p:sp>
      <p:sp>
        <p:nvSpPr>
          <p:cNvPr id="4" name="Footer Placeholder 3"/>
          <p:cNvSpPr>
            <a:spLocks noGrp="1"/>
          </p:cNvSpPr>
          <p:nvPr>
            <p:ph type="ftr" sz="quarter" idx="2"/>
          </p:nvPr>
        </p:nvSpPr>
        <p:spPr>
          <a:xfrm>
            <a:off x="2" y="9428584"/>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50445" y="9428584"/>
            <a:ext cx="2945659" cy="49633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A1A7C0B-8467-4E49-9D1F-457A8A078D56}" type="slidenum">
              <a:rPr lang="en-US"/>
              <a:pPr>
                <a:defRPr/>
              </a:pPr>
              <a:t>‹N°›</a:t>
            </a:fld>
            <a:endParaRPr lang="en-US"/>
          </a:p>
        </p:txBody>
      </p:sp>
    </p:spTree>
    <p:extLst>
      <p:ext uri="{BB962C8B-B14F-4D97-AF65-F5344CB8AC3E}">
        <p14:creationId xmlns:p14="http://schemas.microsoft.com/office/powerpoint/2010/main" val="19113372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50445"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439A8DC-02A8-4DB0-9794-5242FB28F09C}" type="datetime1">
              <a:rPr lang="fr-FR"/>
              <a:pPr>
                <a:defRPr/>
              </a:pPr>
              <a:t>18/03/2021</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fr-FR" noProof="0" smtClean="0"/>
              <a:t>Click to edit Master text styles</a:t>
            </a:r>
          </a:p>
          <a:p>
            <a:pPr lvl="1"/>
            <a:r>
              <a:rPr lang="fr-FR" noProof="0" smtClean="0"/>
              <a:t>Second level</a:t>
            </a:r>
          </a:p>
          <a:p>
            <a:pPr lvl="2"/>
            <a:r>
              <a:rPr lang="fr-FR" noProof="0" smtClean="0"/>
              <a:t>Third level</a:t>
            </a:r>
          </a:p>
          <a:p>
            <a:pPr lvl="3"/>
            <a:r>
              <a:rPr lang="fr-FR" noProof="0" smtClean="0"/>
              <a:t>Fourth level</a:t>
            </a:r>
          </a:p>
          <a:p>
            <a:pPr lvl="4"/>
            <a:r>
              <a:rPr lang="fr-FR" noProof="0" smtClean="0"/>
              <a:t>Fifth level</a:t>
            </a:r>
            <a:endParaRPr lang="en-US" noProof="0"/>
          </a:p>
        </p:txBody>
      </p:sp>
      <p:sp>
        <p:nvSpPr>
          <p:cNvPr id="6" name="Footer Placeholder 5"/>
          <p:cNvSpPr>
            <a:spLocks noGrp="1"/>
          </p:cNvSpPr>
          <p:nvPr>
            <p:ph type="ftr" sz="quarter" idx="4"/>
          </p:nvPr>
        </p:nvSpPr>
        <p:spPr>
          <a:xfrm>
            <a:off x="2" y="9428584"/>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50445" y="9428584"/>
            <a:ext cx="2945659" cy="49633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42095C1-F451-41B9-A849-59FD7C5454E8}" type="slidenum">
              <a:rPr lang="en-US"/>
              <a:pPr>
                <a:defRPr/>
              </a:pPr>
              <a:t>‹N°›</a:t>
            </a:fld>
            <a:endParaRPr lang="en-US"/>
          </a:p>
        </p:txBody>
      </p:sp>
    </p:spTree>
    <p:extLst>
      <p:ext uri="{BB962C8B-B14F-4D97-AF65-F5344CB8AC3E}">
        <p14:creationId xmlns:p14="http://schemas.microsoft.com/office/powerpoint/2010/main" val="2919691189"/>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1</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8682BB5D-21EB-49E0-95C1-505190FEED8C}" type="slidenum">
              <a:rPr lang="en-US" smtClean="0"/>
              <a:pPr>
                <a:defRPr/>
              </a:pPr>
              <a:t>20</a:t>
            </a:fld>
            <a:endParaRPr lang="en-US"/>
          </a:p>
        </p:txBody>
      </p:sp>
    </p:spTree>
    <p:extLst>
      <p:ext uri="{BB962C8B-B14F-4D97-AF65-F5344CB8AC3E}">
        <p14:creationId xmlns:p14="http://schemas.microsoft.com/office/powerpoint/2010/main" val="2331196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extBox 16"/>
          <p:cNvSpPr txBox="1">
            <a:spLocks noChangeArrowheads="1"/>
          </p:cNvSpPr>
          <p:nvPr userDrawn="1"/>
        </p:nvSpPr>
        <p:spPr bwMode="auto">
          <a:xfrm>
            <a:off x="4076700" y="41529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defRPr/>
            </a:pPr>
            <a:endParaRPr lang="fr-FR" altLang="fr-FR" smtClean="0"/>
          </a:p>
        </p:txBody>
      </p:sp>
      <p:sp>
        <p:nvSpPr>
          <p:cNvPr id="12" name="Title 1"/>
          <p:cNvSpPr>
            <a:spLocks noGrp="1"/>
          </p:cNvSpPr>
          <p:nvPr>
            <p:ph type="ctrTitle"/>
          </p:nvPr>
        </p:nvSpPr>
        <p:spPr>
          <a:xfrm>
            <a:off x="704673" y="1943099"/>
            <a:ext cx="7248701" cy="1000125"/>
          </a:xfrm>
          <a:prstGeom prst="rect">
            <a:avLst/>
          </a:prstGeom>
        </p:spPr>
        <p:txBody>
          <a:bodyPr/>
          <a:lstStyle>
            <a:lvl1pPr algn="l">
              <a:defRPr sz="3000" b="1">
                <a:solidFill>
                  <a:srgbClr val="00368B"/>
                </a:solidFill>
              </a:defRPr>
            </a:lvl1pPr>
          </a:lstStyle>
          <a:p>
            <a:r>
              <a:rPr lang="fr-FR" dirty="0" smtClean="0"/>
              <a:t>Modifiez le style du titre</a:t>
            </a:r>
            <a:endParaRPr lang="en-US" dirty="0"/>
          </a:p>
        </p:txBody>
      </p:sp>
      <p:sp>
        <p:nvSpPr>
          <p:cNvPr id="18" name="Subtitle 2"/>
          <p:cNvSpPr>
            <a:spLocks noGrp="1"/>
          </p:cNvSpPr>
          <p:nvPr>
            <p:ph type="subTitle" idx="1"/>
          </p:nvPr>
        </p:nvSpPr>
        <p:spPr>
          <a:xfrm>
            <a:off x="704673" y="2943224"/>
            <a:ext cx="6562902" cy="1428750"/>
          </a:xfrm>
          <a:prstGeom prst="rect">
            <a:avLst/>
          </a:prstGeom>
        </p:spPr>
        <p:txBody>
          <a:bodyPr/>
          <a:lstStyle>
            <a:lvl1pPr marL="0" indent="0" algn="l">
              <a:buNone/>
              <a:defRPr sz="1500" b="0">
                <a:solidFill>
                  <a:srgbClr val="00368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en-US" dirty="0"/>
          </a:p>
        </p:txBody>
      </p:sp>
    </p:spTree>
    <p:extLst>
      <p:ext uri="{BB962C8B-B14F-4D97-AF65-F5344CB8AC3E}">
        <p14:creationId xmlns:p14="http://schemas.microsoft.com/office/powerpoint/2010/main" val="311398655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Content Placeholder 2"/>
          <p:cNvSpPr>
            <a:spLocks noGrp="1"/>
          </p:cNvSpPr>
          <p:nvPr>
            <p:ph idx="1"/>
          </p:nvPr>
        </p:nvSpPr>
        <p:spPr>
          <a:xfrm>
            <a:off x="685800" y="1533525"/>
            <a:ext cx="8141478" cy="4230688"/>
          </a:xfrm>
          <a:prstGeom prst="rect">
            <a:avLst/>
          </a:prstGeom>
        </p:spPr>
        <p:txBody>
          <a:bodyPr/>
          <a:lstStyle>
            <a:lvl1pPr marL="361950" marR="0" indent="-276225"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sz="2400" b="0">
                <a:solidFill>
                  <a:srgbClr val="00368B"/>
                </a:solidFill>
              </a:defRPr>
            </a:lvl1pPr>
            <a:lvl2pPr marL="628650" indent="-266700">
              <a:buFont typeface="Calibri" panose="020F0502020204030204" pitchFamily="34" charset="0"/>
              <a:buChar char="–"/>
              <a:defRPr sz="2000" b="0">
                <a:solidFill>
                  <a:schemeClr val="tx1"/>
                </a:solidFill>
              </a:defRPr>
            </a:lvl2pPr>
            <a:lvl3pPr marL="714375" indent="-352425">
              <a:buFont typeface="Calibri" panose="020F0502020204030204" pitchFamily="34" charset="0"/>
              <a:buChar cha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dirty="0" smtClean="0"/>
              <a:t>Modifiez les styles du texte du masque</a:t>
            </a:r>
          </a:p>
          <a:p>
            <a:pPr lvl="1"/>
            <a:r>
              <a:rPr lang="fr-FR" dirty="0" err="1" smtClean="0"/>
              <a:t>Nd</a:t>
            </a:r>
            <a:r>
              <a:rPr lang="fr-FR" dirty="0" smtClean="0"/>
              <a:t> </a:t>
            </a:r>
          </a:p>
          <a:p>
            <a:pPr lvl="0"/>
            <a:endParaRPr lang="fr-FR" dirty="0" smtClean="0"/>
          </a:p>
        </p:txBody>
      </p:sp>
      <p:sp>
        <p:nvSpPr>
          <p:cNvPr id="8" name="Content Placeholder 2"/>
          <p:cNvSpPr>
            <a:spLocks noGrp="1"/>
          </p:cNvSpPr>
          <p:nvPr>
            <p:ph idx="13"/>
          </p:nvPr>
        </p:nvSpPr>
        <p:spPr>
          <a:xfrm>
            <a:off x="1009650" y="574935"/>
            <a:ext cx="7893828" cy="710940"/>
          </a:xfrm>
          <a:prstGeom prst="rect">
            <a:avLst/>
          </a:prstGeom>
        </p:spPr>
        <p:txBody>
          <a:bodyPr/>
          <a:lstStyle>
            <a:lvl1pPr marL="0" indent="0">
              <a:buNone/>
              <a:defRPr sz="2800" b="1" baseline="0">
                <a:solidFill>
                  <a:srgbClr val="00368B"/>
                </a:solidFill>
              </a:defRPr>
            </a:lvl1pPr>
            <a:lvl2pPr>
              <a:defRPr sz="2400">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altLang="fr-FR" dirty="0" smtClean="0"/>
              <a:t>Modifiez les styles du texte du masque</a:t>
            </a:r>
          </a:p>
        </p:txBody>
      </p:sp>
      <p:sp>
        <p:nvSpPr>
          <p:cNvPr id="4" name="Rectangle 3"/>
          <p:cNvSpPr/>
          <p:nvPr userDrawn="1"/>
        </p:nvSpPr>
        <p:spPr>
          <a:xfrm>
            <a:off x="4245441" y="6596390"/>
            <a:ext cx="429926" cy="261610"/>
          </a:xfrm>
          <a:prstGeom prst="rect">
            <a:avLst/>
          </a:prstGeom>
        </p:spPr>
        <p:txBody>
          <a:bodyPr wrap="none">
            <a:spAutoFit/>
          </a:bodyPr>
          <a:lstStyle/>
          <a:p>
            <a:pPr algn="ctr"/>
            <a:fld id="{12893F19-1598-42B5-937A-7AE6D9E5A64E}" type="slidenum">
              <a:rPr lang="fr-FR" sz="1100" b="1" smtClean="0">
                <a:solidFill>
                  <a:schemeClr val="bg1"/>
                </a:solidFill>
              </a:rPr>
              <a:pPr algn="ctr"/>
              <a:t>‹N°›</a:t>
            </a:fld>
            <a:endParaRPr lang="fr-FR" sz="1100" b="1" dirty="0" smtClean="0">
              <a:solidFill>
                <a:schemeClr val="bg1"/>
              </a:solidFill>
            </a:endParaRPr>
          </a:p>
        </p:txBody>
      </p:sp>
    </p:spTree>
    <p:extLst>
      <p:ext uri="{BB962C8B-B14F-4D97-AF65-F5344CB8AC3E}">
        <p14:creationId xmlns:p14="http://schemas.microsoft.com/office/powerpoint/2010/main" val="42446274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iapositive de titre">
    <p:spTree>
      <p:nvGrpSpPr>
        <p:cNvPr id="1" name=""/>
        <p:cNvGrpSpPr/>
        <p:nvPr/>
      </p:nvGrpSpPr>
      <p:grpSpPr>
        <a:xfrm>
          <a:off x="0" y="0"/>
          <a:ext cx="0" cy="0"/>
          <a:chOff x="0" y="0"/>
          <a:chExt cx="0" cy="0"/>
        </a:xfrm>
      </p:grpSpPr>
      <p:sp>
        <p:nvSpPr>
          <p:cNvPr id="4" name="TextBox 16"/>
          <p:cNvSpPr txBox="1">
            <a:spLocks noChangeArrowheads="1"/>
          </p:cNvSpPr>
          <p:nvPr userDrawn="1"/>
        </p:nvSpPr>
        <p:spPr bwMode="auto">
          <a:xfrm>
            <a:off x="4076700" y="41529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defRPr/>
            </a:pPr>
            <a:endParaRPr lang="fr-FR" altLang="fr-FR" smtClean="0"/>
          </a:p>
        </p:txBody>
      </p:sp>
      <p:sp>
        <p:nvSpPr>
          <p:cNvPr id="12" name="Title 1"/>
          <p:cNvSpPr>
            <a:spLocks noGrp="1"/>
          </p:cNvSpPr>
          <p:nvPr>
            <p:ph type="ctrTitle"/>
          </p:nvPr>
        </p:nvSpPr>
        <p:spPr>
          <a:xfrm>
            <a:off x="704673" y="1943099"/>
            <a:ext cx="7248701" cy="1000125"/>
          </a:xfrm>
          <a:prstGeom prst="rect">
            <a:avLst/>
          </a:prstGeom>
        </p:spPr>
        <p:txBody>
          <a:bodyPr/>
          <a:lstStyle>
            <a:lvl1pPr algn="l">
              <a:defRPr sz="3000" b="1">
                <a:solidFill>
                  <a:srgbClr val="00368B"/>
                </a:solidFill>
              </a:defRPr>
            </a:lvl1pPr>
          </a:lstStyle>
          <a:p>
            <a:r>
              <a:rPr lang="fr-FR" dirty="0" smtClean="0"/>
              <a:t>Modifiez le style du titre</a:t>
            </a:r>
            <a:endParaRPr lang="en-US" dirty="0"/>
          </a:p>
        </p:txBody>
      </p:sp>
      <p:sp>
        <p:nvSpPr>
          <p:cNvPr id="18" name="Subtitle 2"/>
          <p:cNvSpPr>
            <a:spLocks noGrp="1"/>
          </p:cNvSpPr>
          <p:nvPr>
            <p:ph type="subTitle" idx="1"/>
          </p:nvPr>
        </p:nvSpPr>
        <p:spPr>
          <a:xfrm>
            <a:off x="704673" y="2943224"/>
            <a:ext cx="6562902" cy="1428750"/>
          </a:xfrm>
          <a:prstGeom prst="rect">
            <a:avLst/>
          </a:prstGeom>
        </p:spPr>
        <p:txBody>
          <a:bodyPr/>
          <a:lstStyle>
            <a:lvl1pPr marL="0" indent="0" algn="l">
              <a:buNone/>
              <a:defRPr sz="1500" b="0">
                <a:solidFill>
                  <a:srgbClr val="00368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en-US" dirty="0"/>
          </a:p>
        </p:txBody>
      </p:sp>
    </p:spTree>
    <p:extLst>
      <p:ext uri="{BB962C8B-B14F-4D97-AF65-F5344CB8AC3E}">
        <p14:creationId xmlns:p14="http://schemas.microsoft.com/office/powerpoint/2010/main" val="30712447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809625" y="173196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Titre de la présentation</a:t>
            </a:r>
          </a:p>
        </p:txBody>
      </p:sp>
      <p:sp>
        <p:nvSpPr>
          <p:cNvPr id="1027" name="Espace réservé du texte 2"/>
          <p:cNvSpPr>
            <a:spLocks noGrp="1"/>
          </p:cNvSpPr>
          <p:nvPr>
            <p:ph type="body" idx="1"/>
          </p:nvPr>
        </p:nvSpPr>
        <p:spPr bwMode="auto">
          <a:xfrm>
            <a:off x="809625" y="3162300"/>
            <a:ext cx="7143750"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Type</a:t>
            </a:r>
          </a:p>
          <a:p>
            <a:pPr lvl="1"/>
            <a:endParaRPr lang="fr-FR" altLang="fr-FR" smtClean="0"/>
          </a:p>
          <a:p>
            <a:pPr lvl="1"/>
            <a:endParaRPr lang="fr-FR" altLang="fr-FR" smtClean="0"/>
          </a:p>
          <a:p>
            <a:pPr lvl="1"/>
            <a:r>
              <a:rPr lang="fr-FR" altLang="fr-FR" smtClean="0"/>
              <a:t>Emetteur</a:t>
            </a:r>
          </a:p>
        </p:txBody>
      </p:sp>
    </p:spTree>
  </p:cSld>
  <p:clrMap bg1="lt1" tx1="dk1" bg2="lt2" tx2="dk2" accent1="accent1" accent2="accent2" accent3="accent3" accent4="accent4" accent5="accent5" accent6="accent6" hlink="hlink" folHlink="folHlink"/>
  <p:sldLayoutIdLst>
    <p:sldLayoutId id="2147483788" r:id="rId1"/>
  </p:sldLayoutIdLst>
  <p:timing>
    <p:tnLst>
      <p:par>
        <p:cTn id="1" dur="indefinite" restart="never" nodeType="tmRoot"/>
      </p:par>
    </p:tnLst>
  </p:timing>
  <p:hf sldNum="0" hdr="0" ftr="0" dt="0"/>
  <p:txStyles>
    <p:titleStyle>
      <a:lvl1pPr algn="l" defTabSz="457200" rtl="0" eaLnBrk="0" fontAlgn="base" hangingPunct="0">
        <a:spcBef>
          <a:spcPct val="0"/>
        </a:spcBef>
        <a:spcAft>
          <a:spcPct val="0"/>
        </a:spcAft>
        <a:defRPr sz="3000" b="1" kern="1200">
          <a:solidFill>
            <a:srgbClr val="00368B"/>
          </a:solidFill>
          <a:latin typeface="+mj-lt"/>
          <a:ea typeface="+mj-ea"/>
          <a:cs typeface="+mj-cs"/>
        </a:defRPr>
      </a:lvl1pPr>
      <a:lvl2pPr algn="l" defTabSz="457200" rtl="0" eaLnBrk="0" fontAlgn="base" hangingPunct="0">
        <a:spcBef>
          <a:spcPct val="0"/>
        </a:spcBef>
        <a:spcAft>
          <a:spcPct val="0"/>
        </a:spcAft>
        <a:defRPr sz="3000" b="1">
          <a:solidFill>
            <a:srgbClr val="00368B"/>
          </a:solidFill>
          <a:latin typeface="Calibri" pitchFamily="34" charset="0"/>
        </a:defRPr>
      </a:lvl2pPr>
      <a:lvl3pPr algn="l" defTabSz="457200" rtl="0" eaLnBrk="0" fontAlgn="base" hangingPunct="0">
        <a:spcBef>
          <a:spcPct val="0"/>
        </a:spcBef>
        <a:spcAft>
          <a:spcPct val="0"/>
        </a:spcAft>
        <a:defRPr sz="3000" b="1">
          <a:solidFill>
            <a:srgbClr val="00368B"/>
          </a:solidFill>
          <a:latin typeface="Calibri" pitchFamily="34" charset="0"/>
        </a:defRPr>
      </a:lvl3pPr>
      <a:lvl4pPr algn="l" defTabSz="457200" rtl="0" eaLnBrk="0" fontAlgn="base" hangingPunct="0">
        <a:spcBef>
          <a:spcPct val="0"/>
        </a:spcBef>
        <a:spcAft>
          <a:spcPct val="0"/>
        </a:spcAft>
        <a:defRPr sz="3000" b="1">
          <a:solidFill>
            <a:srgbClr val="00368B"/>
          </a:solidFill>
          <a:latin typeface="Calibri" pitchFamily="34" charset="0"/>
        </a:defRPr>
      </a:lvl4pPr>
      <a:lvl5pPr algn="l" defTabSz="457200" rtl="0" eaLnBrk="0" fontAlgn="base" hangingPunct="0">
        <a:spcBef>
          <a:spcPct val="0"/>
        </a:spcBef>
        <a:spcAft>
          <a:spcPct val="0"/>
        </a:spcAft>
        <a:defRPr sz="30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algn="l" defTabSz="457200" rtl="0" eaLnBrk="0" fontAlgn="base" hangingPunct="0">
        <a:spcBef>
          <a:spcPct val="20000"/>
        </a:spcBef>
        <a:spcAft>
          <a:spcPct val="0"/>
        </a:spcAft>
        <a:buFont typeface="Arial" charset="0"/>
        <a:defRPr sz="2000" kern="1200">
          <a:solidFill>
            <a:srgbClr val="00368B"/>
          </a:solidFill>
          <a:latin typeface="+mn-lt"/>
          <a:ea typeface="+mn-ea"/>
          <a:cs typeface="+mn-cs"/>
        </a:defRPr>
      </a:lvl1pPr>
      <a:lvl2pPr marL="457200" algn="r" defTabSz="457200" rtl="0" eaLnBrk="0" fontAlgn="base" hangingPunct="0">
        <a:spcBef>
          <a:spcPct val="20000"/>
        </a:spcBef>
        <a:spcAft>
          <a:spcPct val="0"/>
        </a:spcAft>
        <a:buFont typeface="Arial" charset="0"/>
        <a:defRPr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1bis.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2.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84163" y="239713"/>
            <a:ext cx="52705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012825" y="508000"/>
            <a:ext cx="7770813" cy="0"/>
          </a:xfrm>
          <a:prstGeom prst="line">
            <a:avLst/>
          </a:prstGeom>
          <a:ln>
            <a:solidFill>
              <a:srgbClr val="00368B"/>
            </a:solidFill>
          </a:ln>
        </p:spPr>
        <p:style>
          <a:lnRef idx="1">
            <a:schemeClr val="dk1"/>
          </a:lnRef>
          <a:fillRef idx="0">
            <a:schemeClr val="dk1"/>
          </a:fillRef>
          <a:effectRef idx="0">
            <a:schemeClr val="dk1"/>
          </a:effectRef>
          <a:fontRef idx="minor">
            <a:schemeClr val="tx1"/>
          </a:fontRef>
        </p:style>
      </p:cxnSp>
      <p:sp>
        <p:nvSpPr>
          <p:cNvPr id="2054" name="Espace réservé du titre 1"/>
          <p:cNvSpPr>
            <a:spLocks noGrp="1"/>
          </p:cNvSpPr>
          <p:nvPr>
            <p:ph type="title"/>
          </p:nvPr>
        </p:nvSpPr>
        <p:spPr bwMode="auto">
          <a:xfrm>
            <a:off x="933450" y="508000"/>
            <a:ext cx="8027988"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Modifiez le style du titre</a:t>
            </a:r>
          </a:p>
        </p:txBody>
      </p:sp>
      <p:sp>
        <p:nvSpPr>
          <p:cNvPr id="11" name="Rectangle 10"/>
          <p:cNvSpPr>
            <a:spLocks noChangeArrowheads="1"/>
          </p:cNvSpPr>
          <p:nvPr/>
        </p:nvSpPr>
        <p:spPr bwMode="auto">
          <a:xfrm>
            <a:off x="7296150" y="6564313"/>
            <a:ext cx="1606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defRPr/>
            </a:pPr>
            <a:r>
              <a:rPr lang="fr-FR" altLang="fr-FR" sz="1200" b="1" dirty="0" smtClean="0">
                <a:solidFill>
                  <a:schemeClr val="bg1"/>
                </a:solidFill>
              </a:rPr>
              <a:t>www.cor-retraites.fr</a:t>
            </a:r>
          </a:p>
        </p:txBody>
      </p:sp>
      <p:sp>
        <p:nvSpPr>
          <p:cNvPr id="12" name="Espace réservé du numéro de diapositive 1"/>
          <p:cNvSpPr>
            <a:spLocks noGrp="1"/>
          </p:cNvSpPr>
          <p:nvPr>
            <p:ph type="sldNum" sz="quarter" idx="4"/>
          </p:nvPr>
        </p:nvSpPr>
        <p:spPr>
          <a:xfrm>
            <a:off x="4382219" y="6593575"/>
            <a:ext cx="589472" cy="224287"/>
          </a:xfrm>
          <a:prstGeom prst="rect">
            <a:avLst/>
          </a:prstGeom>
        </p:spPr>
        <p:txBody>
          <a:bodyPr/>
          <a:lstStyle/>
          <a:p>
            <a:pPr>
              <a:defRPr/>
            </a:pPr>
            <a:fld id="{F400FF4C-7367-4F14-BB33-4039E672CEF7}" type="slidenum">
              <a:rPr lang="fr-FR" sz="1200" b="1" smtClean="0">
                <a:solidFill>
                  <a:schemeClr val="bg1"/>
                </a:solidFill>
              </a:rPr>
              <a:pPr>
                <a:defRPr/>
              </a:pPr>
              <a:t>‹N°›</a:t>
            </a:fld>
            <a:endParaRPr lang="fr-FR" sz="1200" b="1" dirty="0">
              <a:solidFill>
                <a:schemeClr val="bg1"/>
              </a:solidFill>
            </a:endParaRPr>
          </a:p>
        </p:txBody>
      </p:sp>
      <p:sp>
        <p:nvSpPr>
          <p:cNvPr id="13" name="Title 1"/>
          <p:cNvSpPr txBox="1">
            <a:spLocks/>
          </p:cNvSpPr>
          <p:nvPr/>
        </p:nvSpPr>
        <p:spPr>
          <a:xfrm>
            <a:off x="2463800" y="238125"/>
            <a:ext cx="6362700" cy="517525"/>
          </a:xfrm>
          <a:prstGeom prst="rect">
            <a:avLst/>
          </a:prstGeom>
        </p:spPr>
        <p:txBody>
          <a:bodyPr>
            <a:normAutofit/>
          </a:bodyPr>
          <a:lstStyle>
            <a:lvl1pPr algn="r" defTabSz="457200" rtl="0" eaLnBrk="0" fontAlgn="base" hangingPunct="0">
              <a:spcBef>
                <a:spcPct val="0"/>
              </a:spcBef>
              <a:spcAft>
                <a:spcPct val="0"/>
              </a:spcAft>
              <a:defRPr sz="1100" b="1" kern="1200" baseline="0">
                <a:solidFill>
                  <a:srgbClr val="00368B"/>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fr-FR" dirty="0" smtClean="0"/>
              <a:t>Épargne retraite : que change la loi Pacte ?</a:t>
            </a:r>
            <a:endParaRPr lang="fr-FR" sz="1100" b="1" kern="1200" baseline="0" dirty="0">
              <a:solidFill>
                <a:srgbClr val="00368B"/>
              </a:solidFill>
              <a:latin typeface="+mj-lt"/>
              <a:ea typeface="+mj-ea"/>
              <a:cs typeface="+mj-cs"/>
            </a:endParaRPr>
          </a:p>
        </p:txBody>
      </p:sp>
      <p:sp>
        <p:nvSpPr>
          <p:cNvPr id="14" name="Rectangle 13"/>
          <p:cNvSpPr>
            <a:spLocks noChangeArrowheads="1"/>
          </p:cNvSpPr>
          <p:nvPr userDrawn="1"/>
        </p:nvSpPr>
        <p:spPr bwMode="auto">
          <a:xfrm>
            <a:off x="188913" y="6564313"/>
            <a:ext cx="280410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fr-FR" altLang="fr-FR" sz="1200" b="1" dirty="0" smtClean="0">
                <a:solidFill>
                  <a:schemeClr val="bg1"/>
                </a:solidFill>
              </a:rPr>
              <a:t>Groupe</a:t>
            </a:r>
            <a:r>
              <a:rPr lang="fr-FR" altLang="fr-FR" sz="1200" b="1" baseline="0" dirty="0" smtClean="0">
                <a:solidFill>
                  <a:schemeClr val="bg1"/>
                </a:solidFill>
              </a:rPr>
              <a:t> de travail </a:t>
            </a:r>
            <a:r>
              <a:rPr lang="fr-FR" altLang="fr-FR" sz="1200" b="1" dirty="0" smtClean="0">
                <a:solidFill>
                  <a:schemeClr val="bg1"/>
                </a:solidFill>
              </a:rPr>
              <a:t>du COR </a:t>
            </a:r>
            <a:r>
              <a:rPr lang="fr-FR" altLang="fr-FR" sz="1200" b="1" baseline="0" dirty="0" smtClean="0">
                <a:solidFill>
                  <a:schemeClr val="bg1"/>
                </a:solidFill>
              </a:rPr>
              <a:t>– 10 mars 2021</a:t>
            </a:r>
            <a:endParaRPr lang="fr-FR" altLang="fr-FR" sz="1200" b="1" dirty="0" smtClean="0">
              <a:solidFill>
                <a:schemeClr val="bg1"/>
              </a:solidFill>
            </a:endParaRPr>
          </a:p>
        </p:txBody>
      </p:sp>
    </p:spTree>
  </p:cSld>
  <p:clrMap bg1="lt1" tx1="dk1" bg2="lt2" tx2="dk2" accent1="accent1" accent2="accent2" accent3="accent3" accent4="accent4" accent5="accent5" accent6="accent6" hlink="hlink" folHlink="folHlink"/>
  <p:sldLayoutIdLst>
    <p:sldLayoutId id="2147483789" r:id="rId1"/>
    <p:sldLayoutId id="2147483790" r:id="rId2"/>
  </p:sldLayoutIdLst>
  <p:timing>
    <p:tnLst>
      <p:par>
        <p:cTn id="1" dur="indefinite" restart="never" nodeType="tmRoot"/>
      </p:par>
    </p:tnLst>
  </p:timing>
  <p:hf sldNum="0" hdr="0" ftr="0" dt="0"/>
  <p:txStyles>
    <p:titleStyle>
      <a:lvl1pPr algn="l" rtl="0" eaLnBrk="0" fontAlgn="base" hangingPunct="0">
        <a:spcBef>
          <a:spcPct val="0"/>
        </a:spcBef>
        <a:spcAft>
          <a:spcPct val="0"/>
        </a:spcAft>
        <a:defRPr lang="fr-FR" sz="2800" b="1" kern="1200" dirty="0">
          <a:solidFill>
            <a:srgbClr val="00368B"/>
          </a:solidFill>
          <a:latin typeface="+mn-lt"/>
          <a:ea typeface="+mn-ea"/>
          <a:cs typeface="+mn-cs"/>
        </a:defRPr>
      </a:lvl1pPr>
      <a:lvl2pPr algn="l" rtl="0" eaLnBrk="0" fontAlgn="base" hangingPunct="0">
        <a:spcBef>
          <a:spcPct val="0"/>
        </a:spcBef>
        <a:spcAft>
          <a:spcPct val="0"/>
        </a:spcAft>
        <a:defRPr sz="2800" b="1">
          <a:solidFill>
            <a:srgbClr val="00368B"/>
          </a:solidFill>
          <a:latin typeface="Calibri" pitchFamily="34" charset="0"/>
        </a:defRPr>
      </a:lvl2pPr>
      <a:lvl3pPr algn="l" rtl="0" eaLnBrk="0" fontAlgn="base" hangingPunct="0">
        <a:spcBef>
          <a:spcPct val="0"/>
        </a:spcBef>
        <a:spcAft>
          <a:spcPct val="0"/>
        </a:spcAft>
        <a:defRPr sz="2800" b="1">
          <a:solidFill>
            <a:srgbClr val="00368B"/>
          </a:solidFill>
          <a:latin typeface="Calibri" pitchFamily="34" charset="0"/>
        </a:defRPr>
      </a:lvl3pPr>
      <a:lvl4pPr algn="l" rtl="0" eaLnBrk="0" fontAlgn="base" hangingPunct="0">
        <a:spcBef>
          <a:spcPct val="0"/>
        </a:spcBef>
        <a:spcAft>
          <a:spcPct val="0"/>
        </a:spcAft>
        <a:defRPr sz="2800" b="1">
          <a:solidFill>
            <a:srgbClr val="00368B"/>
          </a:solidFill>
          <a:latin typeface="Calibri" pitchFamily="34" charset="0"/>
        </a:defRPr>
      </a:lvl4pPr>
      <a:lvl5pPr algn="l" rtl="0" eaLnBrk="0" fontAlgn="base" hangingPunct="0">
        <a:spcBef>
          <a:spcPct val="0"/>
        </a:spcBef>
        <a:spcAft>
          <a:spcPct val="0"/>
        </a:spcAft>
        <a:defRPr sz="28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835398" y="1960892"/>
            <a:ext cx="7997078" cy="1472590"/>
          </a:xfrm>
          <a:effectLst/>
        </p:spPr>
        <p:txBody>
          <a:bodyPr anchor="t">
            <a:normAutofit/>
          </a:bodyPr>
          <a:lstStyle/>
          <a:p>
            <a:pPr eaLnBrk="1" hangingPunct="1"/>
            <a:r>
              <a:rPr lang="fr-FR" dirty="0" smtClean="0"/>
              <a:t>Quel effort d’épargne retraite dans un contexte de taux bas et de baisse projetée des taux de remplacement en répartition ?</a:t>
            </a:r>
            <a:endParaRPr lang="fr-FR" altLang="fr-FR" sz="3200" dirty="0" smtClean="0">
              <a:cs typeface="Calibri" pitchFamily="34" charset="0"/>
            </a:endParaRPr>
          </a:p>
        </p:txBody>
      </p:sp>
      <p:sp>
        <p:nvSpPr>
          <p:cNvPr id="4" name="Subtitle 3"/>
          <p:cNvSpPr>
            <a:spLocks noGrp="1"/>
          </p:cNvSpPr>
          <p:nvPr>
            <p:ph type="subTitle" idx="1"/>
          </p:nvPr>
        </p:nvSpPr>
        <p:spPr>
          <a:xfrm>
            <a:off x="1276128" y="3625102"/>
            <a:ext cx="7115618" cy="727869"/>
          </a:xfrm>
        </p:spPr>
        <p:txBody>
          <a:bodyPr>
            <a:noAutofit/>
          </a:bodyPr>
          <a:lstStyle/>
          <a:p>
            <a:pPr eaLnBrk="1" hangingPunct="1"/>
            <a:r>
              <a:rPr lang="fr-FR" altLang="fr-FR" sz="1800" i="1" dirty="0" smtClean="0"/>
              <a:t>Séance plénière du COR</a:t>
            </a:r>
          </a:p>
          <a:p>
            <a:pPr eaLnBrk="1" hangingPunct="1"/>
            <a:r>
              <a:rPr lang="fr-FR" altLang="fr-FR" sz="1800" dirty="0" smtClean="0"/>
              <a:t>18 mars 2021</a:t>
            </a:r>
          </a:p>
        </p:txBody>
      </p:sp>
      <p:sp>
        <p:nvSpPr>
          <p:cNvPr id="5" name="ZoneTexte 1"/>
          <p:cNvSpPr txBox="1">
            <a:spLocks noChangeArrowheads="1"/>
          </p:cNvSpPr>
          <p:nvPr/>
        </p:nvSpPr>
        <p:spPr bwMode="auto">
          <a:xfrm>
            <a:off x="5648324" y="4462566"/>
            <a:ext cx="2809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defRPr sz="2000">
                <a:solidFill>
                  <a:srgbClr val="00368B"/>
                </a:solidFill>
                <a:latin typeface="Calibri" pitchFamily="34" charset="0"/>
              </a:defRPr>
            </a:lvl1pPr>
            <a:lvl2pPr marL="742950" indent="-285750" algn="r" eaLnBrk="0" hangingPunct="0">
              <a:spcBef>
                <a:spcPct val="20000"/>
              </a:spcBef>
              <a:buFont typeface="Arial" charset="0"/>
              <a:defRPr>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fr-FR" altLang="fr-FR" sz="1800">
                <a:solidFill>
                  <a:schemeClr val="tx1"/>
                </a:solidFill>
              </a:rPr>
              <a:t>Secrétariat général du COR</a:t>
            </a:r>
          </a:p>
        </p:txBody>
      </p:sp>
    </p:spTree>
    <p:extLst>
      <p:ext uri="{BB962C8B-B14F-4D97-AF65-F5344CB8AC3E}">
        <p14:creationId xmlns:p14="http://schemas.microsoft.com/office/powerpoint/2010/main" val="3571431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Données sur la tarification</a:t>
            </a:r>
          </a:p>
          <a:p>
            <a:pPr lvl="1"/>
            <a:r>
              <a:rPr lang="fr-FR" dirty="0" smtClean="0"/>
              <a:t>Taux technique et taux de chargement</a:t>
            </a:r>
          </a:p>
          <a:p>
            <a:pPr lvl="1"/>
            <a:r>
              <a:rPr lang="fr-FR" dirty="0" smtClean="0"/>
              <a:t>Différences entre les organismes (assureurs traditionnels, </a:t>
            </a:r>
            <a:r>
              <a:rPr lang="fr-FR" dirty="0" err="1" smtClean="0"/>
              <a:t>bancassureurs</a:t>
            </a:r>
            <a:r>
              <a:rPr lang="fr-FR" dirty="0" smtClean="0"/>
              <a:t>, mutuelles)</a:t>
            </a:r>
          </a:p>
          <a:p>
            <a:r>
              <a:rPr lang="fr-FR" dirty="0" smtClean="0"/>
              <a:t>Contrats d’assurance vie individuels</a:t>
            </a:r>
          </a:p>
          <a:p>
            <a:pPr lvl="1"/>
            <a:r>
              <a:rPr lang="fr-FR" dirty="0" smtClean="0"/>
              <a:t>Rendements réels nets de frais inférieurs aux contrats collectifs (0,35% en 2019, contre 1,08%)</a:t>
            </a:r>
          </a:p>
          <a:p>
            <a:pPr lvl="1"/>
            <a:r>
              <a:rPr lang="fr-FR" dirty="0" smtClean="0"/>
              <a:t>Forte décroissance depuis 2015</a:t>
            </a:r>
          </a:p>
          <a:p>
            <a:pPr lvl="1"/>
            <a:r>
              <a:rPr lang="fr-FR" dirty="0" smtClean="0"/>
              <a:t>Différences de revalorisation selon les générations de contrats (les plus anciens sont mieux revalorisés)</a:t>
            </a:r>
          </a:p>
          <a:p>
            <a:r>
              <a:rPr lang="fr-FR" dirty="0" smtClean="0"/>
              <a:t>Autres placements : OPC non monétaires et monétaires (rendement réel négatif depuis 2011) </a:t>
            </a:r>
            <a:endParaRPr lang="fr-FR" dirty="0"/>
          </a:p>
        </p:txBody>
      </p:sp>
      <p:sp>
        <p:nvSpPr>
          <p:cNvPr id="3" name="Espace réservé du contenu 2"/>
          <p:cNvSpPr>
            <a:spLocks noGrp="1"/>
          </p:cNvSpPr>
          <p:nvPr>
            <p:ph idx="13"/>
          </p:nvPr>
        </p:nvSpPr>
        <p:spPr/>
        <p:txBody>
          <a:bodyPr/>
          <a:lstStyle/>
          <a:p>
            <a:r>
              <a:rPr lang="fr-FR" dirty="0" smtClean="0"/>
              <a:t>Les évolutions récentes de taux de rendement réels nets de frais pour l’épargne retraite en France (3/3)</a:t>
            </a:r>
            <a:endParaRPr lang="fr-FR" dirty="0"/>
          </a:p>
        </p:txBody>
      </p:sp>
    </p:spTree>
    <p:extLst>
      <p:ext uri="{BB962C8B-B14F-4D97-AF65-F5344CB8AC3E}">
        <p14:creationId xmlns:p14="http://schemas.microsoft.com/office/powerpoint/2010/main" val="346731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85800" y="1533525"/>
            <a:ext cx="7741024" cy="4705910"/>
          </a:xfrm>
        </p:spPr>
        <p:txBody>
          <a:bodyPr>
            <a:normAutofit fontScale="85000" lnSpcReduction="20000"/>
          </a:bodyPr>
          <a:lstStyle/>
          <a:p>
            <a:r>
              <a:rPr lang="fr-FR" dirty="0" smtClean="0"/>
              <a:t>Jusqu’ici, raisonnement « microéconomique » (comportement individuel d’épargne </a:t>
            </a:r>
            <a:r>
              <a:rPr lang="fr-FR" dirty="0"/>
              <a:t>retraite) </a:t>
            </a:r>
            <a:r>
              <a:rPr lang="fr-FR" dirty="0" smtClean="0"/>
              <a:t>dans lequel le taux de rendement de l’épargne est supposé </a:t>
            </a:r>
          </a:p>
          <a:p>
            <a:pPr lvl="1"/>
            <a:r>
              <a:rPr lang="fr-FR" dirty="0" smtClean="0"/>
              <a:t>Exogène</a:t>
            </a:r>
          </a:p>
          <a:p>
            <a:pPr lvl="1"/>
            <a:r>
              <a:rPr lang="fr-FR" dirty="0" smtClean="0"/>
              <a:t>Certain</a:t>
            </a:r>
          </a:p>
          <a:p>
            <a:r>
              <a:rPr lang="fr-FR" dirty="0" smtClean="0"/>
              <a:t>Or, le taux de rendement du capital dépend des conditions démographiques </a:t>
            </a:r>
            <a:r>
              <a:rPr lang="fr-FR" dirty="0" smtClean="0">
                <a:sym typeface="Wingdings" panose="05000000000000000000" pitchFamily="2" charset="2"/>
              </a:rPr>
              <a:t> r endogène</a:t>
            </a:r>
          </a:p>
          <a:p>
            <a:r>
              <a:rPr lang="fr-FR" dirty="0" smtClean="0">
                <a:sym typeface="Wingdings" panose="05000000000000000000" pitchFamily="2" charset="2"/>
              </a:rPr>
              <a:t>Le prix du capital varie sur les marchés boursiers  r aléatoire  épargner pour la retraite revient à couvrir un risque de longévité en prenant un risque financier  peut-on couvrir en même temps ces deux risques ?</a:t>
            </a:r>
          </a:p>
          <a:p>
            <a:r>
              <a:rPr lang="fr-FR" b="1" dirty="0" smtClean="0">
                <a:sym typeface="Wingdings" panose="05000000000000000000" pitchFamily="2" charset="2"/>
              </a:rPr>
              <a:t>Document n° 8 :</a:t>
            </a:r>
          </a:p>
          <a:p>
            <a:pPr lvl="1"/>
            <a:r>
              <a:rPr lang="fr-FR" dirty="0" smtClean="0">
                <a:sym typeface="Wingdings" panose="05000000000000000000" pitchFamily="2" charset="2"/>
              </a:rPr>
              <a:t> </a:t>
            </a:r>
            <a:r>
              <a:rPr lang="fr-FR" dirty="0">
                <a:sym typeface="Wingdings" panose="05000000000000000000" pitchFamily="2" charset="2"/>
              </a:rPr>
              <a:t>Synthèse de l’article « Épargne retraite : stratégies d’allocation et dynamique des marchés financiers », S. </a:t>
            </a:r>
            <a:r>
              <a:rPr lang="fr-FR" dirty="0" err="1">
                <a:sym typeface="Wingdings" panose="05000000000000000000" pitchFamily="2" charset="2"/>
              </a:rPr>
              <a:t>Hamayon</a:t>
            </a:r>
            <a:r>
              <a:rPr lang="fr-FR" dirty="0">
                <a:sym typeface="Wingdings" panose="05000000000000000000" pitchFamily="2" charset="2"/>
              </a:rPr>
              <a:t>, F. Legros et Y. </a:t>
            </a:r>
            <a:r>
              <a:rPr lang="fr-FR" dirty="0" err="1">
                <a:sym typeface="Wingdings" panose="05000000000000000000" pitchFamily="2" charset="2"/>
              </a:rPr>
              <a:t>Pradat</a:t>
            </a:r>
            <a:r>
              <a:rPr lang="fr-FR" dirty="0">
                <a:sym typeface="Wingdings" panose="05000000000000000000" pitchFamily="2" charset="2"/>
              </a:rPr>
              <a:t>, </a:t>
            </a:r>
            <a:r>
              <a:rPr lang="fr-FR" i="1" dirty="0">
                <a:sym typeface="Wingdings" panose="05000000000000000000" pitchFamily="2" charset="2"/>
              </a:rPr>
              <a:t>Revue de l’OFCE</a:t>
            </a:r>
            <a:r>
              <a:rPr lang="fr-FR" dirty="0">
                <a:sym typeface="Wingdings" panose="05000000000000000000" pitchFamily="2" charset="2"/>
              </a:rPr>
              <a:t>, n° 170, décembre </a:t>
            </a:r>
            <a:r>
              <a:rPr lang="fr-FR" dirty="0" smtClean="0">
                <a:sym typeface="Wingdings" panose="05000000000000000000" pitchFamily="2" charset="2"/>
              </a:rPr>
              <a:t>2020 ;</a:t>
            </a:r>
          </a:p>
          <a:p>
            <a:pPr lvl="1"/>
            <a:r>
              <a:rPr lang="fr-FR" dirty="0" smtClean="0">
                <a:sym typeface="Wingdings" panose="05000000000000000000" pitchFamily="2" charset="2"/>
              </a:rPr>
              <a:t>Quel taux remplacement pour un effort d’épargne de 5%, sous l’hypothèse que le taux de rendement de l’épargne est endogène et incertain ?</a:t>
            </a:r>
            <a:endParaRPr lang="fr-FR" dirty="0" smtClean="0"/>
          </a:p>
          <a:p>
            <a:pPr lvl="1"/>
            <a:endParaRPr lang="fr-FR" dirty="0"/>
          </a:p>
        </p:txBody>
      </p:sp>
      <p:sp>
        <p:nvSpPr>
          <p:cNvPr id="3" name="Espace réservé du contenu 2"/>
          <p:cNvSpPr>
            <a:spLocks noGrp="1"/>
          </p:cNvSpPr>
          <p:nvPr>
            <p:ph idx="13"/>
          </p:nvPr>
        </p:nvSpPr>
        <p:spPr/>
        <p:txBody>
          <a:bodyPr/>
          <a:lstStyle/>
          <a:p>
            <a:r>
              <a:rPr lang="fr-FR" dirty="0" smtClean="0"/>
              <a:t>Le taux de rendement de l’épargne n’est ni exogène, ni certain</a:t>
            </a:r>
            <a:endParaRPr lang="fr-FR" dirty="0"/>
          </a:p>
        </p:txBody>
      </p:sp>
    </p:spTree>
    <p:extLst>
      <p:ext uri="{BB962C8B-B14F-4D97-AF65-F5344CB8AC3E}">
        <p14:creationId xmlns:p14="http://schemas.microsoft.com/office/powerpoint/2010/main" val="2400017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85825" y="1658471"/>
            <a:ext cx="7478246" cy="4320988"/>
          </a:xfrm>
        </p:spPr>
        <p:txBody>
          <a:bodyPr>
            <a:normAutofit fontScale="92500" lnSpcReduction="20000"/>
          </a:bodyPr>
          <a:lstStyle/>
          <a:p>
            <a:r>
              <a:rPr lang="fr-FR" dirty="0" smtClean="0"/>
              <a:t>Permet d’illustrer la dynamique d’accumulation du capital dans un modèle avec interaction entre les facteurs de production « travail » et « capital » ; r endogène (rareté relative du travail par rapport au capital) ; hypothèse de progrès technique exogène (croissance endogène en variante)</a:t>
            </a:r>
          </a:p>
          <a:p>
            <a:r>
              <a:rPr lang="fr-FR" dirty="0" smtClean="0"/>
              <a:t>Modélise les caractéristiques du système de retraite par répartition (régimes du secteur privé)</a:t>
            </a:r>
          </a:p>
          <a:p>
            <a:r>
              <a:rPr lang="fr-FR" dirty="0" smtClean="0"/>
              <a:t>Introduit un fonds d’épargne collectif en capitalisation : </a:t>
            </a:r>
          </a:p>
          <a:p>
            <a:pPr lvl="1"/>
            <a:r>
              <a:rPr lang="fr-FR" dirty="0" smtClean="0"/>
              <a:t>taux de cotisation 5% (obligatoire ou facultative selon génération en fonction du temps qui sépare de la retraite) ; variante à 3%</a:t>
            </a:r>
          </a:p>
          <a:p>
            <a:pPr lvl="1"/>
            <a:r>
              <a:rPr lang="fr-FR" dirty="0" smtClean="0"/>
              <a:t>portefeuille réparti entre actif sans risque et actif risqué ; actif risqué : rendement (aléatoire) autour d’une moyenne de 5% avec une variance de 18%</a:t>
            </a:r>
          </a:p>
          <a:p>
            <a:pPr lvl="1"/>
            <a:r>
              <a:rPr lang="fr-FR" dirty="0" smtClean="0"/>
              <a:t>sortie : rente viagère indexée</a:t>
            </a:r>
          </a:p>
        </p:txBody>
      </p:sp>
      <p:sp>
        <p:nvSpPr>
          <p:cNvPr id="3" name="Espace réservé du contenu 2"/>
          <p:cNvSpPr>
            <a:spLocks noGrp="1"/>
          </p:cNvSpPr>
          <p:nvPr>
            <p:ph idx="13"/>
          </p:nvPr>
        </p:nvSpPr>
        <p:spPr/>
        <p:txBody>
          <a:bodyPr/>
          <a:lstStyle/>
          <a:p>
            <a:r>
              <a:rPr lang="fr-FR" dirty="0" smtClean="0"/>
              <a:t>Hypothèses et méthode : un modèle de croissance avec bouclage démo-économique</a:t>
            </a:r>
            <a:endParaRPr lang="fr-FR" dirty="0"/>
          </a:p>
        </p:txBody>
      </p:sp>
    </p:spTree>
    <p:extLst>
      <p:ext uri="{BB962C8B-B14F-4D97-AF65-F5344CB8AC3E}">
        <p14:creationId xmlns:p14="http://schemas.microsoft.com/office/powerpoint/2010/main" val="3662546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85825" y="1527921"/>
            <a:ext cx="7478246" cy="4953561"/>
          </a:xfrm>
        </p:spPr>
        <p:txBody>
          <a:bodyPr>
            <a:normAutofit fontScale="92500" lnSpcReduction="20000"/>
          </a:bodyPr>
          <a:lstStyle/>
          <a:p>
            <a:r>
              <a:rPr lang="fr-FR" dirty="0" smtClean="0"/>
              <a:t>Hypothèse </a:t>
            </a:r>
            <a:r>
              <a:rPr lang="fr-FR" dirty="0"/>
              <a:t>de cours boursiers purement aléatoires </a:t>
            </a:r>
            <a:endParaRPr lang="fr-FR" dirty="0" smtClean="0"/>
          </a:p>
          <a:p>
            <a:pPr lvl="1"/>
            <a:r>
              <a:rPr lang="fr-FR" dirty="0" smtClean="0"/>
              <a:t>théorie </a:t>
            </a:r>
            <a:r>
              <a:rPr lang="fr-FR" dirty="0"/>
              <a:t>« moderne » de la finance </a:t>
            </a:r>
            <a:r>
              <a:rPr lang="fr-FR" dirty="0" smtClean="0"/>
              <a:t>: diversification de portefeuille et arbitrage rendement / risque</a:t>
            </a:r>
          </a:p>
          <a:p>
            <a:pPr lvl="1"/>
            <a:r>
              <a:rPr lang="fr-FR" dirty="0" smtClean="0"/>
              <a:t>hypothèse simplificatrice : cours des actions sont soumis à des chocs aléatoires, non corrélés dans le temps</a:t>
            </a:r>
          </a:p>
          <a:p>
            <a:pPr lvl="1"/>
            <a:r>
              <a:rPr lang="fr-FR" dirty="0" smtClean="0"/>
              <a:t>peut décrire les arbitrages financiers de court terme mais…</a:t>
            </a:r>
          </a:p>
          <a:p>
            <a:r>
              <a:rPr lang="fr-FR" dirty="0" smtClean="0"/>
              <a:t>Hypothèse </a:t>
            </a:r>
            <a:r>
              <a:rPr lang="fr-FR" dirty="0"/>
              <a:t>de « retour vers la moyenne » avec une force de rappel d’autant plus intense que les cours s’écartent de leur tendance déterministe </a:t>
            </a:r>
            <a:endParaRPr lang="fr-FR" dirty="0" smtClean="0"/>
          </a:p>
          <a:p>
            <a:pPr lvl="1"/>
            <a:r>
              <a:rPr lang="fr-FR" dirty="0" smtClean="0"/>
              <a:t>Vision </a:t>
            </a:r>
            <a:r>
              <a:rPr lang="fr-FR" dirty="0"/>
              <a:t>plus conforme avec une stratégie de placement de (très) long terme </a:t>
            </a:r>
            <a:endParaRPr lang="fr-FR" dirty="0" smtClean="0"/>
          </a:p>
          <a:p>
            <a:pPr lvl="1"/>
            <a:r>
              <a:rPr lang="fr-FR" dirty="0" smtClean="0"/>
              <a:t>À long terme, raisonnable de supposer que les rendements des actions sont corrélés avec la croissance économique</a:t>
            </a:r>
          </a:p>
          <a:p>
            <a:pPr lvl="1"/>
            <a:r>
              <a:rPr lang="fr-FR" dirty="0" smtClean="0"/>
              <a:t>Paramètre crucial : vitesse de retour vers la valeur fondamentale du cours boursier </a:t>
            </a:r>
            <a:r>
              <a:rPr lang="fr-FR" dirty="0" smtClean="0">
                <a:sym typeface="Wingdings" panose="05000000000000000000" pitchFamily="2" charset="2"/>
              </a:rPr>
              <a:t> durée moyenne pour que l’écart entre le prix de marché et sa valeur fondamentale soit réduit de moitié : de l’ordre de 7 ans</a:t>
            </a:r>
            <a:endParaRPr lang="fr-FR" dirty="0"/>
          </a:p>
        </p:txBody>
      </p:sp>
      <p:sp>
        <p:nvSpPr>
          <p:cNvPr id="3" name="Espace réservé du contenu 2"/>
          <p:cNvSpPr>
            <a:spLocks noGrp="1"/>
          </p:cNvSpPr>
          <p:nvPr>
            <p:ph idx="13"/>
          </p:nvPr>
        </p:nvSpPr>
        <p:spPr/>
        <p:txBody>
          <a:bodyPr/>
          <a:lstStyle/>
          <a:p>
            <a:r>
              <a:rPr lang="fr-FR" dirty="0" smtClean="0"/>
              <a:t>Hypothèses et méthode : deux visions alternatives des cours boursiers</a:t>
            </a:r>
            <a:endParaRPr lang="fr-FR" dirty="0"/>
          </a:p>
        </p:txBody>
      </p:sp>
    </p:spTree>
    <p:extLst>
      <p:ext uri="{BB962C8B-B14F-4D97-AF65-F5344CB8AC3E}">
        <p14:creationId xmlns:p14="http://schemas.microsoft.com/office/powerpoint/2010/main" val="3511983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85825" y="1783975"/>
            <a:ext cx="7478246" cy="4530539"/>
          </a:xfrm>
        </p:spPr>
        <p:txBody>
          <a:bodyPr>
            <a:normAutofit/>
          </a:bodyPr>
          <a:lstStyle/>
          <a:p>
            <a:r>
              <a:rPr lang="fr-FR" dirty="0" smtClean="0"/>
              <a:t>Déterminants des comportements d’épargne</a:t>
            </a:r>
          </a:p>
          <a:p>
            <a:pPr lvl="1"/>
            <a:r>
              <a:rPr lang="fr-FR" dirty="0" smtClean="0"/>
              <a:t>Revenu, composition du foyer, état de santé, niveau d’éducation</a:t>
            </a:r>
          </a:p>
          <a:p>
            <a:pPr lvl="1"/>
            <a:r>
              <a:rPr lang="fr-FR" b="1" dirty="0" smtClean="0"/>
              <a:t>Aversion au risque (</a:t>
            </a:r>
            <a:r>
              <a:rPr lang="fr-FR" b="1" dirty="0" err="1" smtClean="0"/>
              <a:t>risquophobie</a:t>
            </a:r>
            <a:r>
              <a:rPr lang="fr-FR" b="1" dirty="0" smtClean="0"/>
              <a:t>)</a:t>
            </a:r>
          </a:p>
          <a:p>
            <a:r>
              <a:rPr lang="fr-FR" dirty="0" smtClean="0"/>
              <a:t>Un épargnant </a:t>
            </a:r>
            <a:r>
              <a:rPr lang="fr-FR" dirty="0" err="1" smtClean="0"/>
              <a:t>risquophobe</a:t>
            </a:r>
            <a:r>
              <a:rPr lang="fr-FR" dirty="0" smtClean="0"/>
              <a:t> limite sa prise de risque en détenant relativement peu d’actifs risqués (par rapport à l’actif sans risque) </a:t>
            </a:r>
          </a:p>
          <a:p>
            <a:r>
              <a:rPr lang="fr-FR" dirty="0" smtClean="0"/>
              <a:t>Valeur-en-risque (</a:t>
            </a:r>
            <a:r>
              <a:rPr lang="fr-FR" i="1" dirty="0" smtClean="0"/>
              <a:t>Value-at-</a:t>
            </a:r>
            <a:r>
              <a:rPr lang="fr-FR" i="1" dirty="0" err="1" smtClean="0"/>
              <a:t>Risk</a:t>
            </a:r>
            <a:r>
              <a:rPr lang="fr-FR" dirty="0" smtClean="0"/>
              <a:t>)</a:t>
            </a:r>
          </a:p>
          <a:p>
            <a:pPr lvl="1"/>
            <a:r>
              <a:rPr lang="fr-FR" dirty="0" smtClean="0"/>
              <a:t>Critère : limiter la probabilité de perte de l’épargne accumulée</a:t>
            </a:r>
          </a:p>
          <a:p>
            <a:pPr lvl="1"/>
            <a:r>
              <a:rPr lang="fr-FR" dirty="0" err="1" smtClean="0"/>
              <a:t>VaR</a:t>
            </a:r>
            <a:r>
              <a:rPr lang="fr-FR" dirty="0" smtClean="0"/>
              <a:t> nulle à 99% : il </a:t>
            </a:r>
            <a:r>
              <a:rPr lang="fr-FR" dirty="0"/>
              <a:t>y a statistiquement </a:t>
            </a:r>
            <a:r>
              <a:rPr lang="fr-FR" dirty="0" smtClean="0"/>
              <a:t>99 </a:t>
            </a:r>
            <a:r>
              <a:rPr lang="fr-FR" dirty="0"/>
              <a:t>chances sur 100 de conserver intact son capital au terme du processus de placement </a:t>
            </a:r>
            <a:endParaRPr lang="fr-FR" dirty="0" smtClean="0"/>
          </a:p>
          <a:p>
            <a:pPr lvl="1"/>
            <a:r>
              <a:rPr lang="fr-FR" dirty="0" err="1" smtClean="0"/>
              <a:t>VaR</a:t>
            </a:r>
            <a:r>
              <a:rPr lang="fr-FR" dirty="0" smtClean="0"/>
              <a:t> à 99% (hyper-</a:t>
            </a:r>
            <a:r>
              <a:rPr lang="fr-FR" dirty="0" err="1" smtClean="0"/>
              <a:t>risquophobe</a:t>
            </a:r>
            <a:r>
              <a:rPr lang="fr-FR" dirty="0" smtClean="0"/>
              <a:t>), 95% et 90% (« </a:t>
            </a:r>
            <a:r>
              <a:rPr lang="fr-FR" dirty="0" err="1" smtClean="0"/>
              <a:t>risquophile</a:t>
            </a:r>
            <a:r>
              <a:rPr lang="fr-FR" dirty="0" smtClean="0"/>
              <a:t> »)</a:t>
            </a:r>
          </a:p>
        </p:txBody>
      </p:sp>
      <p:sp>
        <p:nvSpPr>
          <p:cNvPr id="3" name="Espace réservé du contenu 2"/>
          <p:cNvSpPr>
            <a:spLocks noGrp="1"/>
          </p:cNvSpPr>
          <p:nvPr>
            <p:ph idx="13"/>
          </p:nvPr>
        </p:nvSpPr>
        <p:spPr/>
        <p:txBody>
          <a:bodyPr/>
          <a:lstStyle/>
          <a:p>
            <a:r>
              <a:rPr lang="fr-FR" dirty="0" smtClean="0"/>
              <a:t>Hypothèses et méthode : les caractéristiques des épargnants</a:t>
            </a:r>
            <a:endParaRPr lang="fr-FR" dirty="0"/>
          </a:p>
        </p:txBody>
      </p:sp>
    </p:spTree>
    <p:extLst>
      <p:ext uri="{BB962C8B-B14F-4D97-AF65-F5344CB8AC3E}">
        <p14:creationId xmlns:p14="http://schemas.microsoft.com/office/powerpoint/2010/main" val="3505221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85825" y="1689287"/>
            <a:ext cx="7478246" cy="4756337"/>
          </a:xfrm>
        </p:spPr>
        <p:txBody>
          <a:bodyPr>
            <a:normAutofit fontScale="92500" lnSpcReduction="20000"/>
          </a:bodyPr>
          <a:lstStyle/>
          <a:p>
            <a:r>
              <a:rPr lang="fr-FR" dirty="0" smtClean="0"/>
              <a:t>Une faible part d’actif risqué détenue  </a:t>
            </a:r>
          </a:p>
          <a:p>
            <a:pPr lvl="1"/>
            <a:r>
              <a:rPr lang="fr-FR" dirty="0" smtClean="0"/>
              <a:t>Pour </a:t>
            </a:r>
            <a:r>
              <a:rPr lang="fr-FR" dirty="0"/>
              <a:t>les </a:t>
            </a:r>
            <a:r>
              <a:rPr lang="fr-FR" dirty="0" smtClean="0"/>
              <a:t>hyper-</a:t>
            </a:r>
            <a:r>
              <a:rPr lang="fr-FR" dirty="0" err="1" smtClean="0"/>
              <a:t>risquophobes</a:t>
            </a:r>
            <a:r>
              <a:rPr lang="fr-FR" dirty="0" smtClean="0"/>
              <a:t>, la </a:t>
            </a:r>
            <a:r>
              <a:rPr lang="fr-FR" dirty="0"/>
              <a:t>proportion d’actif risqué ne dépasse jamais 8 %, quelle que soit la cohorte et quel que soit </a:t>
            </a:r>
            <a:r>
              <a:rPr lang="fr-FR" dirty="0" smtClean="0"/>
              <a:t>l’âge</a:t>
            </a:r>
          </a:p>
          <a:p>
            <a:pPr lvl="1"/>
            <a:r>
              <a:rPr lang="fr-FR" dirty="0" smtClean="0"/>
              <a:t>Pour </a:t>
            </a:r>
            <a:r>
              <a:rPr lang="fr-FR" dirty="0"/>
              <a:t>les </a:t>
            </a:r>
            <a:r>
              <a:rPr lang="fr-FR" dirty="0" err="1" smtClean="0"/>
              <a:t>risquophiles</a:t>
            </a:r>
            <a:r>
              <a:rPr lang="fr-FR" dirty="0" smtClean="0"/>
              <a:t>, </a:t>
            </a:r>
            <a:r>
              <a:rPr lang="fr-FR" dirty="0"/>
              <a:t>la détention d’actif risqué est plus audacieuse, </a:t>
            </a:r>
            <a:r>
              <a:rPr lang="fr-FR" dirty="0" smtClean="0"/>
              <a:t>puisqu’elle représente plus de </a:t>
            </a:r>
            <a:r>
              <a:rPr lang="fr-FR" dirty="0"/>
              <a:t>80 % de leur capital retraite </a:t>
            </a:r>
            <a:r>
              <a:rPr lang="fr-FR" dirty="0" smtClean="0"/>
              <a:t>jusqu’à </a:t>
            </a:r>
            <a:r>
              <a:rPr lang="fr-FR" dirty="0"/>
              <a:t>40 ans (voire plus pour les </a:t>
            </a:r>
            <a:r>
              <a:rPr lang="fr-FR" dirty="0" smtClean="0"/>
              <a:t>cohortes </a:t>
            </a:r>
            <a:r>
              <a:rPr lang="fr-FR" dirty="0"/>
              <a:t>les plus </a:t>
            </a:r>
            <a:r>
              <a:rPr lang="fr-FR" dirty="0" smtClean="0"/>
              <a:t>récentes)</a:t>
            </a:r>
          </a:p>
          <a:p>
            <a:pPr lvl="1"/>
            <a:r>
              <a:rPr lang="fr-FR" dirty="0" smtClean="0"/>
              <a:t>Au-delà </a:t>
            </a:r>
            <a:r>
              <a:rPr lang="fr-FR" dirty="0"/>
              <a:t>de 45 ans, la part d’actif risqué devient faible, pour toutes les cohortes y compris pour les épargnants </a:t>
            </a:r>
            <a:r>
              <a:rPr lang="fr-FR" dirty="0" err="1" smtClean="0"/>
              <a:t>risquophiles</a:t>
            </a:r>
            <a:endParaRPr lang="fr-FR" dirty="0"/>
          </a:p>
          <a:p>
            <a:r>
              <a:rPr lang="fr-FR" dirty="0"/>
              <a:t>Une épargne retraite peu efficace pour combler la baisse des taux de remplacement en </a:t>
            </a:r>
            <a:r>
              <a:rPr lang="fr-FR" dirty="0" smtClean="0"/>
              <a:t>répartition</a:t>
            </a:r>
          </a:p>
          <a:p>
            <a:pPr lvl="1"/>
            <a:r>
              <a:rPr lang="fr-FR" dirty="0" smtClean="0"/>
              <a:t>Pour les hyper-</a:t>
            </a:r>
            <a:r>
              <a:rPr lang="fr-FR" dirty="0" err="1" smtClean="0"/>
              <a:t>risquophobes</a:t>
            </a:r>
            <a:r>
              <a:rPr lang="fr-FR" dirty="0" smtClean="0"/>
              <a:t>, la capitalisation procure des taux de rendements inférieurs à ceux des régimes en répartition</a:t>
            </a:r>
          </a:p>
          <a:p>
            <a:pPr lvl="1"/>
            <a:r>
              <a:rPr lang="fr-FR" dirty="0" smtClean="0"/>
              <a:t>Pour les </a:t>
            </a:r>
            <a:r>
              <a:rPr lang="fr-FR" dirty="0" err="1" smtClean="0"/>
              <a:t>risquophiles</a:t>
            </a:r>
            <a:r>
              <a:rPr lang="fr-FR" dirty="0" smtClean="0"/>
              <a:t>, la prise de risque financier permet d’obtenir une rente viagère plus élevée, mais avec un risque plus élevé (dans 10% des cas, ils perdent 1 point de rente par rapport à un placement sans risque)</a:t>
            </a:r>
            <a:endParaRPr lang="fr-FR" dirty="0"/>
          </a:p>
          <a:p>
            <a:endParaRPr lang="fr-FR" dirty="0" smtClean="0"/>
          </a:p>
        </p:txBody>
      </p:sp>
      <p:sp>
        <p:nvSpPr>
          <p:cNvPr id="3" name="Espace réservé du contenu 2"/>
          <p:cNvSpPr>
            <a:spLocks noGrp="1"/>
          </p:cNvSpPr>
          <p:nvPr>
            <p:ph idx="13"/>
          </p:nvPr>
        </p:nvSpPr>
        <p:spPr/>
        <p:txBody>
          <a:bodyPr/>
          <a:lstStyle/>
          <a:p>
            <a:r>
              <a:rPr lang="fr-FR" dirty="0" smtClean="0"/>
              <a:t>Résultats sous l’hypothèse de cours boursiers purement aléatoires</a:t>
            </a:r>
            <a:endParaRPr lang="fr-FR" dirty="0"/>
          </a:p>
        </p:txBody>
      </p:sp>
    </p:spTree>
    <p:extLst>
      <p:ext uri="{BB962C8B-B14F-4D97-AF65-F5344CB8AC3E}">
        <p14:creationId xmlns:p14="http://schemas.microsoft.com/office/powerpoint/2010/main" val="1644612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85825" y="1689287"/>
            <a:ext cx="7478246" cy="4756337"/>
          </a:xfrm>
        </p:spPr>
        <p:txBody>
          <a:bodyPr>
            <a:normAutofit/>
          </a:bodyPr>
          <a:lstStyle/>
          <a:p>
            <a:r>
              <a:rPr lang="fr-FR" dirty="0" smtClean="0"/>
              <a:t>Une prise de risque financier plus importante…</a:t>
            </a:r>
          </a:p>
          <a:p>
            <a:pPr lvl="0"/>
            <a:r>
              <a:rPr lang="fr-FR" dirty="0" smtClean="0"/>
              <a:t>…qui </a:t>
            </a:r>
            <a:r>
              <a:rPr lang="fr-FR" dirty="0"/>
              <a:t>conduit à une amélioration significative du taux de remplacement global, y compris pour des épargnants </a:t>
            </a:r>
            <a:r>
              <a:rPr lang="fr-FR" dirty="0" err="1" smtClean="0"/>
              <a:t>risquophobes</a:t>
            </a:r>
            <a:r>
              <a:rPr lang="fr-FR" dirty="0" smtClean="0"/>
              <a:t> </a:t>
            </a:r>
          </a:p>
          <a:p>
            <a:pPr marL="85725" lvl="0" indent="0">
              <a:buNone/>
            </a:pPr>
            <a:endParaRPr lang="fr-FR" dirty="0" smtClean="0"/>
          </a:p>
          <a:p>
            <a:pPr lvl="0"/>
            <a:r>
              <a:rPr lang="fr-FR" dirty="0" smtClean="0"/>
              <a:t>Pour </a:t>
            </a:r>
            <a:r>
              <a:rPr lang="fr-FR" dirty="0"/>
              <a:t>les épargnants hyper-</a:t>
            </a:r>
            <a:r>
              <a:rPr lang="fr-FR" dirty="0" err="1"/>
              <a:t>risquophobes</a:t>
            </a:r>
            <a:endParaRPr lang="fr-FR" dirty="0"/>
          </a:p>
          <a:p>
            <a:pPr lvl="1"/>
            <a:r>
              <a:rPr lang="fr-FR" dirty="0"/>
              <a:t>à partir de la cohorte 1965, les rentes issues de l’effort d’épargne permettraient d’enrayer la baisse des taux de remplacement des régimes par répartition</a:t>
            </a:r>
          </a:p>
          <a:p>
            <a:pPr lvl="1"/>
            <a:r>
              <a:rPr lang="fr-FR" dirty="0"/>
              <a:t>pour la cohorte 1985, les taux de remplacement médians, effort d’épargne compris, progresseraient d’environ 5 points </a:t>
            </a:r>
          </a:p>
          <a:p>
            <a:endParaRPr lang="fr-FR" dirty="0" smtClean="0"/>
          </a:p>
        </p:txBody>
      </p:sp>
      <p:sp>
        <p:nvSpPr>
          <p:cNvPr id="3" name="Espace réservé du contenu 2"/>
          <p:cNvSpPr>
            <a:spLocks noGrp="1"/>
          </p:cNvSpPr>
          <p:nvPr>
            <p:ph idx="13"/>
          </p:nvPr>
        </p:nvSpPr>
        <p:spPr/>
        <p:txBody>
          <a:bodyPr>
            <a:normAutofit fontScale="85000" lnSpcReduction="20000"/>
          </a:bodyPr>
          <a:lstStyle/>
          <a:p>
            <a:r>
              <a:rPr lang="fr-FR" dirty="0" smtClean="0"/>
              <a:t>Résultats sous l’hypothèse de cours boursiers suivant un processus de retour vers la moyenne (1/2)</a:t>
            </a:r>
            <a:endParaRPr lang="fr-FR" dirty="0"/>
          </a:p>
        </p:txBody>
      </p:sp>
    </p:spTree>
    <p:extLst>
      <p:ext uri="{BB962C8B-B14F-4D97-AF65-F5344CB8AC3E}">
        <p14:creationId xmlns:p14="http://schemas.microsoft.com/office/powerpoint/2010/main" val="2687613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normAutofit/>
          </a:bodyPr>
          <a:lstStyle/>
          <a:p>
            <a:r>
              <a:rPr lang="fr-FR" dirty="0" smtClean="0"/>
              <a:t>Illustration pour les hyper-</a:t>
            </a:r>
            <a:r>
              <a:rPr lang="fr-FR" dirty="0" err="1" smtClean="0"/>
              <a:t>risquophobes</a:t>
            </a:r>
            <a:endParaRPr lang="fr-FR" dirty="0"/>
          </a:p>
        </p:txBody>
      </p:sp>
      <p:pic>
        <p:nvPicPr>
          <p:cNvPr id="5" name="Image 4"/>
          <p:cNvPicPr>
            <a:picLocks noChangeAspect="1"/>
          </p:cNvPicPr>
          <p:nvPr/>
        </p:nvPicPr>
        <p:blipFill>
          <a:blip r:embed="rId2"/>
          <a:stretch>
            <a:fillRect/>
          </a:stretch>
        </p:blipFill>
        <p:spPr>
          <a:xfrm>
            <a:off x="322729" y="1165787"/>
            <a:ext cx="8444753" cy="5306731"/>
          </a:xfrm>
          <a:prstGeom prst="rect">
            <a:avLst/>
          </a:prstGeom>
        </p:spPr>
      </p:pic>
    </p:spTree>
    <p:extLst>
      <p:ext uri="{BB962C8B-B14F-4D97-AF65-F5344CB8AC3E}">
        <p14:creationId xmlns:p14="http://schemas.microsoft.com/office/powerpoint/2010/main" val="2118894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85825" y="1689287"/>
            <a:ext cx="7478246" cy="4756337"/>
          </a:xfrm>
        </p:spPr>
        <p:txBody>
          <a:bodyPr>
            <a:normAutofit/>
          </a:bodyPr>
          <a:lstStyle/>
          <a:p>
            <a:pPr lvl="0"/>
            <a:r>
              <a:rPr lang="fr-FR" dirty="0" smtClean="0"/>
              <a:t>Pour </a:t>
            </a:r>
            <a:r>
              <a:rPr lang="fr-FR" dirty="0"/>
              <a:t>les épargnants </a:t>
            </a:r>
            <a:r>
              <a:rPr lang="fr-FR" dirty="0" err="1" smtClean="0"/>
              <a:t>risquophiles</a:t>
            </a:r>
            <a:endParaRPr lang="fr-FR" dirty="0"/>
          </a:p>
          <a:p>
            <a:pPr lvl="1"/>
            <a:r>
              <a:rPr lang="fr-FR" dirty="0" smtClean="0"/>
              <a:t>l’effort </a:t>
            </a:r>
            <a:r>
              <a:rPr lang="fr-FR" dirty="0"/>
              <a:t>d’épargne des cohortes nées après 1985 conduirait à une nette amélioration des taux de remplacement médians, par rapport à la répartition seule. Le gain entre le taux de remplacement global (cumulant répartition et capitalisation) et le taux de remplacement garanti par la répartition seule serait de presque 10 points pour la cohorte </a:t>
            </a:r>
            <a:r>
              <a:rPr lang="fr-FR" dirty="0" smtClean="0"/>
              <a:t>1995</a:t>
            </a:r>
          </a:p>
          <a:p>
            <a:pPr lvl="1"/>
            <a:r>
              <a:rPr lang="fr-FR" dirty="0" smtClean="0"/>
              <a:t>Ce </a:t>
            </a:r>
            <a:r>
              <a:rPr lang="fr-FR" dirty="0"/>
              <a:t>gain de taux de remplacement se fait avec une augmentation des risques de perte du capital accumulé, pour les générations nées après </a:t>
            </a:r>
            <a:r>
              <a:rPr lang="fr-FR" dirty="0" smtClean="0"/>
              <a:t>1985</a:t>
            </a:r>
            <a:endParaRPr lang="fr-FR" dirty="0"/>
          </a:p>
        </p:txBody>
      </p:sp>
      <p:sp>
        <p:nvSpPr>
          <p:cNvPr id="3" name="Espace réservé du contenu 2"/>
          <p:cNvSpPr>
            <a:spLocks noGrp="1"/>
          </p:cNvSpPr>
          <p:nvPr>
            <p:ph idx="13"/>
          </p:nvPr>
        </p:nvSpPr>
        <p:spPr/>
        <p:txBody>
          <a:bodyPr>
            <a:normAutofit fontScale="85000" lnSpcReduction="20000"/>
          </a:bodyPr>
          <a:lstStyle/>
          <a:p>
            <a:r>
              <a:rPr lang="fr-FR" dirty="0" smtClean="0"/>
              <a:t>Résultats sous l’hypothèse de cours boursiers suivant un processus de retour vers la moyenne (2/2)</a:t>
            </a:r>
            <a:endParaRPr lang="fr-FR" dirty="0"/>
          </a:p>
        </p:txBody>
      </p:sp>
    </p:spTree>
    <p:extLst>
      <p:ext uri="{BB962C8B-B14F-4D97-AF65-F5344CB8AC3E}">
        <p14:creationId xmlns:p14="http://schemas.microsoft.com/office/powerpoint/2010/main" val="3329825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lstStyle/>
          <a:p>
            <a:r>
              <a:rPr lang="fr-FR" dirty="0" smtClean="0"/>
              <a:t>Illustration pour les « </a:t>
            </a:r>
            <a:r>
              <a:rPr lang="fr-FR" dirty="0" err="1" smtClean="0"/>
              <a:t>risquophiles</a:t>
            </a:r>
            <a:r>
              <a:rPr lang="fr-FR" dirty="0" smtClean="0"/>
              <a:t> »</a:t>
            </a:r>
            <a:endParaRPr lang="fr-FR" dirty="0"/>
          </a:p>
        </p:txBody>
      </p:sp>
      <p:pic>
        <p:nvPicPr>
          <p:cNvPr id="4" name="Image 3"/>
          <p:cNvPicPr>
            <a:picLocks noChangeAspect="1"/>
          </p:cNvPicPr>
          <p:nvPr/>
        </p:nvPicPr>
        <p:blipFill>
          <a:blip r:embed="rId2"/>
          <a:stretch>
            <a:fillRect/>
          </a:stretch>
        </p:blipFill>
        <p:spPr>
          <a:xfrm>
            <a:off x="849479" y="1304539"/>
            <a:ext cx="7678895" cy="4956747"/>
          </a:xfrm>
          <a:prstGeom prst="rect">
            <a:avLst/>
          </a:prstGeom>
        </p:spPr>
      </p:pic>
    </p:spTree>
    <p:extLst>
      <p:ext uri="{BB962C8B-B14F-4D97-AF65-F5344CB8AC3E}">
        <p14:creationId xmlns:p14="http://schemas.microsoft.com/office/powerpoint/2010/main" val="1226020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85800" y="1533524"/>
            <a:ext cx="8141478" cy="4813487"/>
          </a:xfrm>
        </p:spPr>
        <p:txBody>
          <a:bodyPr>
            <a:normAutofit/>
          </a:bodyPr>
          <a:lstStyle/>
          <a:p>
            <a:r>
              <a:rPr lang="fr-FR" dirty="0" smtClean="0"/>
              <a:t>Baisse projetée du taux </a:t>
            </a:r>
            <a:r>
              <a:rPr lang="fr-FR" dirty="0"/>
              <a:t>de remplacement </a:t>
            </a:r>
            <a:r>
              <a:rPr lang="fr-FR" dirty="0" smtClean="0"/>
              <a:t>de la répartition pour les générations futures, de </a:t>
            </a:r>
            <a:r>
              <a:rPr lang="fr-FR" dirty="0"/>
              <a:t>9 à 14 points selon le scénario </a:t>
            </a:r>
            <a:r>
              <a:rPr lang="fr-FR" dirty="0" smtClean="0"/>
              <a:t>économique pour les générations 1995-2000</a:t>
            </a:r>
          </a:p>
          <a:p>
            <a:r>
              <a:rPr lang="fr-FR" dirty="0" smtClean="0"/>
              <a:t>Projections à législation et comportements constants ; revient à considérer que les agents s’accommodent d’une baisse de niveau de </a:t>
            </a:r>
            <a:r>
              <a:rPr lang="fr-FR" dirty="0" smtClean="0"/>
              <a:t>vie relatif</a:t>
            </a:r>
            <a:endParaRPr lang="fr-FR" dirty="0" smtClean="0"/>
          </a:p>
          <a:p>
            <a:r>
              <a:rPr lang="fr-FR" dirty="0" smtClean="0"/>
              <a:t>Hypothèses alternatives : âge et/ou épargne retraite</a:t>
            </a:r>
          </a:p>
          <a:p>
            <a:r>
              <a:rPr lang="fr-FR" b="1" dirty="0" smtClean="0"/>
              <a:t>Document n°4 </a:t>
            </a:r>
            <a:r>
              <a:rPr lang="fr-FR" dirty="0" smtClean="0"/>
              <a:t>: simulations sur cas-type de salariés cadre et non cadre de la génération 1990 : pour un effort d’épargne donné pendant la vie active, quel taux de remplacement pourrait-on obtenir à la retraite ?</a:t>
            </a:r>
            <a:endParaRPr lang="fr-FR" dirty="0"/>
          </a:p>
        </p:txBody>
      </p:sp>
      <p:sp>
        <p:nvSpPr>
          <p:cNvPr id="3" name="Espace réservé du contenu 2"/>
          <p:cNvSpPr>
            <a:spLocks noGrp="1"/>
          </p:cNvSpPr>
          <p:nvPr>
            <p:ph idx="13"/>
          </p:nvPr>
        </p:nvSpPr>
        <p:spPr/>
        <p:txBody>
          <a:bodyPr>
            <a:noAutofit/>
          </a:bodyPr>
          <a:lstStyle/>
          <a:p>
            <a:r>
              <a:rPr lang="fr-FR" dirty="0" smtClean="0"/>
              <a:t>Quel effort d’épargne pour quel taux de remplacement ?</a:t>
            </a:r>
            <a:endParaRPr lang="fr-FR" dirty="0"/>
          </a:p>
        </p:txBody>
      </p:sp>
    </p:spTree>
    <p:extLst>
      <p:ext uri="{BB962C8B-B14F-4D97-AF65-F5344CB8AC3E}">
        <p14:creationId xmlns:p14="http://schemas.microsoft.com/office/powerpoint/2010/main" val="488588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ctrTitle"/>
          </p:nvPr>
        </p:nvSpPr>
        <p:spPr>
          <a:xfrm>
            <a:off x="0" y="2663825"/>
            <a:ext cx="9144000" cy="1019175"/>
          </a:xfrm>
        </p:spPr>
        <p:txBody>
          <a:bodyPr anchor="t"/>
          <a:lstStyle/>
          <a:p>
            <a:pPr algn="ctr" eaLnBrk="1" hangingPunct="1"/>
            <a:r>
              <a:rPr lang="fr-FR" altLang="fr-FR" sz="3600" smtClean="0">
                <a:solidFill>
                  <a:srgbClr val="003A88"/>
                </a:solidFill>
                <a:cs typeface="Calibri" pitchFamily="34" charset="0"/>
              </a:rPr>
              <a:t>Merci de votre attention</a:t>
            </a:r>
            <a:endParaRPr lang="fr-FR" altLang="fr-FR" sz="3600" smtClean="0">
              <a:solidFill>
                <a:srgbClr val="003A88"/>
              </a:solidFill>
            </a:endParaRPr>
          </a:p>
        </p:txBody>
      </p:sp>
      <p:sp>
        <p:nvSpPr>
          <p:cNvPr id="43011" name="Subtitle 3"/>
          <p:cNvSpPr>
            <a:spLocks noGrp="1"/>
          </p:cNvSpPr>
          <p:nvPr>
            <p:ph type="subTitle" idx="1"/>
          </p:nvPr>
        </p:nvSpPr>
        <p:spPr>
          <a:xfrm>
            <a:off x="0" y="3806825"/>
            <a:ext cx="9144000" cy="1238250"/>
          </a:xfrm>
        </p:spPr>
        <p:txBody>
          <a:bodyPr/>
          <a:lstStyle/>
          <a:p>
            <a:pPr algn="ctr" eaLnBrk="1" hangingPunct="1"/>
            <a:r>
              <a:rPr lang="fr-FR" altLang="fr-FR" sz="2000" smtClean="0">
                <a:solidFill>
                  <a:schemeClr val="tx1"/>
                </a:solidFill>
              </a:rPr>
              <a:t>Suivez l’actualité et les travaux du COR </a:t>
            </a:r>
            <a:br>
              <a:rPr lang="fr-FR" altLang="fr-FR" sz="2000" smtClean="0">
                <a:solidFill>
                  <a:schemeClr val="tx1"/>
                </a:solidFill>
              </a:rPr>
            </a:br>
            <a:r>
              <a:rPr lang="fr-FR" altLang="fr-FR" sz="2000" smtClean="0">
                <a:solidFill>
                  <a:schemeClr val="tx1"/>
                </a:solidFill>
              </a:rPr>
              <a:t>sur </a:t>
            </a:r>
            <a:r>
              <a:rPr lang="fr-FR" altLang="fr-FR" sz="2000" b="1" smtClean="0">
                <a:solidFill>
                  <a:srgbClr val="003A88"/>
                </a:solidFill>
              </a:rPr>
              <a:t>www.cor-retraites.fr</a:t>
            </a:r>
            <a:r>
              <a:rPr lang="fr-FR" altLang="fr-FR" sz="2000" smtClean="0">
                <a:solidFill>
                  <a:schemeClr val="tx1"/>
                </a:solidFill>
              </a:rPr>
              <a:t> et twitter </a:t>
            </a:r>
            <a:r>
              <a:rPr lang="fr-FR" altLang="fr-FR" sz="2000" b="1" smtClean="0">
                <a:solidFill>
                  <a:srgbClr val="003A88"/>
                </a:solidFill>
              </a:rPr>
              <a:t>@COR_Retraites</a:t>
            </a:r>
          </a:p>
        </p:txBody>
      </p:sp>
    </p:spTree>
    <p:extLst>
      <p:ext uri="{BB962C8B-B14F-4D97-AF65-F5344CB8AC3E}">
        <p14:creationId xmlns:p14="http://schemas.microsoft.com/office/powerpoint/2010/main" val="3717380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sz="2200" dirty="0" smtClean="0"/>
              <a:t>Profil de salaire : non cadre (assez plat, proche du SMPT) et cadre (ascendant)</a:t>
            </a:r>
          </a:p>
          <a:p>
            <a:r>
              <a:rPr lang="fr-FR" sz="2200" dirty="0" smtClean="0"/>
              <a:t>Espérance de vie à la retraite : tables de mortalité par génération de l’INSEE ; table féminine réglementaire pour la tarification du contrat de rente viagère ; tables propres </a:t>
            </a:r>
            <a:r>
              <a:rPr lang="fr-FR" sz="2200" dirty="0" err="1" smtClean="0"/>
              <a:t>aux</a:t>
            </a:r>
            <a:r>
              <a:rPr lang="fr-FR" sz="2200" dirty="0" err="1" smtClean="0">
                <a:sym typeface="Webdings" panose="05030102010509060703" pitchFamily="18" charset="2"/>
              </a:rPr>
              <a:t>etpour</a:t>
            </a:r>
            <a:r>
              <a:rPr lang="fr-FR" sz="2200" dirty="0" smtClean="0">
                <a:sym typeface="Webdings" panose="05030102010509060703" pitchFamily="18" charset="2"/>
              </a:rPr>
              <a:t> le contrat financier avec </a:t>
            </a:r>
            <a:r>
              <a:rPr lang="fr-FR" sz="2200" dirty="0" err="1" smtClean="0">
                <a:sym typeface="Webdings" panose="05030102010509060703" pitchFamily="18" charset="2"/>
              </a:rPr>
              <a:t>décumulation</a:t>
            </a:r>
            <a:r>
              <a:rPr lang="fr-FR" sz="2200" dirty="0" smtClean="0">
                <a:sym typeface="Webdings" panose="05030102010509060703" pitchFamily="18" charset="2"/>
              </a:rPr>
              <a:t> progressive (avec différentiel cadre / non cadre)</a:t>
            </a:r>
            <a:endParaRPr lang="fr-FR" sz="2200" dirty="0" smtClean="0"/>
          </a:p>
          <a:p>
            <a:r>
              <a:rPr lang="fr-FR" sz="2200" dirty="0" smtClean="0"/>
              <a:t>Effort d’épargne :</a:t>
            </a:r>
          </a:p>
          <a:p>
            <a:pPr lvl="1"/>
            <a:r>
              <a:rPr lang="fr-FR" dirty="0"/>
              <a:t>Taux d’épargne : 1% du salaire </a:t>
            </a:r>
            <a:r>
              <a:rPr lang="fr-FR" dirty="0" smtClean="0"/>
              <a:t>annuel (proportionnalité entre taux d’épargne et taux de remplacement)</a:t>
            </a:r>
          </a:p>
          <a:p>
            <a:pPr lvl="1"/>
            <a:r>
              <a:rPr lang="fr-FR" dirty="0"/>
              <a:t>Âge de début de souscription : </a:t>
            </a:r>
            <a:r>
              <a:rPr lang="fr-FR" i="1" dirty="0"/>
              <a:t>35 ans, 45 ans, 55 ans</a:t>
            </a:r>
          </a:p>
          <a:p>
            <a:pPr lvl="1"/>
            <a:r>
              <a:rPr lang="fr-FR" dirty="0"/>
              <a:t>Âge de liquidation : </a:t>
            </a:r>
            <a:r>
              <a:rPr lang="fr-FR" i="1" dirty="0"/>
              <a:t>63 ans, 65 ans, 67 </a:t>
            </a:r>
            <a:r>
              <a:rPr lang="fr-FR" i="1" dirty="0" smtClean="0"/>
              <a:t>ans</a:t>
            </a:r>
            <a:endParaRPr lang="fr-FR" i="1" dirty="0"/>
          </a:p>
          <a:p>
            <a:pPr lvl="1"/>
            <a:endParaRPr lang="fr-FR" dirty="0" smtClean="0"/>
          </a:p>
        </p:txBody>
      </p:sp>
      <p:sp>
        <p:nvSpPr>
          <p:cNvPr id="3" name="Espace réservé du contenu 2"/>
          <p:cNvSpPr>
            <a:spLocks noGrp="1"/>
          </p:cNvSpPr>
          <p:nvPr>
            <p:ph idx="13"/>
          </p:nvPr>
        </p:nvSpPr>
        <p:spPr/>
        <p:txBody>
          <a:bodyPr/>
          <a:lstStyle/>
          <a:p>
            <a:r>
              <a:rPr lang="fr-FR" dirty="0" smtClean="0"/>
              <a:t>Hypothèses des simulations : caractéristiques </a:t>
            </a:r>
            <a:r>
              <a:rPr lang="fr-FR" dirty="0"/>
              <a:t>des individus</a:t>
            </a:r>
          </a:p>
          <a:p>
            <a:endParaRPr lang="fr-FR" dirty="0"/>
          </a:p>
        </p:txBody>
      </p:sp>
    </p:spTree>
    <p:extLst>
      <p:ext uri="{BB962C8B-B14F-4D97-AF65-F5344CB8AC3E}">
        <p14:creationId xmlns:p14="http://schemas.microsoft.com/office/powerpoint/2010/main" val="2145920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85800" y="1533524"/>
            <a:ext cx="8141478" cy="5324475"/>
          </a:xfrm>
        </p:spPr>
        <p:txBody>
          <a:bodyPr/>
          <a:lstStyle/>
          <a:p>
            <a:r>
              <a:rPr lang="fr-FR" dirty="0" smtClean="0"/>
              <a:t>Caractéristiques similaires à la pension en répartition : rente viagère indexée sur l’inflation (couverture du risque de longévité et maintien du niveau du niveau de vie)</a:t>
            </a:r>
          </a:p>
          <a:p>
            <a:endParaRPr lang="fr-FR" dirty="0"/>
          </a:p>
          <a:p>
            <a:endParaRPr lang="fr-FR" dirty="0" smtClean="0"/>
          </a:p>
        </p:txBody>
      </p:sp>
      <p:sp>
        <p:nvSpPr>
          <p:cNvPr id="3" name="Espace réservé du contenu 2"/>
          <p:cNvSpPr>
            <a:spLocks noGrp="1"/>
          </p:cNvSpPr>
          <p:nvPr>
            <p:ph idx="13"/>
          </p:nvPr>
        </p:nvSpPr>
        <p:spPr/>
        <p:txBody>
          <a:bodyPr/>
          <a:lstStyle/>
          <a:p>
            <a:r>
              <a:rPr lang="fr-FR" dirty="0" smtClean="0"/>
              <a:t>Hypothèses des simulations : caractéristiques du produit d’épargne retraite</a:t>
            </a:r>
            <a:endParaRPr lang="fr-FR" dirty="0"/>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512301857"/>
              </p:ext>
            </p:extLst>
          </p:nvPr>
        </p:nvGraphicFramePr>
        <p:xfrm>
          <a:off x="1009650" y="2796991"/>
          <a:ext cx="7497856" cy="3048000"/>
        </p:xfrm>
        <a:graphic>
          <a:graphicData uri="http://schemas.openxmlformats.org/drawingml/2006/table">
            <a:tbl>
              <a:tblPr firstRow="1" firstCol="1" bandRow="1">
                <a:tableStyleId>{5C22544A-7EE6-4342-B048-85BDC9FD1C3A}</a:tableStyleId>
              </a:tblPr>
              <a:tblGrid>
                <a:gridCol w="5348048">
                  <a:extLst>
                    <a:ext uri="{9D8B030D-6E8A-4147-A177-3AD203B41FA5}">
                      <a16:colId xmlns:a16="http://schemas.microsoft.com/office/drawing/2014/main" val="817183325"/>
                    </a:ext>
                  </a:extLst>
                </a:gridCol>
                <a:gridCol w="2149808">
                  <a:extLst>
                    <a:ext uri="{9D8B030D-6E8A-4147-A177-3AD203B41FA5}">
                      <a16:colId xmlns:a16="http://schemas.microsoft.com/office/drawing/2014/main" val="2188070706"/>
                    </a:ext>
                  </a:extLst>
                </a:gridCol>
              </a:tblGrid>
              <a:tr h="606394">
                <a:tc gridSpan="2">
                  <a:txBody>
                    <a:bodyPr/>
                    <a:lstStyle/>
                    <a:p>
                      <a:pPr algn="ctr">
                        <a:spcAft>
                          <a:spcPts val="0"/>
                        </a:spcAft>
                      </a:pPr>
                      <a:r>
                        <a:rPr lang="fr-FR" sz="2000" dirty="0" smtClean="0">
                          <a:effectLst/>
                        </a:rPr>
                        <a:t>Récapitulatif </a:t>
                      </a:r>
                      <a:r>
                        <a:rPr lang="fr-FR" sz="2000" dirty="0">
                          <a:effectLst/>
                        </a:rPr>
                        <a:t>des valeurs des </a:t>
                      </a:r>
                      <a:r>
                        <a:rPr lang="fr-FR" sz="2000" dirty="0" smtClean="0">
                          <a:effectLst/>
                        </a:rPr>
                        <a:t>paramètres</a:t>
                      </a:r>
                    </a:p>
                    <a:p>
                      <a:pPr algn="ctr">
                        <a:spcAft>
                          <a:spcPts val="0"/>
                        </a:spcAft>
                      </a:pPr>
                      <a:r>
                        <a:rPr lang="fr-FR" sz="2000" dirty="0" smtClean="0">
                          <a:effectLst/>
                        </a:rPr>
                        <a:t> fixées </a:t>
                      </a:r>
                      <a:r>
                        <a:rPr lang="fr-FR" sz="2000" dirty="0">
                          <a:effectLst/>
                        </a:rPr>
                        <a:t>pour les simulations</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extLst>
                  <a:ext uri="{0D108BD9-81ED-4DB2-BD59-A6C34878D82A}">
                    <a16:rowId xmlns:a16="http://schemas.microsoft.com/office/drawing/2014/main" val="2980619746"/>
                  </a:ext>
                </a:extLst>
              </a:tr>
              <a:tr h="38640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2000" dirty="0" smtClean="0">
                          <a:effectLst/>
                        </a:rPr>
                        <a:t>Taux de rendement réel du capital pendant la vie</a:t>
                      </a:r>
                      <a:r>
                        <a:rPr lang="fr-FR" sz="2000" baseline="0" dirty="0" smtClean="0">
                          <a:effectLst/>
                        </a:rPr>
                        <a:t> active</a:t>
                      </a:r>
                      <a:endParaRPr lang="fr-FR"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algn="ctr" defTabSz="457200" rtl="0" eaLnBrk="1" latinLnBrk="0" hangingPunct="1">
                        <a:spcAft>
                          <a:spcPts val="0"/>
                        </a:spcAft>
                      </a:pPr>
                      <a:r>
                        <a:rPr lang="fr-FR" sz="2000" i="1" kern="1200" dirty="0" smtClean="0">
                          <a:solidFill>
                            <a:schemeClr val="tx2"/>
                          </a:solidFill>
                          <a:effectLst/>
                          <a:latin typeface="+mn-lt"/>
                          <a:ea typeface="+mn-ea"/>
                          <a:cs typeface="+mn-cs"/>
                        </a:rPr>
                        <a:t>1%, 3%, 5%</a:t>
                      </a:r>
                      <a:endParaRPr lang="fr-FR" sz="2000" i="1" kern="1200" dirty="0">
                        <a:solidFill>
                          <a:schemeClr val="tx2"/>
                        </a:solidFill>
                        <a:effectLst/>
                        <a:latin typeface="+mn-lt"/>
                        <a:ea typeface="+mn-ea"/>
                        <a:cs typeface="+mn-cs"/>
                      </a:endParaRPr>
                    </a:p>
                  </a:txBody>
                  <a:tcPr marL="68580" marR="68580" marT="0" marB="0" anchor="ctr"/>
                </a:tc>
                <a:extLst>
                  <a:ext uri="{0D108BD9-81ED-4DB2-BD59-A6C34878D82A}">
                    <a16:rowId xmlns:a16="http://schemas.microsoft.com/office/drawing/2014/main" val="2093295871"/>
                  </a:ext>
                </a:extLst>
              </a:tr>
              <a:tr h="386408">
                <a:tc>
                  <a:txBody>
                    <a:bodyPr/>
                    <a:lstStyle/>
                    <a:p>
                      <a:pPr algn="l">
                        <a:spcAft>
                          <a:spcPts val="0"/>
                        </a:spcAft>
                      </a:pPr>
                      <a:r>
                        <a:rPr lang="fr-FR" sz="2000" dirty="0">
                          <a:effectLst/>
                        </a:rPr>
                        <a:t>Taux de rendement réel du capital pendant la retraite</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2000" i="1" dirty="0">
                          <a:solidFill>
                            <a:schemeClr val="tx2"/>
                          </a:solidFill>
                          <a:effectLst/>
                        </a:rPr>
                        <a:t>0 %</a:t>
                      </a:r>
                      <a:endParaRPr lang="fr-FR" sz="2000" i="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09808584"/>
                  </a:ext>
                </a:extLst>
              </a:tr>
              <a:tr h="303197">
                <a:tc>
                  <a:txBody>
                    <a:bodyPr/>
                    <a:lstStyle/>
                    <a:p>
                      <a:pPr algn="l">
                        <a:spcAft>
                          <a:spcPts val="0"/>
                        </a:spcAft>
                      </a:pPr>
                      <a:r>
                        <a:rPr lang="fr-FR" sz="2000" dirty="0">
                          <a:effectLst/>
                        </a:rPr>
                        <a:t>Taux d’intérêt technique nominal</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2000" dirty="0">
                          <a:effectLst/>
                        </a:rPr>
                        <a:t>0 %</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72323063"/>
                  </a:ext>
                </a:extLst>
              </a:tr>
              <a:tr h="303197">
                <a:tc>
                  <a:txBody>
                    <a:bodyPr/>
                    <a:lstStyle/>
                    <a:p>
                      <a:pPr algn="l">
                        <a:spcAft>
                          <a:spcPts val="0"/>
                        </a:spcAft>
                      </a:pPr>
                      <a:r>
                        <a:rPr lang="fr-FR" sz="2000" dirty="0">
                          <a:effectLst/>
                        </a:rPr>
                        <a:t>Taux d’indexation réel de la rente</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2000" b="0" dirty="0">
                          <a:effectLst/>
                        </a:rPr>
                        <a:t>0 %</a:t>
                      </a:r>
                      <a:endParaRPr lang="fr-FR"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37168586"/>
                  </a:ext>
                </a:extLst>
              </a:tr>
              <a:tr h="606394">
                <a:tc>
                  <a:txBody>
                    <a:bodyPr/>
                    <a:lstStyle/>
                    <a:p>
                      <a:pPr algn="l">
                        <a:spcAft>
                          <a:spcPts val="0"/>
                        </a:spcAft>
                      </a:pPr>
                      <a:r>
                        <a:rPr lang="fr-FR" sz="2000" dirty="0">
                          <a:effectLst/>
                        </a:rPr>
                        <a:t>Frais de conversion du capital en rente </a:t>
                      </a:r>
                      <a:r>
                        <a:rPr lang="fr-FR" sz="2000" dirty="0" smtClean="0">
                          <a:effectLst/>
                        </a:rPr>
                        <a:t>(</a:t>
                      </a:r>
                      <a:r>
                        <a:rPr lang="fr-FR" sz="2000" dirty="0">
                          <a:effectLst/>
                        </a:rPr>
                        <a:t>en % du capital à la liquidation)</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2000" i="1" dirty="0">
                          <a:solidFill>
                            <a:schemeClr val="tx2"/>
                          </a:solidFill>
                          <a:effectLst/>
                        </a:rPr>
                        <a:t>5 %</a:t>
                      </a:r>
                      <a:endParaRPr lang="fr-FR" sz="2000" i="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51423228"/>
                  </a:ext>
                </a:extLst>
              </a:tr>
            </a:tbl>
          </a:graphicData>
        </a:graphic>
      </p:graphicFrame>
    </p:spTree>
    <p:extLst>
      <p:ext uri="{BB962C8B-B14F-4D97-AF65-F5344CB8AC3E}">
        <p14:creationId xmlns:p14="http://schemas.microsoft.com/office/powerpoint/2010/main" val="1293514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424151222"/>
              </p:ext>
            </p:extLst>
          </p:nvPr>
        </p:nvGraphicFramePr>
        <p:xfrm>
          <a:off x="1009650" y="1527590"/>
          <a:ext cx="7085481" cy="1463040"/>
        </p:xfrm>
        <a:graphic>
          <a:graphicData uri="http://schemas.openxmlformats.org/drawingml/2006/table">
            <a:tbl>
              <a:tblPr firstRow="1" firstCol="1" bandRow="1">
                <a:tableStyleId>{5C22544A-7EE6-4342-B048-85BDC9FD1C3A}</a:tableStyleId>
              </a:tblPr>
              <a:tblGrid>
                <a:gridCol w="1070162">
                  <a:extLst>
                    <a:ext uri="{9D8B030D-6E8A-4147-A177-3AD203B41FA5}">
                      <a16:colId xmlns:a16="http://schemas.microsoft.com/office/drawing/2014/main" val="780217802"/>
                    </a:ext>
                  </a:extLst>
                </a:gridCol>
                <a:gridCol w="673911">
                  <a:extLst>
                    <a:ext uri="{9D8B030D-6E8A-4147-A177-3AD203B41FA5}">
                      <a16:colId xmlns:a16="http://schemas.microsoft.com/office/drawing/2014/main" val="3756735334"/>
                    </a:ext>
                  </a:extLst>
                </a:gridCol>
                <a:gridCol w="829818">
                  <a:extLst>
                    <a:ext uri="{9D8B030D-6E8A-4147-A177-3AD203B41FA5}">
                      <a16:colId xmlns:a16="http://schemas.microsoft.com/office/drawing/2014/main" val="3877361506"/>
                    </a:ext>
                  </a:extLst>
                </a:gridCol>
                <a:gridCol w="829818">
                  <a:extLst>
                    <a:ext uri="{9D8B030D-6E8A-4147-A177-3AD203B41FA5}">
                      <a16:colId xmlns:a16="http://schemas.microsoft.com/office/drawing/2014/main" val="3589784499"/>
                    </a:ext>
                  </a:extLst>
                </a:gridCol>
                <a:gridCol w="920079">
                  <a:extLst>
                    <a:ext uri="{9D8B030D-6E8A-4147-A177-3AD203B41FA5}">
                      <a16:colId xmlns:a16="http://schemas.microsoft.com/office/drawing/2014/main" val="4061500022"/>
                    </a:ext>
                  </a:extLst>
                </a:gridCol>
                <a:gridCol w="920079">
                  <a:extLst>
                    <a:ext uri="{9D8B030D-6E8A-4147-A177-3AD203B41FA5}">
                      <a16:colId xmlns:a16="http://schemas.microsoft.com/office/drawing/2014/main" val="2419696146"/>
                    </a:ext>
                  </a:extLst>
                </a:gridCol>
                <a:gridCol w="920807">
                  <a:extLst>
                    <a:ext uri="{9D8B030D-6E8A-4147-A177-3AD203B41FA5}">
                      <a16:colId xmlns:a16="http://schemas.microsoft.com/office/drawing/2014/main" val="1892608453"/>
                    </a:ext>
                  </a:extLst>
                </a:gridCol>
                <a:gridCol w="920807">
                  <a:extLst>
                    <a:ext uri="{9D8B030D-6E8A-4147-A177-3AD203B41FA5}">
                      <a16:colId xmlns:a16="http://schemas.microsoft.com/office/drawing/2014/main" val="1009369889"/>
                    </a:ext>
                  </a:extLst>
                </a:gridCol>
              </a:tblGrid>
              <a:tr h="0">
                <a:tc rowSpan="3" gridSpan="2">
                  <a:txBody>
                    <a:bodyPr/>
                    <a:lstStyle/>
                    <a:p>
                      <a:pPr algn="ctr">
                        <a:spcAft>
                          <a:spcPts val="0"/>
                        </a:spcAft>
                      </a:pPr>
                      <a:r>
                        <a:rPr lang="fr-FR" sz="1600" dirty="0">
                          <a:effectLst/>
                        </a:rPr>
                        <a:t> </a:t>
                      </a:r>
                      <a:r>
                        <a:rPr lang="fr-FR" sz="1600" dirty="0" smtClean="0">
                          <a:effectLst/>
                        </a:rPr>
                        <a:t>45</a:t>
                      </a:r>
                      <a:r>
                        <a:rPr lang="fr-FR" sz="1600" baseline="0" dirty="0" smtClean="0">
                          <a:effectLst/>
                        </a:rPr>
                        <a:t> ans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rowSpan="3" hMerge="1">
                  <a:txBody>
                    <a:bodyPr/>
                    <a:lstStyle/>
                    <a:p>
                      <a:endParaRPr lang="fr-FR"/>
                    </a:p>
                  </a:txBody>
                  <a:tcPr/>
                </a:tc>
                <a:tc gridSpan="3">
                  <a:txBody>
                    <a:bodyPr/>
                    <a:lstStyle/>
                    <a:p>
                      <a:pPr algn="ctr">
                        <a:spcAft>
                          <a:spcPts val="0"/>
                        </a:spcAft>
                      </a:pPr>
                      <a:r>
                        <a:rPr lang="fr-FR" sz="1600">
                          <a:effectLst/>
                        </a:rPr>
                        <a:t>Cadre</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gridSpan="3">
                  <a:txBody>
                    <a:bodyPr/>
                    <a:lstStyle/>
                    <a:p>
                      <a:pPr algn="ctr">
                        <a:spcAft>
                          <a:spcPts val="0"/>
                        </a:spcAft>
                      </a:pPr>
                      <a:r>
                        <a:rPr lang="fr-FR" sz="1600" dirty="0">
                          <a:effectLst/>
                        </a:rPr>
                        <a:t>Non cadre</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714313391"/>
                  </a:ext>
                </a:extLst>
              </a:tr>
              <a:tr h="0">
                <a:tc gridSpan="2" vMerge="1">
                  <a:txBody>
                    <a:bodyPr/>
                    <a:lstStyle/>
                    <a:p>
                      <a:endParaRPr lang="fr-FR"/>
                    </a:p>
                  </a:txBody>
                  <a:tcPr/>
                </a:tc>
                <a:tc hMerge="1" vMerge="1">
                  <a:txBody>
                    <a:bodyPr/>
                    <a:lstStyle/>
                    <a:p>
                      <a:endParaRPr lang="fr-FR"/>
                    </a:p>
                  </a:txBody>
                  <a:tcPr/>
                </a:tc>
                <a:tc gridSpan="3">
                  <a:txBody>
                    <a:bodyPr/>
                    <a:lstStyle/>
                    <a:p>
                      <a:pPr algn="ctr">
                        <a:spcAft>
                          <a:spcPts val="0"/>
                        </a:spcAft>
                      </a:pPr>
                      <a:r>
                        <a:rPr lang="fr-FR" sz="1600" dirty="0">
                          <a:effectLst/>
                        </a:rPr>
                        <a:t>Taux de rendement</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gridSpan="3">
                  <a:txBody>
                    <a:bodyPr/>
                    <a:lstStyle/>
                    <a:p>
                      <a:pPr algn="ctr">
                        <a:spcAft>
                          <a:spcPts val="0"/>
                        </a:spcAft>
                      </a:pPr>
                      <a:r>
                        <a:rPr lang="fr-FR" sz="1600">
                          <a:effectLst/>
                        </a:rPr>
                        <a:t>Taux de rendement</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134971406"/>
                  </a:ext>
                </a:extLst>
              </a:tr>
              <a:tr h="0">
                <a:tc gridSpan="2" vMerge="1">
                  <a:txBody>
                    <a:bodyPr/>
                    <a:lstStyle/>
                    <a:p>
                      <a:endParaRPr lang="fr-FR"/>
                    </a:p>
                  </a:txBody>
                  <a:tcPr/>
                </a:tc>
                <a:tc hMerge="1" vMerge="1">
                  <a:txBody>
                    <a:bodyPr/>
                    <a:lstStyle/>
                    <a:p>
                      <a:endParaRPr lang="fr-FR"/>
                    </a:p>
                  </a:txBody>
                  <a:tcPr/>
                </a:tc>
                <a:tc>
                  <a:txBody>
                    <a:bodyPr/>
                    <a:lstStyle/>
                    <a:p>
                      <a:pPr algn="ctr">
                        <a:spcAft>
                          <a:spcPts val="0"/>
                        </a:spcAft>
                      </a:pPr>
                      <a:r>
                        <a:rPr lang="fr-FR" sz="1600">
                          <a:effectLst/>
                        </a:rPr>
                        <a:t>1 %</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dirty="0">
                          <a:effectLst/>
                        </a:rPr>
                        <a:t>3 %</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dirty="0">
                          <a:effectLst/>
                        </a:rPr>
                        <a:t>5 %</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1 %</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3 %</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5 %</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68422472"/>
                  </a:ext>
                </a:extLst>
              </a:tr>
              <a:tr h="0">
                <a:tc rowSpan="3">
                  <a:txBody>
                    <a:bodyPr/>
                    <a:lstStyle/>
                    <a:p>
                      <a:pPr algn="l">
                        <a:spcAft>
                          <a:spcPts val="0"/>
                        </a:spcAft>
                      </a:pPr>
                      <a:r>
                        <a:rPr lang="fr-FR" sz="1600">
                          <a:effectLst/>
                        </a:rPr>
                        <a:t>Âge de liquidation</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fr-FR" sz="1600">
                          <a:effectLst/>
                        </a:rPr>
                        <a:t>63 ans</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dirty="0">
                          <a:effectLst/>
                        </a:rPr>
                        <a:t>0,47%</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0,57%</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0,70%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0,47%</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0,57%</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0,69%</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097559006"/>
                  </a:ext>
                </a:extLst>
              </a:tr>
              <a:tr h="0">
                <a:tc vMerge="1">
                  <a:txBody>
                    <a:bodyPr/>
                    <a:lstStyle/>
                    <a:p>
                      <a:endParaRPr lang="fr-FR"/>
                    </a:p>
                  </a:txBody>
                  <a:tcPr/>
                </a:tc>
                <a:tc>
                  <a:txBody>
                    <a:bodyPr/>
                    <a:lstStyle/>
                    <a:p>
                      <a:pPr algn="just">
                        <a:spcAft>
                          <a:spcPts val="0"/>
                        </a:spcAft>
                      </a:pPr>
                      <a:r>
                        <a:rPr lang="fr-FR" sz="1600" dirty="0">
                          <a:effectLst/>
                        </a:rPr>
                        <a:t>65 ans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0,55%</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solidFill>
                            <a:srgbClr val="FF0000"/>
                          </a:solidFill>
                          <a:effectLst/>
                        </a:rPr>
                        <a:t>0,68%</a:t>
                      </a:r>
                      <a:endParaRPr lang="fr-FR"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0,85%</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0,55%</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0,68%</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0,84%</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894514047"/>
                  </a:ext>
                </a:extLst>
              </a:tr>
              <a:tr h="0">
                <a:tc vMerge="1">
                  <a:txBody>
                    <a:bodyPr/>
                    <a:lstStyle/>
                    <a:p>
                      <a:endParaRPr lang="fr-FR"/>
                    </a:p>
                  </a:txBody>
                  <a:tcPr/>
                </a:tc>
                <a:tc>
                  <a:txBody>
                    <a:bodyPr/>
                    <a:lstStyle/>
                    <a:p>
                      <a:pPr algn="just">
                        <a:spcAft>
                          <a:spcPts val="0"/>
                        </a:spcAft>
                      </a:pPr>
                      <a:r>
                        <a:rPr lang="fr-FR" sz="1600">
                          <a:effectLst/>
                        </a:rPr>
                        <a:t>67 ans</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0,64%</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0,81%</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1,03%</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0,64%</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0,80%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1,02%</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99001500"/>
                  </a:ext>
                </a:extLst>
              </a:tr>
            </a:tbl>
          </a:graphicData>
        </a:graphic>
      </p:graphicFrame>
      <p:sp>
        <p:nvSpPr>
          <p:cNvPr id="3" name="Espace réservé du contenu 2"/>
          <p:cNvSpPr>
            <a:spLocks noGrp="1"/>
          </p:cNvSpPr>
          <p:nvPr>
            <p:ph idx="13"/>
          </p:nvPr>
        </p:nvSpPr>
        <p:spPr/>
        <p:txBody>
          <a:bodyPr/>
          <a:lstStyle/>
          <a:p>
            <a:r>
              <a:rPr lang="fr-FR" dirty="0" smtClean="0"/>
              <a:t>Taux de remplacement simulés (rente moyenne / salaire à la liquidation)</a:t>
            </a:r>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3058746005"/>
              </p:ext>
            </p:extLst>
          </p:nvPr>
        </p:nvGraphicFramePr>
        <p:xfrm>
          <a:off x="1009649" y="3119720"/>
          <a:ext cx="7085480" cy="1463040"/>
        </p:xfrm>
        <a:graphic>
          <a:graphicData uri="http://schemas.openxmlformats.org/drawingml/2006/table">
            <a:tbl>
              <a:tblPr firstRow="1" firstCol="1" bandRow="1">
                <a:tableStyleId>{5C22544A-7EE6-4342-B048-85BDC9FD1C3A}</a:tableStyleId>
              </a:tblPr>
              <a:tblGrid>
                <a:gridCol w="1061198">
                  <a:extLst>
                    <a:ext uri="{9D8B030D-6E8A-4147-A177-3AD203B41FA5}">
                      <a16:colId xmlns:a16="http://schemas.microsoft.com/office/drawing/2014/main" val="4064139007"/>
                    </a:ext>
                  </a:extLst>
                </a:gridCol>
                <a:gridCol w="682876">
                  <a:extLst>
                    <a:ext uri="{9D8B030D-6E8A-4147-A177-3AD203B41FA5}">
                      <a16:colId xmlns:a16="http://schemas.microsoft.com/office/drawing/2014/main" val="362228195"/>
                    </a:ext>
                  </a:extLst>
                </a:gridCol>
                <a:gridCol w="829818">
                  <a:extLst>
                    <a:ext uri="{9D8B030D-6E8A-4147-A177-3AD203B41FA5}">
                      <a16:colId xmlns:a16="http://schemas.microsoft.com/office/drawing/2014/main" val="1607286452"/>
                    </a:ext>
                  </a:extLst>
                </a:gridCol>
                <a:gridCol w="829818">
                  <a:extLst>
                    <a:ext uri="{9D8B030D-6E8A-4147-A177-3AD203B41FA5}">
                      <a16:colId xmlns:a16="http://schemas.microsoft.com/office/drawing/2014/main" val="2734718408"/>
                    </a:ext>
                  </a:extLst>
                </a:gridCol>
                <a:gridCol w="920079">
                  <a:extLst>
                    <a:ext uri="{9D8B030D-6E8A-4147-A177-3AD203B41FA5}">
                      <a16:colId xmlns:a16="http://schemas.microsoft.com/office/drawing/2014/main" val="3830902712"/>
                    </a:ext>
                  </a:extLst>
                </a:gridCol>
                <a:gridCol w="920079">
                  <a:extLst>
                    <a:ext uri="{9D8B030D-6E8A-4147-A177-3AD203B41FA5}">
                      <a16:colId xmlns:a16="http://schemas.microsoft.com/office/drawing/2014/main" val="4213940721"/>
                    </a:ext>
                  </a:extLst>
                </a:gridCol>
                <a:gridCol w="920806">
                  <a:extLst>
                    <a:ext uri="{9D8B030D-6E8A-4147-A177-3AD203B41FA5}">
                      <a16:colId xmlns:a16="http://schemas.microsoft.com/office/drawing/2014/main" val="4135519173"/>
                    </a:ext>
                  </a:extLst>
                </a:gridCol>
                <a:gridCol w="920806">
                  <a:extLst>
                    <a:ext uri="{9D8B030D-6E8A-4147-A177-3AD203B41FA5}">
                      <a16:colId xmlns:a16="http://schemas.microsoft.com/office/drawing/2014/main" val="1741170700"/>
                    </a:ext>
                  </a:extLst>
                </a:gridCol>
              </a:tblGrid>
              <a:tr h="230749">
                <a:tc rowSpan="3" gridSpan="2">
                  <a:txBody>
                    <a:bodyPr/>
                    <a:lstStyle/>
                    <a:p>
                      <a:pPr algn="ctr">
                        <a:spcAft>
                          <a:spcPts val="0"/>
                        </a:spcAft>
                      </a:pPr>
                      <a:r>
                        <a:rPr lang="fr-FR" sz="1600" dirty="0">
                          <a:effectLst/>
                        </a:rPr>
                        <a:t> </a:t>
                      </a:r>
                      <a:r>
                        <a:rPr lang="fr-FR" sz="1600" dirty="0" smtClean="0">
                          <a:effectLst/>
                        </a:rPr>
                        <a:t>Cadre</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rowSpan="3" hMerge="1">
                  <a:txBody>
                    <a:bodyPr/>
                    <a:lstStyle/>
                    <a:p>
                      <a:endParaRPr lang="fr-FR"/>
                    </a:p>
                  </a:txBody>
                  <a:tcPr/>
                </a:tc>
                <a:tc gridSpan="3">
                  <a:txBody>
                    <a:bodyPr/>
                    <a:lstStyle/>
                    <a:p>
                      <a:pPr algn="ctr">
                        <a:spcAft>
                          <a:spcPts val="0"/>
                        </a:spcAft>
                      </a:pPr>
                      <a:r>
                        <a:rPr lang="fr-FR" sz="1600">
                          <a:effectLst/>
                        </a:rPr>
                        <a:t>35 ans</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gridSpan="3">
                  <a:txBody>
                    <a:bodyPr/>
                    <a:lstStyle/>
                    <a:p>
                      <a:pPr algn="ctr">
                        <a:spcAft>
                          <a:spcPts val="0"/>
                        </a:spcAft>
                      </a:pPr>
                      <a:r>
                        <a:rPr lang="fr-FR" sz="1600">
                          <a:effectLst/>
                        </a:rPr>
                        <a:t>55 ans</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056361102"/>
                  </a:ext>
                </a:extLst>
              </a:tr>
              <a:tr h="230749">
                <a:tc gridSpan="2" vMerge="1">
                  <a:txBody>
                    <a:bodyPr/>
                    <a:lstStyle/>
                    <a:p>
                      <a:endParaRPr lang="fr-FR"/>
                    </a:p>
                  </a:txBody>
                  <a:tcPr/>
                </a:tc>
                <a:tc hMerge="1" vMerge="1">
                  <a:txBody>
                    <a:bodyPr/>
                    <a:lstStyle/>
                    <a:p>
                      <a:endParaRPr lang="fr-FR"/>
                    </a:p>
                  </a:txBody>
                  <a:tcPr/>
                </a:tc>
                <a:tc gridSpan="3">
                  <a:txBody>
                    <a:bodyPr/>
                    <a:lstStyle/>
                    <a:p>
                      <a:pPr algn="ctr">
                        <a:spcAft>
                          <a:spcPts val="0"/>
                        </a:spcAft>
                      </a:pPr>
                      <a:r>
                        <a:rPr lang="fr-FR" sz="1600" dirty="0">
                          <a:effectLst/>
                        </a:rPr>
                        <a:t>Taux de rendement</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tc gridSpan="3">
                  <a:txBody>
                    <a:bodyPr/>
                    <a:lstStyle/>
                    <a:p>
                      <a:pPr algn="ctr">
                        <a:spcAft>
                          <a:spcPts val="0"/>
                        </a:spcAft>
                      </a:pPr>
                      <a:r>
                        <a:rPr lang="fr-FR" sz="1600">
                          <a:effectLst/>
                        </a:rPr>
                        <a:t>Taux de rendement</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631920445"/>
                  </a:ext>
                </a:extLst>
              </a:tr>
              <a:tr h="230749">
                <a:tc gridSpan="2" vMerge="1">
                  <a:txBody>
                    <a:bodyPr/>
                    <a:lstStyle/>
                    <a:p>
                      <a:endParaRPr lang="fr-FR"/>
                    </a:p>
                  </a:txBody>
                  <a:tcPr/>
                </a:tc>
                <a:tc hMerge="1" vMerge="1">
                  <a:txBody>
                    <a:bodyPr/>
                    <a:lstStyle/>
                    <a:p>
                      <a:endParaRPr lang="fr-FR"/>
                    </a:p>
                  </a:txBody>
                  <a:tcPr/>
                </a:tc>
                <a:tc>
                  <a:txBody>
                    <a:bodyPr/>
                    <a:lstStyle/>
                    <a:p>
                      <a:pPr algn="ctr">
                        <a:spcAft>
                          <a:spcPts val="0"/>
                        </a:spcAft>
                      </a:pPr>
                      <a:r>
                        <a:rPr lang="fr-FR" sz="1600" dirty="0">
                          <a:effectLst/>
                        </a:rPr>
                        <a:t>1 %</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dirty="0">
                          <a:effectLst/>
                        </a:rPr>
                        <a:t>3 %</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5 %</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1 %</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3 %</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5 %</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59422219"/>
                  </a:ext>
                </a:extLst>
              </a:tr>
              <a:tr h="230749">
                <a:tc rowSpan="3">
                  <a:txBody>
                    <a:bodyPr/>
                    <a:lstStyle/>
                    <a:p>
                      <a:pPr algn="l">
                        <a:spcAft>
                          <a:spcPts val="0"/>
                        </a:spcAft>
                      </a:pPr>
                      <a:r>
                        <a:rPr lang="fr-FR" sz="1600">
                          <a:effectLst/>
                        </a:rPr>
                        <a:t>Âge de liquidation</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fr-FR" sz="1600" dirty="0">
                          <a:effectLst/>
                        </a:rPr>
                        <a:t>63 ans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dirty="0">
                          <a:effectLst/>
                        </a:rPr>
                        <a:t>0,71%</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0,94%</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1,27%</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0,21%</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0,23%</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0,25%</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534442266"/>
                  </a:ext>
                </a:extLst>
              </a:tr>
              <a:tr h="230749">
                <a:tc vMerge="1">
                  <a:txBody>
                    <a:bodyPr/>
                    <a:lstStyle/>
                    <a:p>
                      <a:endParaRPr lang="fr-FR"/>
                    </a:p>
                  </a:txBody>
                  <a:tcPr/>
                </a:tc>
                <a:tc>
                  <a:txBody>
                    <a:bodyPr/>
                    <a:lstStyle/>
                    <a:p>
                      <a:pPr algn="just">
                        <a:spcAft>
                          <a:spcPts val="0"/>
                        </a:spcAft>
                      </a:pPr>
                      <a:r>
                        <a:rPr lang="fr-FR" sz="1600">
                          <a:effectLst/>
                        </a:rPr>
                        <a:t>65 ans</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0,80%</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solidFill>
                            <a:srgbClr val="FF0000"/>
                          </a:solidFill>
                          <a:effectLst/>
                        </a:rPr>
                        <a:t>1,08%</a:t>
                      </a:r>
                      <a:endParaRPr lang="fr-FR"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1,50%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0,28%</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solidFill>
                            <a:srgbClr val="FF0000"/>
                          </a:solidFill>
                          <a:effectLst/>
                        </a:rPr>
                        <a:t>0,31%</a:t>
                      </a:r>
                      <a:endParaRPr lang="fr-FR"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0,34%</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051816321"/>
                  </a:ext>
                </a:extLst>
              </a:tr>
              <a:tr h="230749">
                <a:tc vMerge="1">
                  <a:txBody>
                    <a:bodyPr/>
                    <a:lstStyle/>
                    <a:p>
                      <a:endParaRPr lang="fr-FR"/>
                    </a:p>
                  </a:txBody>
                  <a:tcPr/>
                </a:tc>
                <a:tc>
                  <a:txBody>
                    <a:bodyPr/>
                    <a:lstStyle/>
                    <a:p>
                      <a:pPr algn="just">
                        <a:spcAft>
                          <a:spcPts val="0"/>
                        </a:spcAft>
                      </a:pPr>
                      <a:r>
                        <a:rPr lang="fr-FR" sz="1600">
                          <a:effectLst/>
                        </a:rPr>
                        <a:t>67 ans</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fr-FR" sz="1600">
                          <a:effectLst/>
                        </a:rPr>
                        <a:t>0,90%</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1,25%</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a:effectLst/>
                        </a:rPr>
                        <a:t>1,77%</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0,35%</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0,40%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fr-FR" sz="1600" dirty="0">
                          <a:effectLst/>
                        </a:rPr>
                        <a:t>0,45%</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773874777"/>
                  </a:ext>
                </a:extLst>
              </a:tr>
            </a:tbl>
          </a:graphicData>
        </a:graphic>
      </p:graphicFrame>
      <p:sp>
        <p:nvSpPr>
          <p:cNvPr id="7" name="ZoneTexte 6"/>
          <p:cNvSpPr txBox="1"/>
          <p:nvPr/>
        </p:nvSpPr>
        <p:spPr>
          <a:xfrm>
            <a:off x="1009649" y="4600689"/>
            <a:ext cx="7175127" cy="1569660"/>
          </a:xfrm>
          <a:prstGeom prst="rect">
            <a:avLst/>
          </a:prstGeom>
          <a:noFill/>
        </p:spPr>
        <p:txBody>
          <a:bodyPr wrap="square" rtlCol="0">
            <a:spAutoFit/>
          </a:bodyPr>
          <a:lstStyle/>
          <a:p>
            <a:pPr marL="285750" indent="-285750">
              <a:buFont typeface="Arial" panose="020B0604020202020204" pitchFamily="34" charset="0"/>
              <a:buChar char="•"/>
            </a:pPr>
            <a:r>
              <a:rPr lang="fr-FR" sz="1600" dirty="0" smtClean="0"/>
              <a:t>Pour un effort au-delà de 45 ans : peu de différence entre non cadre et cadre</a:t>
            </a:r>
          </a:p>
          <a:p>
            <a:pPr marL="285750" indent="-285750">
              <a:buFont typeface="Arial" panose="020B0604020202020204" pitchFamily="34" charset="0"/>
              <a:buChar char="•"/>
            </a:pPr>
            <a:r>
              <a:rPr lang="fr-FR" sz="1600" dirty="0" smtClean="0"/>
              <a:t>Le taux de remplacement augmente avec le rendement et l’âge de liquidation </a:t>
            </a:r>
          </a:p>
          <a:p>
            <a:pPr marL="285750" indent="-285750">
              <a:buFont typeface="Arial" panose="020B0604020202020204" pitchFamily="34" charset="0"/>
              <a:buChar char="•"/>
            </a:pPr>
            <a:r>
              <a:rPr lang="fr-FR" sz="1600" dirty="0" smtClean="0"/>
              <a:t>Plus l’effort d’épargne est précoce, plus le taux de remplacement est élevé ; taux plus « boosté » pour les non cadres que les cadres </a:t>
            </a:r>
          </a:p>
          <a:p>
            <a:pPr marL="285750" indent="-285750">
              <a:buFont typeface="Arial" panose="020B0604020202020204" pitchFamily="34" charset="0"/>
              <a:buChar char="•"/>
            </a:pPr>
            <a:r>
              <a:rPr lang="fr-FR" sz="1600" dirty="0" smtClean="0">
                <a:cs typeface="Calibri" panose="020F0502020204030204" pitchFamily="34" charset="0"/>
              </a:rPr>
              <a:t>Produit alternatif : </a:t>
            </a:r>
            <a:r>
              <a:rPr lang="fr-FR" sz="1600" dirty="0" err="1" smtClean="0">
                <a:cs typeface="Calibri" panose="020F0502020204030204" pitchFamily="34" charset="0"/>
              </a:rPr>
              <a:t>décumulation</a:t>
            </a:r>
            <a:r>
              <a:rPr lang="fr-FR" sz="1600" dirty="0" smtClean="0">
                <a:cs typeface="Calibri" panose="020F0502020204030204" pitchFamily="34" charset="0"/>
              </a:rPr>
              <a:t> progressive du capital ; toutes choses égales par ailleurs, offre des taux de remplacement </a:t>
            </a:r>
            <a:r>
              <a:rPr lang="fr-FR" sz="1600" smtClean="0">
                <a:cs typeface="Calibri" panose="020F0502020204030204" pitchFamily="34" charset="0"/>
              </a:rPr>
              <a:t>plus </a:t>
            </a:r>
            <a:r>
              <a:rPr lang="fr-FR" sz="1600" smtClean="0">
                <a:cs typeface="Calibri" panose="020F0502020204030204" pitchFamily="34" charset="0"/>
              </a:rPr>
              <a:t>élevés </a:t>
            </a:r>
            <a:r>
              <a:rPr lang="fr-FR" sz="1600" dirty="0" smtClean="0">
                <a:cs typeface="Calibri" panose="020F0502020204030204" pitchFamily="34" charset="0"/>
              </a:rPr>
              <a:t>que la rente viagère </a:t>
            </a:r>
            <a:endParaRPr lang="fr-FR" sz="1600" dirty="0"/>
          </a:p>
        </p:txBody>
      </p:sp>
    </p:spTree>
    <p:extLst>
      <p:ext uri="{BB962C8B-B14F-4D97-AF65-F5344CB8AC3E}">
        <p14:creationId xmlns:p14="http://schemas.microsoft.com/office/powerpoint/2010/main" val="2785809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85800" y="1533524"/>
            <a:ext cx="8141478" cy="4813487"/>
          </a:xfrm>
        </p:spPr>
        <p:txBody>
          <a:bodyPr>
            <a:normAutofit/>
          </a:bodyPr>
          <a:lstStyle/>
          <a:p>
            <a:r>
              <a:rPr lang="fr-FR" b="1" dirty="0" smtClean="0"/>
              <a:t>Documents n°6 et 7 </a:t>
            </a:r>
            <a:r>
              <a:rPr lang="fr-FR" dirty="0" smtClean="0"/>
              <a:t>: </a:t>
            </a:r>
          </a:p>
          <a:p>
            <a:pPr lvl="1"/>
            <a:r>
              <a:rPr lang="fr-FR" dirty="0" smtClean="0"/>
              <a:t>Perspective historique de très long terme, en France et dans le monde</a:t>
            </a:r>
          </a:p>
          <a:p>
            <a:pPr lvl="1"/>
            <a:r>
              <a:rPr lang="fr-FR" dirty="0" smtClean="0"/>
              <a:t>Évolutions plus récentes en France </a:t>
            </a:r>
            <a:r>
              <a:rPr lang="fr-FR" dirty="0" smtClean="0">
                <a:sym typeface="Wingdings" panose="05000000000000000000" pitchFamily="2" charset="2"/>
              </a:rPr>
              <a:t> permet d’éclairer le choix des taux de rendement dans les projections d’effort d’épargne</a:t>
            </a:r>
          </a:p>
        </p:txBody>
      </p:sp>
      <p:sp>
        <p:nvSpPr>
          <p:cNvPr id="3" name="Espace réservé du contenu 2"/>
          <p:cNvSpPr>
            <a:spLocks noGrp="1"/>
          </p:cNvSpPr>
          <p:nvPr>
            <p:ph idx="13"/>
          </p:nvPr>
        </p:nvSpPr>
        <p:spPr/>
        <p:txBody>
          <a:bodyPr>
            <a:noAutofit/>
          </a:bodyPr>
          <a:lstStyle/>
          <a:p>
            <a:r>
              <a:rPr lang="fr-FR" dirty="0" smtClean="0"/>
              <a:t>Quels taux de rendement pour l’épargne retraite ?</a:t>
            </a:r>
            <a:endParaRPr lang="fr-FR" dirty="0"/>
          </a:p>
        </p:txBody>
      </p:sp>
    </p:spTree>
    <p:extLst>
      <p:ext uri="{BB962C8B-B14F-4D97-AF65-F5344CB8AC3E}">
        <p14:creationId xmlns:p14="http://schemas.microsoft.com/office/powerpoint/2010/main" val="1934400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3"/>
          </p:nvPr>
        </p:nvSpPr>
        <p:spPr/>
        <p:txBody>
          <a:bodyPr>
            <a:normAutofit fontScale="85000" lnSpcReduction="20000"/>
          </a:bodyPr>
          <a:lstStyle/>
          <a:p>
            <a:r>
              <a:rPr lang="fr-FR" dirty="0" smtClean="0"/>
              <a:t>Quels taux de rendement réels à très long terme en France sur les actifs risqués ?</a:t>
            </a:r>
            <a:endParaRPr lang="fr-FR" dirty="0"/>
          </a:p>
        </p:txBody>
      </p:sp>
      <p:pic>
        <p:nvPicPr>
          <p:cNvPr id="2" name="Image 1"/>
          <p:cNvPicPr>
            <a:picLocks noChangeAspect="1"/>
          </p:cNvPicPr>
          <p:nvPr/>
        </p:nvPicPr>
        <p:blipFill>
          <a:blip r:embed="rId2"/>
          <a:stretch>
            <a:fillRect/>
          </a:stretch>
        </p:blipFill>
        <p:spPr>
          <a:xfrm>
            <a:off x="505807" y="1550895"/>
            <a:ext cx="8288569" cy="3487270"/>
          </a:xfrm>
          <a:prstGeom prst="rect">
            <a:avLst/>
          </a:prstGeom>
        </p:spPr>
      </p:pic>
      <p:sp>
        <p:nvSpPr>
          <p:cNvPr id="8" name="ZoneTexte 7"/>
          <p:cNvSpPr txBox="1"/>
          <p:nvPr/>
        </p:nvSpPr>
        <p:spPr>
          <a:xfrm>
            <a:off x="618564" y="5289175"/>
            <a:ext cx="8005483" cy="815608"/>
          </a:xfrm>
          <a:prstGeom prst="rect">
            <a:avLst/>
          </a:prstGeom>
          <a:noFill/>
        </p:spPr>
        <p:txBody>
          <a:bodyPr wrap="square" rtlCol="0">
            <a:spAutoFit/>
          </a:bodyPr>
          <a:lstStyle/>
          <a:p>
            <a:r>
              <a:rPr lang="fr-FR" i="1" dirty="0"/>
              <a:t>Note : la période totale n’est pas identique pour tous les </a:t>
            </a:r>
            <a:r>
              <a:rPr lang="fr-FR" i="1" dirty="0" smtClean="0"/>
              <a:t>pays : circa 1870 - 2015.</a:t>
            </a:r>
            <a:endParaRPr lang="fr-FR" dirty="0"/>
          </a:p>
          <a:p>
            <a:r>
              <a:rPr lang="en-US" sz="1100" i="1" dirty="0"/>
              <a:t>Source : </a:t>
            </a:r>
            <a:r>
              <a:rPr lang="en-US" sz="1100" i="1" dirty="0" err="1"/>
              <a:t>Jordà</a:t>
            </a:r>
            <a:r>
              <a:rPr lang="en-US" sz="1100" i="1" dirty="0"/>
              <a:t>, O. et al (2019) “The Rate of Return on Everything, 1870–2015”, The Quarterly Journal of Economics, 134(3), 1225-1298.</a:t>
            </a:r>
            <a:endParaRPr lang="fr-FR" sz="1100" dirty="0"/>
          </a:p>
          <a:p>
            <a:endParaRPr lang="fr-FR" dirty="0"/>
          </a:p>
        </p:txBody>
      </p:sp>
      <p:sp>
        <p:nvSpPr>
          <p:cNvPr id="4" name="Rectangle 3"/>
          <p:cNvSpPr/>
          <p:nvPr/>
        </p:nvSpPr>
        <p:spPr>
          <a:xfrm>
            <a:off x="505807" y="3254188"/>
            <a:ext cx="8288569" cy="259977"/>
          </a:xfrm>
          <a:prstGeom prst="rect">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946069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Le PERCO et le PER (</a:t>
            </a:r>
            <a:r>
              <a:rPr lang="fr-FR" b="1" dirty="0" smtClean="0"/>
              <a:t>document n° 7</a:t>
            </a:r>
            <a:r>
              <a:rPr lang="fr-FR" dirty="0" smtClean="0"/>
              <a:t>)</a:t>
            </a:r>
            <a:endParaRPr lang="fr-FR" dirty="0"/>
          </a:p>
        </p:txBody>
      </p:sp>
      <p:sp>
        <p:nvSpPr>
          <p:cNvPr id="3" name="Espace réservé du contenu 2"/>
          <p:cNvSpPr>
            <a:spLocks noGrp="1"/>
          </p:cNvSpPr>
          <p:nvPr>
            <p:ph idx="13"/>
          </p:nvPr>
        </p:nvSpPr>
        <p:spPr/>
        <p:txBody>
          <a:bodyPr/>
          <a:lstStyle/>
          <a:p>
            <a:r>
              <a:rPr lang="fr-FR" dirty="0" smtClean="0"/>
              <a:t>Les évolutions récentes de taux de rendement réels nets de frais pour l’épargne retraite en France (1/3)</a:t>
            </a:r>
            <a:endParaRPr lang="fr-FR" dirty="0"/>
          </a:p>
        </p:txBody>
      </p:sp>
      <p:pic>
        <p:nvPicPr>
          <p:cNvPr id="5" name="Image 4"/>
          <p:cNvPicPr>
            <a:picLocks noChangeAspect="1"/>
          </p:cNvPicPr>
          <p:nvPr/>
        </p:nvPicPr>
        <p:blipFill>
          <a:blip r:embed="rId2"/>
          <a:stretch>
            <a:fillRect/>
          </a:stretch>
        </p:blipFill>
        <p:spPr>
          <a:xfrm>
            <a:off x="502023" y="2520950"/>
            <a:ext cx="8116113" cy="2619170"/>
          </a:xfrm>
          <a:prstGeom prst="rect">
            <a:avLst/>
          </a:prstGeom>
        </p:spPr>
      </p:pic>
      <p:sp>
        <p:nvSpPr>
          <p:cNvPr id="6" name="Rectangle 5"/>
          <p:cNvSpPr/>
          <p:nvPr/>
        </p:nvSpPr>
        <p:spPr>
          <a:xfrm>
            <a:off x="6078071" y="3890682"/>
            <a:ext cx="770964" cy="206189"/>
          </a:xfrm>
          <a:prstGeom prst="rect">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Rectangle 8"/>
          <p:cNvSpPr/>
          <p:nvPr/>
        </p:nvSpPr>
        <p:spPr>
          <a:xfrm>
            <a:off x="6078071" y="3293875"/>
            <a:ext cx="770964" cy="206189"/>
          </a:xfrm>
          <a:prstGeom prst="rect">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 name="Rectangle 3"/>
          <p:cNvSpPr/>
          <p:nvPr/>
        </p:nvSpPr>
        <p:spPr>
          <a:xfrm>
            <a:off x="2017059" y="2669782"/>
            <a:ext cx="4831976" cy="180994"/>
          </a:xfrm>
          <a:prstGeom prst="rect">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7" name="Rectangle 6"/>
          <p:cNvSpPr/>
          <p:nvPr/>
        </p:nvSpPr>
        <p:spPr>
          <a:xfrm>
            <a:off x="502023" y="4751294"/>
            <a:ext cx="4598895" cy="206188"/>
          </a:xfrm>
          <a:prstGeom prst="rect">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706367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Taux de revalorisation des contrats d’assurance vie </a:t>
            </a:r>
            <a:r>
              <a:rPr lang="fr-FR" b="1" dirty="0" smtClean="0"/>
              <a:t>collectifs</a:t>
            </a:r>
            <a:endParaRPr lang="fr-FR" b="1" dirty="0"/>
          </a:p>
        </p:txBody>
      </p:sp>
      <p:sp>
        <p:nvSpPr>
          <p:cNvPr id="3" name="Espace réservé du contenu 2"/>
          <p:cNvSpPr>
            <a:spLocks noGrp="1"/>
          </p:cNvSpPr>
          <p:nvPr>
            <p:ph idx="13"/>
          </p:nvPr>
        </p:nvSpPr>
        <p:spPr/>
        <p:txBody>
          <a:bodyPr/>
          <a:lstStyle/>
          <a:p>
            <a:r>
              <a:rPr lang="fr-FR" dirty="0" smtClean="0"/>
              <a:t>Les évolutions récentes de taux de rendement réels nets de frais pour l’épargne retraite en France (2/3)</a:t>
            </a:r>
            <a:endParaRPr lang="fr-FR" dirty="0"/>
          </a:p>
        </p:txBody>
      </p:sp>
      <p:pic>
        <p:nvPicPr>
          <p:cNvPr id="2050" name="Graphique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929" y="2061882"/>
            <a:ext cx="7942730" cy="3495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779929" y="5637255"/>
            <a:ext cx="1398140" cy="253916"/>
          </a:xfrm>
          <a:prstGeom prst="rect">
            <a:avLst/>
          </a:prstGeom>
        </p:spPr>
        <p:txBody>
          <a:bodyPr wrap="none">
            <a:spAutoFit/>
          </a:bodyPr>
          <a:lstStyle/>
          <a:p>
            <a:pPr algn="just">
              <a:spcAft>
                <a:spcPts val="0"/>
              </a:spcAft>
            </a:pPr>
            <a:r>
              <a:rPr lang="fr-FR" sz="1050" i="1" dirty="0">
                <a:latin typeface="Times New Roman" panose="02020603050405020304" pitchFamily="18" charset="0"/>
                <a:ea typeface="Times New Roman" panose="02020603050405020304" pitchFamily="18" charset="0"/>
              </a:rPr>
              <a:t>Source : ACPR (2020)</a:t>
            </a:r>
            <a:endParaRPr lang="fr-FR" sz="1400" dirty="0">
              <a:effectLst/>
              <a:latin typeface="Times New Roman" panose="02020603050405020304" pitchFamily="18" charset="0"/>
              <a:ea typeface="Times New Roman" panose="02020603050405020304" pitchFamily="18" charset="0"/>
            </a:endParaRPr>
          </a:p>
        </p:txBody>
      </p:sp>
      <p:sp>
        <p:nvSpPr>
          <p:cNvPr id="5" name="ZoneTexte 4"/>
          <p:cNvSpPr txBox="1"/>
          <p:nvPr/>
        </p:nvSpPr>
        <p:spPr>
          <a:xfrm>
            <a:off x="6284259" y="4062791"/>
            <a:ext cx="905435" cy="369332"/>
          </a:xfrm>
          <a:prstGeom prst="rect">
            <a:avLst/>
          </a:prstGeom>
          <a:noFill/>
        </p:spPr>
        <p:txBody>
          <a:bodyPr wrap="square" rtlCol="0">
            <a:spAutoFit/>
          </a:bodyPr>
          <a:lstStyle/>
          <a:p>
            <a:r>
              <a:rPr lang="fr-FR" b="1" dirty="0" smtClean="0">
                <a:solidFill>
                  <a:srgbClr val="C00000"/>
                </a:solidFill>
              </a:rPr>
              <a:t>1,08 %</a:t>
            </a:r>
            <a:endParaRPr lang="fr-FR" b="1" dirty="0">
              <a:solidFill>
                <a:srgbClr val="C00000"/>
              </a:solidFill>
            </a:endParaRPr>
          </a:p>
        </p:txBody>
      </p:sp>
    </p:spTree>
    <p:extLst>
      <p:ext uri="{BB962C8B-B14F-4D97-AF65-F5344CB8AC3E}">
        <p14:creationId xmlns:p14="http://schemas.microsoft.com/office/powerpoint/2010/main" val="3020467239"/>
      </p:ext>
    </p:extLst>
  </p:cSld>
  <p:clrMapOvr>
    <a:masterClrMapping/>
  </p:clrMapOvr>
</p:sld>
</file>

<file path=ppt/theme/theme1.xml><?xml version="1.0" encoding="utf-8"?>
<a:theme xmlns:a="http://schemas.openxmlformats.org/drawingml/2006/main" name="PresentationCORv0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PresentationCORv02</Template>
  <TotalTime>11574</TotalTime>
  <Words>1857</Words>
  <Application>Microsoft Office PowerPoint</Application>
  <PresentationFormat>Affichage à l'écran (4:3)</PresentationFormat>
  <Paragraphs>182</Paragraphs>
  <Slides>20</Slides>
  <Notes>2</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20</vt:i4>
      </vt:variant>
    </vt:vector>
  </HeadingPairs>
  <TitlesOfParts>
    <vt:vector size="27" baseType="lpstr">
      <vt:lpstr>Arial</vt:lpstr>
      <vt:lpstr>Calibri</vt:lpstr>
      <vt:lpstr>Times New Roman</vt:lpstr>
      <vt:lpstr>Webdings</vt:lpstr>
      <vt:lpstr>Wingdings</vt:lpstr>
      <vt:lpstr>PresentationCORv02</vt:lpstr>
      <vt:lpstr>1_Custom Design</vt:lpstr>
      <vt:lpstr>Quel effort d’épargne retraite dans un contexte de taux bas et de baisse projetée des taux de remplacement en répartition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Merci de votre attention</vt:lpstr>
    </vt:vector>
  </TitlesOfParts>
  <Company>SPM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FNR</dc:creator>
  <cp:lastModifiedBy>LAVIGNE Anne</cp:lastModifiedBy>
  <cp:revision>1062</cp:revision>
  <cp:lastPrinted>2020-03-04T17:49:35Z</cp:lastPrinted>
  <dcterms:created xsi:type="dcterms:W3CDTF">2014-06-24T14:29:32Z</dcterms:created>
  <dcterms:modified xsi:type="dcterms:W3CDTF">2021-03-18T11:31:49Z</dcterms:modified>
</cp:coreProperties>
</file>